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144" y="-846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18/05/2022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18/05/2022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23 mars 2022 au 22 avril 2022 (inclus). </a:t>
            </a:r>
            <a:r>
              <a:rPr lang="fr-FR" sz="800" cap="none" dirty="0"/>
              <a:t>Une fois le montant de l’enveloppe initiale atteint (30 000 000 EUR), la commercialisation de « Millesime Protech 2022 (TEST2) » peut cesser à tout moment sans préavis avant le 22 avril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5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FR00140096V5</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MILLESIME PROTECH 2022 (TEST2)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18 mai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 et 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75%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80%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Millesime Protech 2022 (TEST2) » EST TRÈS SENSIBLE À UNE FAIBLE </a:t>
            </a:r>
            <a:r>
              <a:rPr lang="fr-FR" sz="800">
                <a:solidFill>
                  <a:srgbClr val="B9A049"/>
                </a:solidFill>
                <a:latin typeface="+mn-lt"/>
              </a:rPr>
              <a:t>VARIATION DU cours </a:t>
            </a:r>
            <a:r>
              <a:rPr lang="fr-FR" sz="800" dirty="0">
                <a:solidFill>
                  <a:srgbClr val="B9A049"/>
                </a:solidFill>
                <a:latin typeface="+mn-lt"/>
              </a:rPr>
              <a:t>DE l’action la moins performante AUTOUR DES SEUILS DE 50% ET DE 75%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749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l’action la moins performante clôture à un cours strictement supérieur à 75% de son Cours Initial. Le produit verse donc un coupon de 2,3%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20, aux dates de constatation correspondantes</a:t>
            </a:r>
            <a:r>
              <a:rPr lang="fr-FR" sz="800" baseline="30000" dirty="0"/>
              <a:t>⁽¹⁾</a:t>
            </a:r>
            <a:r>
              <a:rPr lang="fr-FR" sz="800" dirty="0"/>
              <a:t>, l’action la moins performante clôture à un cours strictement inférieur au seuil de versement du coupon.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Initial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-23.46%</a:t>
            </a:r>
            <a:r>
              <a:rPr lang="fr-FR" sz="800" baseline="30000" dirty="0"/>
              <a:t>⁽²⁾</a:t>
            </a:r>
            <a:r>
              <a:rPr lang="fr-FR" sz="800" dirty="0"/>
              <a:t>, contre un Taux de Rendement Annuel net négatif de </a:t>
            </a:r>
            <a:r>
              <a:rPr lang="fr-FR" sz="800" dirty="0">
                <a:solidFill>
                  <a:srgbClr val="000000"/>
                </a:solidFill>
                <a:highlight>
                  <a:srgbClr val="00FFFF"/>
                </a:highlight>
              </a:rPr>
              <a:t>-23,82%%</a:t>
            </a:r>
            <a:r>
              <a:rPr lang="fr-FR" sz="800" baseline="30000" dirty="0"/>
              <a:t>⁽²⁾</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la moins performante clôture à un cours strictement inférieur à 80% de son Cours Initial mais supérieur au seuil de versement du coupon. Le mécanisme de remboursement anticipé automatique n’est donc pas activé mais le produit verse un coupon de 2,3% au titre du trimestre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75% de son Cours Initial (60%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6.72%</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-10,11%%</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Millesime Protech 2022 (TEST2)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la moins performante clôture à un cours supérieur au seuil de versement du coupon. Le produit verse alors un coupon de 2,3%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la moins performante clôture à un cours supérieur à 80% de son Cours Initial (115% dans cet exemple). Le produit est alors automatiquement remboursé par anticipation. L’investisseur récupère l’intégralité du capital initial majoré du coupon de 2,3%.</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7.98%</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13,14%%</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2,3%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73736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ALSTOM SA ET BNP PARIBAS ET VEOLIA ENVIRONNEMENT SA</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02392035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800"/>
                      </a:pPr>
                      <a:r>
                        <a:t>Performances au 18/05/2022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800"/>
                      </a:pPr>
                      <a:r>
                        <a:t>Alstom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-51,17%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-38,10%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-17,05%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-14,00%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-31,70%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800"/>
                      </a:pPr>
                      <a:r>
                        <a:t>BNP Paribas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-5,69%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42,68%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9,43%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51,46%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92,15%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800"/>
                      </a:pPr>
                      <a:r>
                        <a:t>Veolia Environnement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11,25%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48,66%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71,36%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172,32%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118,07%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248779"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a:latin typeface="Futura PT" panose="020B0902020204020203" pitchFamily="34" charset="0"/>
              </a:rPr>
              <a:t>ALSTOM SA ET BNP PARIBAS ET VEOLIA ENVIRONNEMENT SA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0" y="4389120"/>
            <a:ext cx="6217920" cy="365760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18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194857205"/>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l’action la moins performante entre Alstom SA et BNP Paribas et Veolia Environnement SA (dividendes non réinvestis et dividendes non réinvestis et dividendes non réinvestis ; code Bloomberg : ALO FP Equity et BNP FP Equity et VIE FP Equity ; place de cotation : sponsorEuronext Paris SA et Euronext Paris SA et Euronext Paris SA ; www.alstom.com et www.bnpparibas.com et http://www.veolia.com/).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23/03/2022 au 22/04/2022 (inclus). Une fois le montant de l’enveloppe initiale atteint (30 000 000 EUR), la commercialisation de « Millesime Protech 2022 (TEST2) » peut cesser à tout moment sans préavis avant le 22/04/2022,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Initial correspond au cours de clôture de l’action la moins performante le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22/07/2027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05/08/2027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23/10/2023, 22/01/2024, 22/04/2024, 22/07/2024, 22/10/2024, 22/01/2025, 22/04/2025, 22/07/2025, 22/10/2025, 22/01/2026, 22/04/2026, 22/07/2026, 22/10/2026, 22/01/2027, 22/04/2027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07/08/2023, 06/11/2023, 05/02/2024, 07/05/2024, 05/08/2024, 05/11/2024, 05/02/2025, 07/05/2025, 05/08/2025, 05/11/2025, 05/02/2026, 07/05/2026, 05/08/2026, 05/11/2026, 05/02/2027, 06/05/2027, 05/08/2027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80%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80%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50%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FR00140096V5</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18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8" name="table">
            <a:extLst>
              <a:ext uri="{FF2B5EF4-FFF2-40B4-BE49-F238E27FC236}">
                <a16:creationId xmlns:a16="http://schemas.microsoft.com/office/drawing/2014/main" id="{68E21365-AAF5-032A-19AF-BBE73536E775}"/>
              </a:ext>
            </a:extLst>
          </p:cNvPr>
          <p:cNvPicPr>
            <a:picLocks noChangeAspect="1"/>
          </p:cNvPicPr>
          <p:nvPr/>
        </p:nvPicPr>
        <p:blipFill>
          <a:blip r:embed="rId2"/>
          <a:stretch>
            <a:fillRect/>
          </a:stretch>
        </p:blipFill>
        <p:spPr>
          <a:xfrm>
            <a:off x="360894" y="895280"/>
            <a:ext cx="6837886" cy="7576599"/>
          </a:xfrm>
          <a:prstGeom prst="rect">
            <a:avLst/>
          </a:prstGeom>
        </p:spPr>
      </p:pic>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 avril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3027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Protech 2022 (TEST2)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22/04/2022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Millesime Protech 2022 (TEST2) », vous êtes exposé pour une durée de 4 à 21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Alstom SA (dividendes non réinvestis; code Bloomberg : ALO FP Equity ;  place de cotation : Euronext Paris SA ; www.alstom.com) et BNP Paribas (dividendes non réinvestis; code Bloomberg : BNP FP Equity ;  place de cotation : Euronext Paris SA ; www.bnpparibas.com) et Veolia Environnement SA (dividendes non réinvestis; code Bloomberg : VIE FP Equity ;  place de cotation : Euronext Paris SA ; http://www.veolia.com/).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20</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80%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2,3% par trimestre écoulé depuis le 22/04/2022 (soit 9,20%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80% de son Cours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 l'action la moins performante (Taux de Rendement Annuel net maximum de &lt;TRA.F</a:t>
            </a:r>
            <a:r>
              <a:rPr lang="fr-FR" sz="800" dirty="0">
                <a:solidFill>
                  <a:schemeClr val="tx1"/>
                </a:solidFill>
                <a:latin typeface="Proxima Nova Rg"/>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⁽²⁾</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Millesime Protech 2022 (TEST2)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Millesime Protech 2022 (TEST2)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Millesime Protech 2022 (TEST2) » ne peut constituer l’intégralité d’un portefeuille d’investissement. L’investisseur est exposé pour une durée de 4 à 21 trimestres à l’action la moins performante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0861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Protech 2022 (TEST2)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22/04/2022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Millesime Protech 2022 (TEST2) », vous êtes exposé pour une durée de 4 à 21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Alstom SA (dividendes non réinvestis; code Bloomberg : ALO FP Equity ;  place de cotation : Euronext Paris SA ; www.alstom.com) et BNP Paribas (dividendes non réinvestis; code Bloomberg : BNP FP Equity ;  place de cotation : Euronext Paris SA ; www.bnpparibas.com) et Veolia Environnement SA (dividendes non réinvestis; code Bloomberg : VIE FP Equity ;  place de cotation : Euronext Paris SA ; http://www.veolia.com/).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20</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80%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2,3% par trimestre (soit 9,20% par année écoulée)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75%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8.33%</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Millesime Protech 2022 (TEST2)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Millesime Protech 2022 (TEST2)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Millesime Protech 2022 (TEST2) » ne peut constituer l’intégralité d’un portefeuille d’investissement. L’investisseur est exposé pour une durée de 4 à 21 trimestres à l’action la moins performante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0861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2,3% par trimestre écoulé depuis le 22/04/2022</a:t>
            </a:r>
          </a:p>
          <a:p>
            <a:pPr marL="0" indent="0" algn="ctr">
              <a:lnSpc>
                <a:spcPct val="100000"/>
              </a:lnSpc>
              <a:spcBef>
                <a:spcPts val="0"/>
              </a:spcBef>
              <a:buNone/>
            </a:pPr>
            <a:r>
              <a:rPr lang="fr-FR" sz="800" dirty="0"/>
              <a:t>(soit un coupon de 48,30% et un Taux de Rendement Annuel net de </a:t>
            </a:r>
            <a:r>
              <a:rPr lang="fr-FR" sz="800" dirty="0">
                <a:highlight>
                  <a:srgbClr val="FFFF00"/>
                </a:highlight>
              </a:rPr>
              <a:t>6,66%</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2,3% par trimestre écoulé depuis le 22/04/2022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6,72%</a:t>
            </a:r>
            <a:r>
              <a:rPr lang="fr-FR" sz="800" baseline="30000" dirty="0"/>
              <a:t>⁽²⁾ </a:t>
            </a:r>
            <a:r>
              <a:rPr lang="fr-FR" sz="800" dirty="0"/>
              <a:t>et </a:t>
            </a:r>
            <a:r>
              <a:rPr lang="fr-FR" sz="800" dirty="0">
                <a:highlight>
                  <a:srgbClr val="FFFF00"/>
                </a:highlight>
              </a:rPr>
              <a:t>7,69%</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20,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80%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75% de son Cours Initial, l’investisseur reçoit, le 05 août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05 août 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22/04/2022 et le 22/07/2027</a:t>
            </a:r>
          </a:p>
          <a:p>
            <a:pPr marL="0" indent="0" algn="ctr">
              <a:lnSpc>
                <a:spcPct val="100000"/>
              </a:lnSpc>
              <a:spcBef>
                <a:spcPts val="0"/>
              </a:spcBef>
              <a:buNone/>
            </a:pPr>
            <a:r>
              <a:rPr lang="fr-FR" sz="800" dirty="0"/>
              <a:t>(Soit un Taux de Rendement Annuel net inférieur ou égal </a:t>
            </a:r>
            <a:r>
              <a:rPr lang="fr-FR" sz="800"/>
              <a:t>à -13,16%</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75% mais supérieur ou égal à 50% de son Cours Initial, l’investisseur reçoit, le 05 août 2027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et à la date de constatation finale, on compare le cours de l’action la moins performante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75%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74452"/>
            <a:ext cx="5025383" cy="39470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2,3%</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75%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 6.66%</a:t>
            </a:r>
            <a:r>
              <a:rPr lang="fr-FR" sz="800" baseline="30000" dirty="0"/>
              <a:t>⁽²⁾</a:t>
            </a:r>
            <a:r>
              <a:rPr lang="fr-FR" sz="800" dirty="0"/>
              <a:t> et </a:t>
            </a:r>
            <a:r>
              <a:rPr lang="fr-FR" sz="800" dirty="0">
                <a:highlight>
                  <a:srgbClr val="00FFFF"/>
                </a:highlight>
              </a:rPr>
              <a:t>8.33%</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75% de son Cours Initial, l’investisseur reçoit, le 05/08/2027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05/08/2027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22/04/2022 et le 22/07/2027</a:t>
            </a:r>
          </a:p>
          <a:p>
            <a:pPr marL="0" indent="0" algn="ctr">
              <a:lnSpc>
                <a:spcPct val="100000"/>
              </a:lnSpc>
              <a:spcBef>
                <a:spcPts val="0"/>
              </a:spcBef>
              <a:buNone/>
            </a:pPr>
            <a:r>
              <a:rPr lang="fr-FR" sz="800" dirty="0"/>
              <a:t>(Soit un Taux de Rendement Annuel net inférieur ou égal à </a:t>
            </a:r>
            <a:r>
              <a:rPr lang="fr-FR" sz="800" dirty="0">
                <a:highlight>
                  <a:srgbClr val="00FFFF"/>
                </a:highlight>
              </a:rPr>
              <a:t>&lt;TRA.MRD.P&gt;</a:t>
            </a:r>
            <a:r>
              <a:rPr lang="fr-FR" sz="800" baseline="30000" dirty="0">
                <a:latin typeface="+mn-lt"/>
              </a:rPr>
              <a:t>(</a:t>
            </a:r>
            <a:r>
              <a:rPr lang="fr-FR" sz="800" baseline="30000" dirty="0"/>
              <a:t>2)</a:t>
            </a:r>
            <a:r>
              <a:rPr lang="fr-FR" sz="800" dirty="0"/>
              <a:t>) -1.99% &lt;TRA.MRD.P&gt;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7.97%</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75% mais supérieur ou égal à 50% de son Cours Initial, l’investisseur reçoit, le 05/08/2027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781191"/>
            <a:ext cx="5030802" cy="76095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6.72  6.72%</a:t>
            </a:r>
            <a:r>
              <a:rPr lang="fr-FR" sz="800" baseline="30000" dirty="0"/>
              <a:t>2) </a:t>
            </a:r>
            <a:r>
              <a:rPr lang="fr-FR" sz="800" dirty="0"/>
              <a:t>et </a:t>
            </a:r>
            <a:r>
              <a:rPr lang="fr-FR" sz="800" dirty="0">
                <a:highlight>
                  <a:srgbClr val="00FFFF"/>
                </a:highlight>
              </a:rPr>
              <a:t/>
            </a:r>
            <a:r>
              <a:rPr lang="fr-FR" sz="800" baseline="30000" dirty="0">
                <a:highlight>
                  <a:srgbClr val="00FFFF"/>
                </a:highlight>
              </a:rPr>
              <a:t>(</a:t>
            </a:r>
            <a:r>
              <a:rPr lang="fr-FR" sz="800" baseline="30000" dirty="0"/>
              <a:t>2)</a:t>
            </a:r>
            <a:r>
              <a:rPr lang="fr-FR" sz="800" dirty="0"/>
              <a:t>)     8.33  8.33%</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20, on compare le cours de clôture de l'action la moins performante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80%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20,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80%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2,3% par trimestre écoulé depuis le 22/04/2022 (soit 9,20%</a:t>
            </a:r>
            <a:r>
              <a:rPr lang="fr-FR" sz="800" i="1" dirty="0">
                <a:solidFill>
                  <a:srgbClr val="000000"/>
                </a:solidFill>
              </a:rPr>
              <a:t> </a:t>
            </a:r>
            <a:r>
              <a:rPr lang="fr-FR" sz="800" dirty="0">
                <a:solidFill>
                  <a:srgbClr val="000000"/>
                </a:solidFill>
              </a:rPr>
              <a:t>par année écoulée et un Taux de Rendement Annuel net maximum de 7,69%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75% de son Cours Initial, l’investisseur récupère alors l’intégralité de son capital initial, majorée d’un coupon de 2,3% par trimestre écoulé depuis le 22/04/2022  (soit un coupon de 48,30% et un Taux de Rendement Annuel net de 6,66%</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75% de son Cours Initial mais supérieur ou égal à 50% de ce dernier, l’investisseur récupère l’intégralité de son capital initialement investi. Le capital n’est donc exposé à un risque de perte à l’échéance⁽¹⁾ que si l’action la moins performante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Millesime Protech 2022 (TEST2)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21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2,3% par trimestre écoulé depuis le 22/04/2022 </a:t>
            </a:r>
            <a:r>
              <a:rPr lang="fr-FR" sz="800" dirty="0">
                <a:solidFill>
                  <a:srgbClr val="000000"/>
                </a:solidFill>
              </a:rPr>
              <a:t>(soit un Taux de Rendement Annuel net maximum de 7,69%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Millesime Protech 2022 (TEST2)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80% de son Cours Initial et 80%  </a:t>
            </a:r>
            <a:r>
              <a:rPr lang="fr-FR" sz="800" b="1" dirty="0">
                <a:effectLst/>
                <a:ea typeface="Calibri" panose="020F0502020204030204" pitchFamily="34" charset="0"/>
              </a:rPr>
              <a:t>en cours de vie, et des seuils de 75%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2,3% dès lors que l’action la moins performante clôture à un cours supérieur ou égal à 75% de son Cours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20,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80%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2,3%  ainsi que les coupons mémorisés au préalable (soit un Taux de Rendement Annuel net maximum de </a:t>
            </a:r>
            <a:r>
              <a:rPr lang="fr-FR" sz="800" dirty="0">
                <a:solidFill>
                  <a:srgbClr val="000000"/>
                </a:solidFill>
                <a:highlight>
                  <a:srgbClr val="00FFFF"/>
                </a:highlight>
              </a:rPr>
              <a: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50% de son Cours Initial, l’investisseur récupère alors l’intégralité de son capital initial (soit un Taux de Rendement Annuel net maximum de </a:t>
            </a:r>
            <a:r>
              <a:rPr lang="fr-FR" sz="800" dirty="0">
                <a:solidFill>
                  <a:srgbClr val="000000"/>
                </a:solidFill>
                <a:highlight>
                  <a:srgbClr val="00FFFF"/>
                </a:highlight>
              </a:rPr>
              <a:t>8.33%</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Millesime Protech 2022 (TEST2)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21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2,3% par trimestre </a:t>
            </a:r>
            <a:r>
              <a:rPr lang="fr-FR" sz="800" dirty="0">
                <a:solidFill>
                  <a:srgbClr val="000000"/>
                </a:solidFill>
              </a:rPr>
              <a:t>(soit un Taux de Rendement Annuel net maximum de de </a:t>
            </a:r>
            <a:r>
              <a:rPr lang="fr-FR" sz="800" dirty="0">
                <a:solidFill>
                  <a:srgbClr val="000000"/>
                </a:solidFill>
                <a:highlight>
                  <a:srgbClr val="00FFFF"/>
                </a:highlight>
              </a:rPr>
              <a:t>8.33%</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Millesime Protech 2022 (TEST2)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75% de son Cours Initial et 80%  </a:t>
            </a:r>
            <a:r>
              <a:rPr lang="fr-FR" sz="800" b="1" dirty="0">
                <a:effectLst/>
                <a:ea typeface="Calibri" panose="020F0502020204030204" pitchFamily="34" charset="0"/>
              </a:rPr>
              <a:t>en cours de vie, et des seuils de 75%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75%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80%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Millesime Protech 2022 (TEST2) » EST TRÈS SENSIBLE À UNE FAIBLE VARIATION DU cours DE CLÔTURE de l'action la moins performante AUTOUR DES SEUILS DE 75%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20</a:t>
            </a:r>
            <a:r>
              <a:rPr lang="fr-FR" sz="800" dirty="0"/>
              <a:t>, l’action la moins performante clôture à un cours strictement inférieur à 80%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Initial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-23,82%</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20, l’action la moins performante clôture à </a:t>
            </a:r>
            <a:r>
              <a:rPr lang="fr-FR" sz="800" dirty="0">
                <a:solidFill>
                  <a:schemeClr val="tx2"/>
                </a:solidFill>
                <a:latin typeface="+mn-lt"/>
              </a:rPr>
              <a:t>un cours strictement inférieur à 80%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75% de son Cours Initial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-10,11%</a:t>
            </a:r>
            <a:r>
              <a:rPr lang="fr-FR" sz="800" baseline="30000" dirty="0">
                <a:solidFill>
                  <a:schemeClr val="tx1"/>
                </a:solidFill>
                <a:latin typeface="+mn-lt"/>
              </a:rPr>
              <a:t>⁽²⁾</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Millesime Protech 2022 (TEST2)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80% de son Cours Initial 80% de son Cours Initial </a:t>
            </a:r>
            <a:r>
              <a:rPr lang="fr-FR" sz="800" dirty="0">
                <a:solidFill>
                  <a:schemeClr val="tx2"/>
                </a:solidFill>
              </a:rPr>
              <a:t>(115% dans cet exemple). Le produit est automatiquement remboursé par anticipation. Il verse alors l’intégralité du capital initial majorée d’un coupon de 2,3% par trimestre écoulé depuis le 22/04/2022, soit un gain de 9,20% dans notre exemple.</a:t>
            </a:r>
          </a:p>
          <a:p>
            <a:pPr algn="just">
              <a:spcAft>
                <a:spcPts val="600"/>
              </a:spcAft>
            </a:pPr>
            <a:r>
              <a:rPr lang="fr-FR" sz="800" dirty="0"/>
              <a:t>Ce qui correspond à un Taux de Rendement Annuel net de 7,69%</a:t>
            </a:r>
            <a:r>
              <a:rPr lang="fr-FR" sz="800" baseline="30000" dirty="0"/>
              <a:t>⁽²⁾</a:t>
            </a:r>
            <a:r>
              <a:rPr lang="fr-FR" sz="800" dirty="0"/>
              <a:t>, contre un Taux de Rendement Annuel net de 13,14%</a:t>
            </a:r>
            <a:r>
              <a:rPr lang="fr-FR" sz="800" baseline="30000" dirty="0"/>
              <a:t>⁽²⁾</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2,3% par trimestre écoulé depuis le 22/04/2022.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73736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19432</TotalTime>
  <Words>9693</Words>
  <Application>Microsoft Office PowerPoint</Application>
  <PresentationFormat>Personnalisé</PresentationFormat>
  <Paragraphs>309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827</cp:revision>
  <cp:lastPrinted>2022-05-04T09:56:42Z</cp:lastPrinted>
  <dcterms:created xsi:type="dcterms:W3CDTF">2017-02-21T09:03:05Z</dcterms:created>
  <dcterms:modified xsi:type="dcterms:W3CDTF">2022-05-18T14:12:19Z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