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7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18/05/2022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18/05/2022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23 mars 2022 au 22 avril 2022 (inclus). </a:t>
            </a:r>
            <a:r>
              <a:rPr lang="fr-FR" sz="800" cap="none" dirty="0"/>
              <a:t>Une fois le montant de l’enveloppe initiale atteint (30 000 000 EUR), la commercialisation de « Millesime Protech 2022 (TEST3) » peut cesser à tout moment sans préavis avant le 22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FR00140096V5</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MILLESIME PROTECH 2022 (TEST3)</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18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80%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(TEST3)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mois 1, à la date de constatation correspondante, l’action la moins performante clôture à un cours strictement supérieur à 75% de son Cours Initial. Le produit verse donc un coupon de 1,0%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62,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-23,67%%</a:t>
            </a:r>
            <a:r>
              <a:rPr lang="fr-FR" sz="800" baseline="30000" dirty="0"/>
              <a:t>⁽²⁾</a:t>
            </a:r>
            <a:r>
              <a:rPr lang="fr-FR" sz="800" dirty="0"/>
              <a:t>, contre un Taux de Rendement Annuel net négatif de </a:t>
            </a:r>
            <a:r>
              <a:rPr lang="fr-FR" sz="800" dirty="0">
                <a:solidFill>
                  <a:srgbClr val="000000"/>
                </a:solidFill>
                <a:highlight>
                  <a:srgbClr val="00FFFF"/>
                </a:highlight>
              </a:rPr>
              <a:t>-23,82%%</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mois 2, à la date de constatation correspondante</a:t>
            </a:r>
            <a:r>
              <a:rPr lang="fr-FR" sz="800" baseline="30000" dirty="0">
                <a:latin typeface="+mn-lt"/>
              </a:rPr>
              <a:t>⁽¹⁾</a:t>
            </a:r>
            <a:r>
              <a:rPr lang="fr-FR" sz="800" dirty="0">
                <a:latin typeface="+mn-lt"/>
              </a:rPr>
              <a:t>, l’action la moins performante clôture à un cours strictement inférieur à 80% de son Cours Initial mais supérieur au seuil de versement du coupon. Le mécanisme de remboursement anticipé automatique n’est donc pas activé mais le produit verse un coupon de 1,0% au titre du mois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8,94%%</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-10,11%%</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Millesime Protech 2022 (TEST3)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1,0% au titre de chaque mois.</a:t>
            </a:r>
          </a:p>
          <a:p>
            <a:pPr algn="just">
              <a:spcAft>
                <a:spcPts val="600"/>
              </a:spcAft>
            </a:pPr>
            <a:r>
              <a:rPr lang="fr-FR" sz="800" dirty="0">
                <a:solidFill>
                  <a:schemeClr val="tx2"/>
                </a:solidFill>
              </a:rPr>
              <a:t>Dès la fin du mois 12,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80% de son Cours Initial (115% dans cet exemple). Le produit est alors automatiquement remboursé par anticipation. L’investisseur récupère l’intégralité du capital initial majoré du coupon de 1,0%.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10,94%%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13,14%%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ALSTOM SA ET BNP PARIBAS ET VEOLIA ENVIRONNEMENT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4176149072"/>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18/05/2022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Alstom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-51,17%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-38,10%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-17,05%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-31,70%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-5,69%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42,68%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9,43%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51,46%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92,15%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Veolia Environnement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11,25%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48,66%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71,36%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172,32%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118,07%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a:latin typeface="Futura PT" panose="020B0902020204020203" pitchFamily="34" charset="0"/>
              </a:rPr>
              <a:t>ALSTOM SA ET BNP PARIBAS ET VEOLIA ENVIRONNEMENT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94857205"/>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Alstom SA et BNP Paribas et Veolia Environnement SA (dividendes non réinvestis et dividendes non réinvestis et dividendes non réinvestis ; code Bloomberg : ALO FP Equity et BNP FP Equity et VIE FP Equity ; place de cotation : sponsorEuronext Paris SA et Euronext Paris SA et Euronext Paris SA ; www.alstom.com et www.bnpparibas.com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23/03/2022 au 22/04/2022 (inclus). Une fois le montant de l’enveloppe initiale atteint (30 000 000 EUR), la commercialisation de « Millesime Protech 2022 (TEST3)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22/06/2023, 24/07/2023, 22/08/2023, 22/09/2023, 23/10/2023, 22/11/2023, 22/12/2023, 22/01/2024, 22/02/2024, 22/03/2024, 22/04/2024, 22/05/2024, 24/06/2024, 22/07/2024, 22/08/2024, 23/09/2024, 22/10/2024, 22/11/2024, 23/12/2024, 22/01/2025, 24/02/2025, 24/03/2025, 22/04/2025, 22/05/2025, 23/06/2025, 22/07/2025, 22/08/2025, 22/09/2025, 22/10/2025, 24/11/2025, 22/12/2025, 22/01/2026, 23/02/2026, 23/03/2026, 22/04/2026, 22/05/2026, 22/06/2026, 22/07/2026, 24/08/2026, 22/09/2026, 22/10/2026, 23/11/2026, 22/12/2026, 22/01/2027, 22/02/2027, 22/03/2027, 22/04/2027, 24/05/2027, 22/06/2027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05/06/2023, 06/07/2023, 07/08/2023, 05/09/2023, 06/10/2023, 06/11/2023, 06/12/2023, 10/01/2024, 05/02/2024, 07/03/2024, 09/04/2024, 07/05/2024, 05/06/2024, 08/07/2024, 05/08/2024, 05/09/2024, 07/10/2024, 05/11/2024, 06/12/2024, 09/01/2025, 05/02/2025, 10/03/2025, 07/04/2025, 07/05/2025, 05/06/2025, 07/07/2025, 05/08/2025, 05/09/2025, 06/10/2025, 05/11/2025, 08/12/2025, 08/01/2026, 05/02/2026, 09/03/2026, 08/04/2026, 07/05/2026, 05/06/2026, 06/07/2026, 05/08/2026, 07/09/2026, 06/10/2026, 05/11/2026, 07/12/2026, 07/01/2027, 05/02/2027, 08/03/2027, 07/04/2027, 06/05/2027, 07/06/2027, 06/07/2027,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(TEST3)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(TEST3) », vous êtes exposé pour une durée de 12 à 63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 et Veolia Environnement SA (dividendes non réinvestis;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62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 par mois écoulé depuis le 22/04/2022 (soit 12,00%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la moins performante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Millesime Protech 2022 (TEST3)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(TEST3)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(TEST3) » ne peut constituer l’intégralité d’un portefeuille d’investissement. L’investisseur est exposé pour une durée de 12 à 63 mois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(TEST3)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(TEST3) », vous êtes exposé pour une durée de 12 à 63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 et Veolia Environnement SA (dividendes non réinvestis;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62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 par mois (soit 12,00%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11,42%%</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Millesime Protech 2022 (TEST3)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(TEST3)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(TEST3) » ne peut constituer l’intégralité d’un portefeuille d’investissement. L’investisseur est exposé pour une durée de 12 à 63 mois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 par mois écoulé depuis le 22/04/2022</a:t>
            </a:r>
          </a:p>
          <a:p>
            <a:pPr marL="0" indent="0" algn="ctr">
              <a:lnSpc>
                <a:spcPct val="100000"/>
              </a:lnSpc>
              <a:spcBef>
                <a:spcPts val="0"/>
              </a:spcBef>
              <a:buNone/>
            </a:pPr>
            <a:r>
              <a:rPr lang="fr-FR" sz="800" dirty="0"/>
              <a:t>(soit un coupon de 63,00% et un Taux de Rendement Annuel net de </a:t>
            </a:r>
            <a:r>
              <a:rPr lang="fr-FR" sz="800" dirty="0">
                <a:highlight>
                  <a:srgbClr val="FFFF00"/>
                </a:highlight>
              </a:rPr>
              <a:t>8,58%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 par mois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8,94%</a:t>
            </a:r>
            <a:r>
              <a:rPr lang="fr-FR" sz="800" baseline="30000" dirty="0"/>
              <a:t>⁽²⁾ </a:t>
            </a:r>
            <a:r>
              <a:rPr lang="fr-FR" sz="800" dirty="0"/>
              <a:t>et </a:t>
            </a:r>
            <a:r>
              <a:rPr lang="fr-FR" sz="800" dirty="0">
                <a:highlight>
                  <a:srgbClr val="FFFF00"/>
                </a:highlight>
              </a:rPr>
              <a:t>10,32%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62,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a:t>
            </a:r>
            <a:r>
              <a:rPr lang="fr-FR" sz="800"/>
              <a:t>à -13,16%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 8,58%%</a:t>
            </a:r>
            <a:r>
              <a:rPr lang="fr-FR" sz="800" baseline="30000" dirty="0"/>
              <a:t>⁽²⁾</a:t>
            </a:r>
            <a:r>
              <a:rPr lang="fr-FR" sz="800" dirty="0"/>
              <a:t> et </a:t>
            </a:r>
            <a:r>
              <a:rPr lang="fr-FR" sz="800" dirty="0">
                <a:highlight>
                  <a:srgbClr val="00FFFF"/>
                </a:highlight>
              </a:rPr>
              <a:t>11,42%%</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&lt;TRA.MRD.P&gt;</a:t>
            </a:r>
            <a:r>
              <a:rPr lang="fr-FR" sz="800" baseline="30000" dirty="0">
                <a:latin typeface="+mn-lt"/>
              </a:rPr>
              <a:t>(</a:t>
            </a:r>
            <a:r>
              <a:rPr lang="fr-FR" sz="800" baseline="30000" dirty="0"/>
              <a:t>2)</a:t>
            </a:r>
            <a:r>
              <a:rPr lang="fr-FR" sz="800" dirty="0"/>
              <a:t>) 2,00%% &lt;TRA.MRD.P&gt;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11,26%%</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81191"/>
            <a:ext cx="5030802" cy="76095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8,94%  8,94%%</a:t>
            </a:r>
            <a:r>
              <a:rPr lang="fr-FR" sz="800" baseline="30000" dirty="0"/>
              <a:t>2) </a:t>
            </a:r>
            <a:r>
              <a:rPr lang="fr-FR" sz="800" dirty="0"/>
              <a:t>et </a:t>
            </a:r>
            <a:r>
              <a:rPr lang="fr-FR" sz="800" dirty="0">
                <a:highlight>
                  <a:srgbClr val="00FFFF"/>
                </a:highlight>
              </a:rPr>
              <a:t>%</a:t>
            </a:r>
            <a:r>
              <a:rPr lang="fr-FR" sz="800" baseline="30000" dirty="0">
                <a:highlight>
                  <a:srgbClr val="00FFFF"/>
                </a:highlight>
              </a:rPr>
              <a:t>(</a:t>
            </a:r>
            <a:r>
              <a:rPr lang="fr-FR" sz="800" baseline="30000" dirty="0"/>
              <a:t>2)</a:t>
            </a:r>
            <a:r>
              <a:rPr lang="fr-FR" sz="800" dirty="0"/>
              <a:t>)     11,41%  11,41%%</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62,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62, si à l’une des dates de constatation mensuelle correspondantes</a:t>
            </a:r>
            <a:r>
              <a:rPr lang="fr-FR" sz="800" baseline="30000" dirty="0">
                <a:solidFill>
                  <a:srgbClr val="000000"/>
                </a:solidFill>
              </a:rPr>
              <a:t>⁽¹⁾</a:t>
            </a:r>
            <a:r>
              <a:rPr lang="fr-FR" sz="800" dirty="0">
                <a:solidFill>
                  <a:srgbClr val="000000"/>
                </a:solidFill>
              </a:rPr>
              <a:t> l’action la moins performante clôture à un cours supérieur ou égal à 80%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1,0% par mois écoulé depuis le 22/04/2022 (soit 12,00%</a:t>
            </a:r>
            <a:r>
              <a:rPr lang="fr-FR" sz="800" i="1" dirty="0">
                <a:solidFill>
                  <a:srgbClr val="000000"/>
                </a:solidFill>
              </a:rPr>
              <a:t> </a:t>
            </a:r>
            <a:r>
              <a:rPr lang="fr-FR" sz="800" dirty="0">
                <a:solidFill>
                  <a:srgbClr val="000000"/>
                </a:solidFill>
              </a:rPr>
              <a:t>par année écoulée et un Taux de Rendement Annuel net maximum de 10,32%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coupon de 1,0% par mois écoulé depuis le 22/04/2022  (soit un coupon de 63,00% et un Taux de Rendement Annuel net de 8,58%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(TEST3)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63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 par mois écoulé depuis le 22/04/2022 </a:t>
            </a:r>
            <a:r>
              <a:rPr lang="fr-FR" sz="800" dirty="0">
                <a:solidFill>
                  <a:srgbClr val="000000"/>
                </a:solidFill>
              </a:rPr>
              <a:t>(soit un Taux de Rendement Annuel net maximum de 10,32%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(TEST3)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80% de son Cours Initial et 80%  </a:t>
            </a:r>
            <a:r>
              <a:rPr lang="fr-FR" sz="800" b="1" dirty="0">
                <a:effectLst/>
                <a:ea typeface="Calibri" panose="020F0502020204030204" pitchFamily="34" charset="0"/>
              </a:rPr>
              <a:t>en cours de vie, et des seuils de 75%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62, si à l’une des dates de constatation mensuelle correspondantes</a:t>
            </a:r>
            <a:r>
              <a:rPr lang="fr-FR" sz="800" baseline="30000" dirty="0">
                <a:solidFill>
                  <a:srgbClr val="000000"/>
                </a:solidFill>
              </a:rPr>
              <a:t>⁽¹⁾</a:t>
            </a:r>
            <a:r>
              <a:rPr lang="fr-FR" sz="800" dirty="0">
                <a:solidFill>
                  <a:srgbClr val="000000"/>
                </a:solidFill>
              </a:rPr>
              <a:t> l’action la moins performante clôture à un cours supérieur ou égal à 80%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  ainsi que les coupons mémorisés au préalable (soit un Taux de Rendement Annuel net maximum de </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Initial, l’investisseur récupère alors l’intégralité de son capital initial (soit un Taux de Rendement Annuel net maximum de </a:t>
            </a:r>
            <a:r>
              <a:rPr lang="fr-FR" sz="800" dirty="0">
                <a:solidFill>
                  <a:srgbClr val="000000"/>
                </a:solidFill>
                <a:highlight>
                  <a:srgbClr val="00FFFF"/>
                </a:highlight>
              </a:rPr>
              <a:t>11,42%%</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(TEST3)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63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 par mois </a:t>
            </a:r>
            <a:r>
              <a:rPr lang="fr-FR" sz="800" dirty="0">
                <a:solidFill>
                  <a:srgbClr val="000000"/>
                </a:solidFill>
              </a:rPr>
              <a:t>(soit un Taux de Rendement Annuel net maximum de de </a:t>
            </a:r>
            <a:r>
              <a:rPr lang="fr-FR" sz="800" dirty="0">
                <a:solidFill>
                  <a:srgbClr val="000000"/>
                </a:solidFill>
                <a:highlight>
                  <a:srgbClr val="00FFFF"/>
                </a:highlight>
              </a:rPr>
              <a:t>11,42%%</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(TEST3)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75% de son Cours Initial et 80%  </a:t>
            </a:r>
            <a:r>
              <a:rPr lang="fr-FR" sz="800" b="1" dirty="0">
                <a:effectLst/>
                <a:ea typeface="Calibri" panose="020F0502020204030204" pitchFamily="34" charset="0"/>
              </a:rPr>
              <a:t>en cours de vie, et des seuils de 75%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80%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(TEST3) » EST TRÈS SENSIBLE À UNE FAIBLE VARIATION DU cours DE CLÔTURE de l'action la moins performante AUTOUR DES SEUILS DE 75%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⁽¹⁾ </a:t>
            </a:r>
            <a:r>
              <a:rPr lang="fr-FR" sz="800" dirty="0">
                <a:latin typeface="+mn-lt"/>
              </a:rPr>
              <a:t>des mois 12 à 62</a:t>
            </a:r>
            <a:r>
              <a:rPr lang="fr-FR" sz="800" dirty="0"/>
              <a:t>, l’action la moins performante clôture à un cours strictement inférieur à 80%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-23,82%</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⁽¹⁾</a:t>
            </a:r>
            <a:r>
              <a:rPr lang="fr-FR" sz="800" dirty="0">
                <a:latin typeface="+mn-lt"/>
              </a:rPr>
              <a:t> des mois 12 à 62, l’action la moins performante clôture à </a:t>
            </a:r>
            <a:r>
              <a:rPr lang="fr-FR" sz="800" dirty="0">
                <a:solidFill>
                  <a:schemeClr val="tx2"/>
                </a:solidFill>
                <a:latin typeface="+mn-lt"/>
              </a:rPr>
              <a:t>un cours strictement inférieur à 80%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-10,11%</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Millesime Protech 2022 (TEST3)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80% de son Cours Initial 80% de son Cours Initial </a:t>
            </a:r>
            <a:r>
              <a:rPr lang="fr-FR" sz="800" dirty="0">
                <a:solidFill>
                  <a:schemeClr val="tx2"/>
                </a:solidFill>
              </a:rPr>
              <a:t>(115% dans cet exemple). Le produit est automatiquement remboursé par anticipation. Il verse alors l’intégralité du capital initial majorée d’un coupon de 1,0% par mois écoulé depuis le 22/04/2022, soit un gain de 12,00% dans notre exemple.</a:t>
            </a:r>
          </a:p>
          <a:p>
            <a:pPr algn="just">
              <a:spcAft>
                <a:spcPts val="600"/>
              </a:spcAft>
            </a:pPr>
            <a:r>
              <a:rPr lang="fr-FR" sz="800" dirty="0"/>
              <a:t>Ce qui correspond à un Taux de Rendement Annuel net de 10,32%</a:t>
            </a:r>
            <a:r>
              <a:rPr lang="fr-FR" sz="800" baseline="30000" dirty="0"/>
              <a:t>⁽²⁾</a:t>
            </a:r>
            <a:r>
              <a:rPr lang="fr-FR" sz="800" dirty="0"/>
              <a:t>, contre un Taux de Rendement Annuel net de 13,14%</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1,0% par mois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19513</TotalTime>
  <Words>9693</Words>
  <Application>Microsoft Office PowerPoint</Application>
  <PresentationFormat>Personnalisé</PresentationFormat>
  <Paragraphs>309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830</cp:revision>
  <cp:lastPrinted>2022-05-04T09:56:42Z</cp:lastPrinted>
  <dcterms:created xsi:type="dcterms:W3CDTF">2017-02-21T09:03:05Z</dcterms:created>
  <dcterms:modified xsi:type="dcterms:W3CDTF">2022-05-18T15:33:07Z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