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1128" y="-377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18/05/2022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18/05/2022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⁽¹⁾</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23 mars 2022 au 22 avril 2022 (inclus). </a:t>
            </a:r>
            <a:r>
              <a:rPr lang="fr-FR" sz="800" cap="none" dirty="0"/>
              <a:t>Une fois le montant de l’enveloppe initiale atteint (30 000 000 EUR), la commercialisation de « Millesime Protech 2022 (exemple) » peut cesser à tout moment sans préavis avant le 22 avril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5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FR00140096V5</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⁽²⁾</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⁽²⁾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MILLESIME PROTECH 2022 (EXEMPLE)</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⁽¹⁾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⁽²⁾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18 mai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dividendes non réinvestis et ERREUR</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75%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la barrière dégressive de remboursement anticipé automatique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Millesime Protech 2022 (exemple) » EST TRÈS SENSIBLE À UNE FAIBLE </a:t>
            </a:r>
            <a:r>
              <a:rPr lang="fr-FR" sz="800">
                <a:solidFill>
                  <a:srgbClr val="B9A049"/>
                </a:solidFill>
                <a:latin typeface="+mn-lt"/>
              </a:rPr>
              <a:t>VARIATION DU cours </a:t>
            </a:r>
            <a:r>
              <a:rPr lang="fr-FR" sz="800" dirty="0">
                <a:solidFill>
                  <a:srgbClr val="B9A049"/>
                </a:solidFill>
                <a:latin typeface="+mn-lt"/>
              </a:rPr>
              <a:t>DE l’action la moins performante AUTOUR DES SEUILS DE 50% ET DE 75% DE SON Cours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749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 l’action la moins performante clôture à un cours strictement supérieur à 75% de son Cours Initial. Le produit verse donc un coupon de 2,3%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20, aux dates de constatation correspondantes</a:t>
            </a:r>
            <a:r>
              <a:rPr lang="fr-FR" sz="800" baseline="30000" dirty="0"/>
              <a:t>⁽¹⁾</a:t>
            </a:r>
            <a:r>
              <a:rPr lang="fr-FR" sz="800" dirty="0"/>
              <a:t>, l’action la moins performante clôture à un cours strictement inférieur au seuil de versement du coupon. Le mécanisme de remboursement anticipé automatique n’est donc pas activé et le produit ne verse aucun coupon, ils sont mis en mémoire.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50% de son Cours Initial (25% dans cet exemple). L’investisseur récupère alors le capital initialement investi diminué de l’intégralité de la baisse enregistrée par l’action la moins performante, soit 25%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-23.46</a:t>
            </a:r>
            <a:r>
              <a:rPr lang="fr-FR" sz="800" baseline="30000" dirty="0"/>
              <a:t>⁽²⁾</a:t>
            </a:r>
            <a:r>
              <a:rPr lang="fr-FR" sz="800" dirty="0"/>
              <a:t>, contre un Taux de Rendement Annuel net négatif de </a:t>
            </a:r>
            <a:r>
              <a:rPr lang="fr-FR" sz="800" dirty="0">
                <a:solidFill>
                  <a:srgbClr val="000000"/>
                </a:solidFill>
                <a:highlight>
                  <a:srgbClr val="00FFFF"/>
                </a:highlight>
              </a:rPr>
              <a:t>-23,82%</a:t>
            </a:r>
            <a:r>
              <a:rPr lang="fr-FR" sz="800" baseline="30000" dirty="0"/>
              <a:t>⁽²⁾</a:t>
            </a:r>
            <a:r>
              <a:rPr lang="fr-FR" sz="800" dirty="0"/>
              <a:t>, pour un investissement direct dans l’action la moins performante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l’action la moins performante clôture à un cours strictement inférieur à la barrière dégressive de remboursement anticipé automatique mais supérieur au seuil de versement du coupon. Le mécanisme de remboursement anticipé automatique n’est donc pas activé mais le produit verse un coupon de 2,3% au titre du trimestre ainsi que le coupon mémorisé au préalable.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75% de son Cours Initial (60% dans cet exemple) mais strictement supérieur à 50% de son Cours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rPr>
              <a:t>6.72</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rPr>
              <a:t>-10,11%</a:t>
            </a:r>
            <a:r>
              <a:rPr lang="fr-FR" sz="800" baseline="30000" dirty="0"/>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Millesime Protech 2022 (exemple)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l’action la moins performante clôture à un cours supérieur au seuil de versement du coupon. Le produit verse alors un coupon de 2,3%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l’action la moins performante clôture à un cours supérieur à la barrière dégressive de remboursement anticipé automatique (115% dans cet exemple). Le produit est alors automatiquement remboursé par anticipation. L’investisseur récupère l’intégralité du capital initial majoré du coupon de 2,3%.</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7.98</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13,14%</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2,3%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737360"/>
            <a:ext cx="3291840" cy="2351314"/>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ALSTOM SA</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42851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3254370239"/>
              </p:ext>
            </p:extLst>
          </p:nvPr>
        </p:nvGraphicFramePr>
        <p:xfrm>
          <a:off x="1482862" y="8326240"/>
          <a:ext cx="4898297" cy="558652"/>
        </p:xfrm>
        <a:graphic>
          <a:graphicData uri="http://schemas.openxmlformats.org/drawingml/2006/table">
            <a:tbl>
              <a:tblPr firstRow="1" bandRow="1"/>
              <a:tblGrid>
                <a:gridCol w="1529841">
                  <a:extLst>
                    <a:ext uri="{9D8B030D-6E8A-4147-A177-3AD203B41FA5}">
                      <a16:colId xmlns:a16="http://schemas.microsoft.com/office/drawing/2014/main" val="426783337"/>
                    </a:ext>
                  </a:extLst>
                </a:gridCol>
                <a:gridCol w="842114">
                  <a:extLst>
                    <a:ext uri="{9D8B030D-6E8A-4147-A177-3AD203B41FA5}">
                      <a16:colId xmlns:a16="http://schemas.microsoft.com/office/drawing/2014/main" val="1092029791"/>
                    </a:ext>
                  </a:extLst>
                </a:gridCol>
                <a:gridCol w="842114">
                  <a:extLst>
                    <a:ext uri="{9D8B030D-6E8A-4147-A177-3AD203B41FA5}">
                      <a16:colId xmlns:a16="http://schemas.microsoft.com/office/drawing/2014/main" val="2835768170"/>
                    </a:ext>
                  </a:extLst>
                </a:gridCol>
                <a:gridCol w="842114">
                  <a:extLst>
                    <a:ext uri="{9D8B030D-6E8A-4147-A177-3AD203B41FA5}">
                      <a16:colId xmlns:a16="http://schemas.microsoft.com/office/drawing/2014/main" val="2946066054"/>
                    </a:ext>
                  </a:extLst>
                </a:gridCol>
                <a:gridCol w="842114">
                  <a:extLst>
                    <a:ext uri="{9D8B030D-6E8A-4147-A177-3AD203B41FA5}">
                      <a16:colId xmlns:a16="http://schemas.microsoft.com/office/drawing/2014/main" val="2045902365"/>
                    </a:ext>
                  </a:extLst>
                </a:gridCol>
              </a:tblGrid>
              <a:tr h="312188">
                <a:tc>
                  <a:txBody>
                    <a:bodyPr/>
                    <a:lstStyle/>
                    <a:p>
                      <a:pPr>
                        <a:defRPr sz="800"/>
                      </a:pPr>
                      <a:r>
                        <a:t>Performances au 18/05/2022 (dividendes non réinvestis et ERREUR)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defRPr sz="800"/>
                      </a:pPr>
                      <a:r>
                        <a:rPr lang="fr-FR" sz="800" b="1" i="0" u="none" strike="noStrike">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defRPr sz="8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defRPr sz="8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defRPr sz="800"/>
                      </a:pPr>
                      <a:r>
                        <a:rPr lang="fr-FR" sz="800" b="1" i="0" u="none" strike="noStrike" dirty="0">
                          <a:solidFill>
                            <a:srgbClr val="04202E"/>
                          </a:solidFill>
                          <a:effectLst/>
                          <a:latin typeface="Proxima Nova Rg" panose="02000506030000020004" pitchFamily="2" charset="0"/>
                        </a:rPr>
                        <a:t>7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800"/>
                      </a:pPr>
                      <a:r>
                        <a:t>Alstom SA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-51,17%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-38,10%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-17,05%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-14,00%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800"/>
                      </a:pPr>
                      <a:r>
                        <a:t>Alstom SA dividende inconnu</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-51,17%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-38,10%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-17,05%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-14,00%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382561"/>
            <a:ext cx="7248779" cy="276999"/>
          </a:xfrm>
          <a:prstGeom prst="rect">
            <a:avLst/>
          </a:prstGeom>
          <a:noFill/>
        </p:spPr>
        <p:txBody>
          <a:bodyPr wrap="square">
            <a:spAutoFit/>
          </a:bodyPr>
          <a:lstStyle/>
          <a:p>
            <a:r>
              <a:rPr lang="fr-FR" sz="1200" cap="none" dirty="0">
                <a:latin typeface="Futura PT" panose="020B0902020204020203" pitchFamily="34" charset="0"/>
              </a:rPr>
              <a:t>ÉVOLUTION DES ACTIONS  </a:t>
            </a:r>
            <a:r>
              <a:rPr lang="fr-FR" sz="1200" cap="none">
                <a:latin typeface="Futura PT" panose="020B0902020204020203" pitchFamily="34" charset="0"/>
              </a:rPr>
              <a:t>ALSTOM SA </a:t>
            </a:r>
            <a:r>
              <a:rPr lang="fr-FR" sz="1200" cap="none" dirty="0">
                <a:latin typeface="Futura PT" panose="020B0902020204020203" pitchFamily="34" charset="0"/>
              </a:rPr>
              <a:t>ENTRE LE JJ/MM/AAAA ET LE JJ/MM/AAAA </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96554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0" y="4389120"/>
            <a:ext cx="6217920" cy="365760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18 mai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4194857205"/>
              </p:ext>
            </p:extLst>
          </p:nvPr>
        </p:nvGraphicFramePr>
        <p:xfrm>
          <a:off x="361950" y="979297"/>
          <a:ext cx="6837886" cy="749671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l’action la moins performante.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l’action la moins performante entre Alstom SA (dividendes non réinvestis et ERREUR ; code Bloomberg : ALO FP Equity et ERREUR ; place de cotation : sponsorEuronext Paris SA et ERREUR ; www.alstom.com et ERREUR).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23/03/2022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Du 23/03/2022 au 22/04/2022 (inclus). Une fois le montant de l’enveloppe initiale atteint (30 000 000 EUR), la commercialisation de « Millesime Protech 2022 (exemple) » peut cesser à tout moment sans préavis avant le 22/04/2022,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Le Cours Initial correspond au cours de clôture de l’action la moins performante le 22/04/2022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22/07/2027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05/08/2027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8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23/10/2023, 22/01/2024, 22/04/2024, 22/07/2024, 22/10/2024, 22/01/2025, 22/04/2025, 22/07/2025, 22/10/2025, 22/01/2026, 22/04/2026, 22/07/2026, 22/10/2026, 22/01/2027, 22/04/2027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07/08/2023, 06/11/2023, 05/02/2024, 07/05/2024, 05/08/2024, 05/11/2024, 05/02/2025, 07/05/2025, 05/08/2025, 05/11/2025, 05/02/2026, 07/05/2026, 05/08/2026, 05/11/2026, 05/02/2027, 06/05/2027, 05/08/2027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80%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80%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8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50%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8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8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8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FR00140096V5</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18 mai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842111483"/>
              </p:ext>
            </p:extLst>
          </p:nvPr>
        </p:nvGraphicFramePr>
        <p:xfrm>
          <a:off x="361950" y="979297"/>
          <a:ext cx="6837886" cy="769699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l’action la moins performante.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l’action la moins performante entre Alstom SA (dividendes non réinvestis et ERREUR ; code Bloomberg : ALO FP Equity et ERREUR ; place de cotation : sponsorEuronext Paris SA et ERREUR ; www.alstom.com et ERREUR).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23/03/2022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Du 23/03/2022 au 22/04/2022 (inclus). Une fois le montant de l’enveloppe initiale atteint (30 000 000 EUR), la commercialisation de « Millesime Protech 2022 (exemple) » peut cesser à tout moment sans préavis avant le 22/04/2022,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Le Cours Initial correspond au cours de clôture de l’action la moins performante le 22/04/2022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22/07/2027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05/08/2027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8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23/10/2023, 22/01/2024, 22/04/2024, 22/07/2024, 22/10/2024, 22/01/2025, 22/04/2025, 22/07/2025, 22/10/2025, 22/01/2026, 22/04/2026, 22/07/2026, 22/10/2026, 22/01/2027, 22/04/2027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23/05/2022, 05/08/2022, 07/11/2022, 06/02/2023, 09/05/2023, 07/08/2023, 06/11/2023, 05/02/2024, 07/05/2024, 05/08/2024, 05/11/2024, 05/02/2025, 07/05/2025, 05/08/2025, 05/11/2025, 05/02/2026, 07/05/2026, 05/08/2026, 05/11/2026, 05/02/2027, 06/05/2027, 05/08/2027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07/08/2023, 06/11/2023, 05/02/2024, 07/05/2024, 05/08/2024, 05/11/2024, 05/02/2025, 07/05/2025, 05/08/2025, 05/11/2025, 05/02/2026, 07/05/2026, 05/08/2026, 05/11/2026, 05/02/2027, 06/05/2027, 05/08/2027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80%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sz="800"/>
                      </a:pP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8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50%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8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8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8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FR00140096V5</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 avril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830279"/>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Protech 2022 (exemple)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22/04/2022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Millesime Protech 2022 (exemple) », vous êtes exposé pour une durée de 4 à 21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ERRORRRRRRRRRR ERRORRRRRRRRRRRRRR ERRORRRRRR.</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20</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2,3% par trimestre écoulé depuis le 22/04/2022 (soit 9,20%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Initial, l’investisseur accepte de limiter ses gains en cas de forte hausse de l'action la moins performante (Taux de Rendement Annuel net maximum de &lt;TRA.F</a:t>
            </a:r>
            <a:r>
              <a:rPr lang="fr-FR" sz="800" dirty="0">
                <a:solidFill>
                  <a:schemeClr val="tx1"/>
                </a:solidFill>
                <a:latin typeface="Proxima Nova Rg"/>
              </a:rPr>
              <a: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⁽²⁾</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Millesime Protech 2022 (exemple)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Millesime Protech 2022 (exemple)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Millesime Protech 2022 (exemple) » ne peut constituer l’intégralité d’un portefeuille d’investissement. L’investisseur est exposé pour une durée de 4 à 21 trimestres à l’action la moins performante</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72200"/>
            <a:ext cx="6400800" cy="30861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Protech 2022 (exemple)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22/04/2022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Millesime Protech 2022 (exemple) », vous êtes exposé pour une durée de 4 à 21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ERRORRRRRRRRRR ERRORRRRRRRRRRRRRR ERRORRRRRR.</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20</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2,3% par trimestre (soit 9,20% par année écoulée) ainsi que les coupons mémorisés au préalable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75% de son Cours Initial.</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8.33</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Millesime Protech 2022 (exemple)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Millesime Protech 2022 (exemple)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Millesime Protech 2022 (exemple) » ne peut constituer l’intégralité d’un portefeuille d’investissement. L’investisseur est exposé pour une durée de 4 à 21 trimestres à l’action la moins performante</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72200"/>
            <a:ext cx="6400800" cy="30861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2,3% par trimestre écoulé depuis le 22/04/2022</a:t>
            </a:r>
          </a:p>
          <a:p>
            <a:pPr marL="0" indent="0" algn="ctr">
              <a:lnSpc>
                <a:spcPct val="100000"/>
              </a:lnSpc>
              <a:spcBef>
                <a:spcPts val="0"/>
              </a:spcBef>
              <a:buNone/>
            </a:pPr>
            <a:r>
              <a:rPr lang="fr-FR" sz="800" dirty="0"/>
              <a:t>(soit un coupon de 48,30% et un Taux de Rendement Annuel net de </a:t>
            </a:r>
            <a:r>
              <a:rPr lang="fr-FR" sz="800" dirty="0">
                <a:highlight>
                  <a:srgbClr val="FFFF00"/>
                </a:highlight>
              </a:rPr>
              <a:t>6,66%</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2,3% par trimestre écoulé depuis le 22/04/2022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6,72%</a:t>
            </a:r>
            <a:r>
              <a:rPr lang="fr-FR" sz="800" baseline="30000" dirty="0"/>
              <a:t>⁽²⁾ </a:t>
            </a:r>
            <a:r>
              <a:rPr lang="fr-FR" sz="800" dirty="0"/>
              <a:t>et </a:t>
            </a:r>
            <a:r>
              <a:rPr lang="fr-FR" sz="800" dirty="0">
                <a:highlight>
                  <a:srgbClr val="FFFF00"/>
                </a:highlight>
              </a:rPr>
              <a:t>7,69%</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20, on observe le cours de clôture de l'action la moins performante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22/07/2027,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75% de son Cours Initial, l’investisseur reçoit, le 05 août 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50% de son cours de Référence, l’investisseur reçoit, le 05 août 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22/04/2022 et le 22/07/2027</a:t>
            </a:r>
          </a:p>
          <a:p>
            <a:pPr marL="0" indent="0" algn="ctr">
              <a:lnSpc>
                <a:spcPct val="100000"/>
              </a:lnSpc>
              <a:spcBef>
                <a:spcPts val="0"/>
              </a:spcBef>
              <a:buNone/>
            </a:pPr>
            <a:r>
              <a:rPr lang="fr-FR" sz="800" dirty="0"/>
              <a:t>(Soit un Taux de Rendement Annuel net inférieur ou égal </a:t>
            </a:r>
            <a:r>
              <a:rPr lang="fr-FR" sz="800"/>
              <a:t>à -13,16%</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98007"/>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la moins performante le 22/04/2022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75% mais supérieur ou égal à 50% de son Cours Initial, l’investisseur reçoit, le 05 août 2027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et à la date de constatation finale, on compare le cours de l’action la moins performante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871532"/>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la moins performante le 22/04/2022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75%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486485" y="5474452"/>
            <a:ext cx="5025383" cy="394705"/>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2,3%</a:t>
            </a:r>
          </a:p>
          <a:p>
            <a:pPr defTabSz="1042988" fontAlgn="base">
              <a:spcBef>
                <a:spcPct val="0"/>
              </a:spcBef>
              <a:spcAft>
                <a:spcPct val="0"/>
              </a:spcAft>
            </a:pPr>
            <a:r>
              <a:rPr lang="fr-FR" dirty="0">
                <a:solidFill>
                  <a:schemeClr val="tx1"/>
                </a:solidFill>
                <a:latin typeface="Proxima Nova Rg" panose="02000506030000020004" pitchFamily="2" charset="0"/>
              </a:rPr>
              <a:t> 
 + 
 Les éventuels coupons mémorisés au préalable</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a:t>
            </a:r>
            <a:r>
              <a:rPr lang="fr-FR" sz="800" b="1" dirty="0">
                <a:solidFill>
                  <a:schemeClr val="tx2"/>
                </a:solidFill>
                <a:latin typeface="Proxima Nova Rg" panose="02000506030000020004" pitchFamily="2" charset="0"/>
              </a:rPr>
              <a:t>strictement inférieur à 75% de son Cours Initial,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 6.66</a:t>
            </a:r>
            <a:r>
              <a:rPr lang="fr-FR" sz="800" baseline="30000" dirty="0"/>
              <a:t>⁽²⁾</a:t>
            </a:r>
            <a:r>
              <a:rPr lang="fr-FR" sz="800" dirty="0"/>
              <a:t> et </a:t>
            </a:r>
            <a:r>
              <a:rPr lang="fr-FR" sz="800" dirty="0">
                <a:highlight>
                  <a:srgbClr val="00FFFF"/>
                </a:highlight>
              </a:rPr>
              <a:t>8.33</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22/07/2027,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75% de son Cours Initial, l’investisseur reçoit, le 05/08/2027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50% de son cours de Référence, l’investisseur reçoit, le 05/08/2027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22/04/2022 et le 22/07/2027</a:t>
            </a:r>
          </a:p>
          <a:p>
            <a:pPr marL="0" indent="0" algn="ctr">
              <a:lnSpc>
                <a:spcPct val="100000"/>
              </a:lnSpc>
              <a:spcBef>
                <a:spcPts val="0"/>
              </a:spcBef>
              <a:buNone/>
            </a:pPr>
            <a:r>
              <a:rPr lang="fr-FR" sz="800" dirty="0"/>
              <a:t>(Soit un Taux de Rendement Annuel net inférieur ou égal à </a:t>
            </a:r>
            <a:r>
              <a:rPr lang="fr-FR" sz="800" dirty="0">
                <a:highlight>
                  <a:srgbClr val="00FFFF"/>
                </a:highlight>
              </a:rPr>
              <a:t>&lt;TRA.MRD.P&gt;</a:t>
            </a:r>
            <a:r>
              <a:rPr lang="fr-FR" sz="800" baseline="30000" dirty="0">
                <a:latin typeface="+mn-lt"/>
              </a:rPr>
              <a:t>(</a:t>
            </a:r>
            <a:r>
              <a:rPr lang="fr-FR" sz="800" baseline="30000" dirty="0"/>
              <a:t>2)</a:t>
            </a:r>
            <a:r>
              <a:rPr lang="fr-FR" sz="800" dirty="0"/>
              <a:t>) &lt;TRA.MED.</a:t>
            </a:r>
            <a:r>
              <a:rPr lang="fr-FR" sz="800"/>
              <a:t>P&gt;</a:t>
            </a:r>
            <a:endParaRPr lang="fr-FR" sz="800" dirty="0"/>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7.97</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75% mais supérieur ou égal à 50% de son Cours Initial, l’investisseur reçoit, le 05/08/2027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781191"/>
            <a:ext cx="5030802" cy="76095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6.72  6.72</a:t>
            </a:r>
            <a:r>
              <a:rPr lang="fr-FR" sz="800" baseline="30000" dirty="0"/>
              <a:t>2) </a:t>
            </a:r>
            <a:r>
              <a:rPr lang="fr-FR" sz="800" dirty="0"/>
              <a:t>et </a:t>
            </a:r>
            <a:r>
              <a:rPr lang="fr-FR" sz="800" dirty="0">
                <a:highlight>
                  <a:srgbClr val="00FFFF"/>
                </a:highlight>
              </a:rPr>
              <a:t/>
            </a:r>
            <a:r>
              <a:rPr lang="fr-FR" sz="800" baseline="30000" dirty="0">
                <a:highlight>
                  <a:srgbClr val="00FFFF"/>
                </a:highlight>
              </a:rPr>
              <a:t>(</a:t>
            </a:r>
            <a:r>
              <a:rPr lang="fr-FR" sz="800" baseline="30000" dirty="0"/>
              <a:t>2)</a:t>
            </a:r>
            <a:r>
              <a:rPr lang="fr-FR" sz="800" dirty="0"/>
              <a:t>)     8.33  8.33</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20, on compare le cours de clôture de l'action la moins performante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20, si à l’une des dates de constatation trimestrielle correspondantes</a:t>
            </a:r>
            <a:r>
              <a:rPr lang="fr-FR" sz="800" baseline="30000" dirty="0">
                <a:solidFill>
                  <a:srgbClr val="000000"/>
                </a:solidFill>
              </a:rPr>
              <a:t>⁽¹⁾</a:t>
            </a:r>
            <a:r>
              <a:rPr lang="fr-FR" sz="800" dirty="0">
                <a:solidFill>
                  <a:srgbClr val="000000"/>
                </a:solidFill>
              </a:rPr>
              <a:t> l’action la moins performante clôture à un cours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coupon de 2,3% par trimestre écoulé depuis le 22/04/2022 (soit 9,20%</a:t>
            </a:r>
            <a:r>
              <a:rPr lang="fr-FR" sz="800" i="1" dirty="0">
                <a:solidFill>
                  <a:srgbClr val="000000"/>
                </a:solidFill>
              </a:rPr>
              <a:t> </a:t>
            </a:r>
            <a:r>
              <a:rPr lang="fr-FR" sz="800" dirty="0">
                <a:solidFill>
                  <a:srgbClr val="000000"/>
                </a:solidFill>
              </a:rPr>
              <a:t>par année écoulée et un Taux de Rendement Annuel net maximum de 7,69%</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75% de son Cours Initial, l’investisseur récupère alors l’intégralité de son capital initial, majorée d’un coupon de 2,3% par trimestre écoulé depuis le 22/04/2022  (soit un coupon de 48,30% et un Taux de Rendement Annuel net de 6,66%</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la moins performante clôture à un cours strictement inférieur à 75% de son Cours Initial mais supérieur ou égal à 50% de ce dernier, l’investisseur récupère l’intégralité de son capital initialement investi. Le capital n’est donc exposé à un risque de perte à l’échéance⁽¹⁾ que si l’action la moins performante clôture à un cours strictement inférieur à 50% de son Cours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Millesime Protech 2022 (exemple)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21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2,3% par trimestre écoulé depuis le 22/04/2022 </a:t>
            </a:r>
            <a:r>
              <a:rPr lang="fr-FR" sz="800" dirty="0">
                <a:solidFill>
                  <a:srgbClr val="000000"/>
                </a:solidFill>
              </a:rPr>
              <a:t>(soit un Taux de Rendement Annuel net maximum de 7,69%</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Millesime Protech 2022 (exemple)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la barrière dégressive de remboursement anticipé automatique et 80%  </a:t>
            </a:r>
            <a:r>
              <a:rPr lang="fr-FR" sz="800" b="1" dirty="0">
                <a:effectLst/>
                <a:ea typeface="Calibri" panose="020F0502020204030204" pitchFamily="34" charset="0"/>
              </a:rPr>
              <a:t>en cours de vie, et des seuils de 75% et 50% de son Cours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2,3% dès lors que l’action la moins performante clôture à un cours supérieur ou égal à 75% de son Cours Initial</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20, si à l’une des dates de constatation trimestrielle correspondantes</a:t>
            </a:r>
            <a:r>
              <a:rPr lang="fr-FR" sz="800" baseline="30000" dirty="0">
                <a:solidFill>
                  <a:srgbClr val="000000"/>
                </a:solidFill>
              </a:rPr>
              <a:t>⁽¹⁾</a:t>
            </a:r>
            <a:r>
              <a:rPr lang="fr-FR" sz="800" dirty="0">
                <a:solidFill>
                  <a:srgbClr val="000000"/>
                </a:solidFill>
              </a:rPr>
              <a:t> l’action la moins performante clôture à un cours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2,3%  ainsi que les coupons mémorisés au préalable (soit un Taux de Rendement Annuel net maximum de </a:t>
            </a:r>
            <a:r>
              <a:rPr lang="fr-FR" sz="800" dirty="0">
                <a:solidFill>
                  <a:srgbClr val="000000"/>
                </a:solidFill>
                <a:highlight>
                  <a:srgbClr val="00FFFF"/>
                </a:highlight>
              </a:rPr>
              <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50% de son Cours Initial, l’investisseur récupère alors l’intégralité de son capital initial (soit un Taux de Rendement Annuel net maximum de </a:t>
            </a:r>
            <a:r>
              <a:rPr lang="fr-FR" sz="800" dirty="0">
                <a:solidFill>
                  <a:srgbClr val="000000"/>
                </a:solidFill>
                <a:highlight>
                  <a:srgbClr val="00FFFF"/>
                </a:highlight>
              </a:rPr>
              <a:t>8.33</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Millesime Protech 2022 (exemple)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21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2,3% par trimestre </a:t>
            </a:r>
            <a:r>
              <a:rPr lang="fr-FR" sz="800" dirty="0">
                <a:solidFill>
                  <a:srgbClr val="000000"/>
                </a:solidFill>
              </a:rPr>
              <a:t>(soit un Taux de Rendement Annuel net maximum de de </a:t>
            </a:r>
            <a:r>
              <a:rPr lang="fr-FR" sz="800" dirty="0">
                <a:solidFill>
                  <a:srgbClr val="000000"/>
                </a:solidFill>
                <a:highlight>
                  <a:srgbClr val="00FFFF"/>
                </a:highlight>
              </a:rPr>
              <a:t>8.33</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Millesime Protech 2022 (exemple)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75% de son Cours Initial et 80%  </a:t>
            </a:r>
            <a:r>
              <a:rPr lang="fr-FR" sz="800" b="1" dirty="0">
                <a:effectLst/>
                <a:ea typeface="Calibri" panose="020F0502020204030204" pitchFamily="34" charset="0"/>
              </a:rPr>
              <a:t>en cours de vie, et des seuils de 75% et 50% de son Cours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 la moins performante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75%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la barrière dégressive de remboursement anticipé automatique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Millesime Protech 2022 (exemple) » EST TRÈS SENSIBLE À UNE FAIBLE VARIATION DU cours DE CLÔTURE de l'action la moins performante AUTOUR DES SEUILS DE 75% ET DE 50%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des trimestres 4 à 20</a:t>
            </a:r>
            <a:r>
              <a:rPr lang="fr-FR" sz="800" dirty="0"/>
              <a:t>, l’action la moins performante clôture à un cours strictement inférieur à la barrière dégressive de remboursement anticipé automatique.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50% de son Cours Initial (25% dans cet exemple). L’investisseur récupère alors le capital initialement investi diminué de l’intégralité de la baisse enregistrée par l’action la moins performante, soit 25%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 la moins performante</a:t>
            </a:r>
            <a:r>
              <a:rPr lang="fr-FR" sz="800" baseline="30000" dirty="0"/>
              <a:t>(3)</a:t>
            </a:r>
            <a:r>
              <a:rPr lang="fr-FR" sz="800" dirty="0"/>
              <a:t>, soit -23,82%</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20, l’action la moins performante clôture à </a:t>
            </a:r>
            <a:r>
              <a:rPr lang="fr-FR" sz="800" dirty="0">
                <a:solidFill>
                  <a:schemeClr val="tx2"/>
                </a:solidFill>
                <a:latin typeface="+mn-lt"/>
              </a:rPr>
              <a:t>un cours strictement inférieur à la barrière dégressive de remboursement anticipé automatique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75% de son Cours Initial (60%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-10,11%</a:t>
            </a:r>
            <a:r>
              <a:rPr lang="fr-FR" sz="800" baseline="30000" dirty="0">
                <a:solidFill>
                  <a:schemeClr val="tx1"/>
                </a:solidFill>
                <a:latin typeface="+mn-lt"/>
              </a:rPr>
              <a:t>⁽²⁾</a:t>
            </a:r>
            <a:r>
              <a:rPr lang="fr-FR" sz="800" dirty="0">
                <a:solidFill>
                  <a:schemeClr val="tx1"/>
                </a:solidFill>
                <a:latin typeface="+mn-lt"/>
              </a:rPr>
              <a:t>, pour un investissement direct dans l’action la moins performante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Millesime Protech 2022 (exemple)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la moins performante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la barrière dégressive de remboursement anticipé automatique la barrière dégressive de remboursement anticipé automatique </a:t>
            </a:r>
            <a:r>
              <a:rPr lang="fr-FR" sz="800" dirty="0">
                <a:solidFill>
                  <a:schemeClr val="tx2"/>
                </a:solidFill>
              </a:rPr>
              <a:t>(115% dans cet exemple). Le produit est automatiquement remboursé par anticipation. Il verse alors l’intégralité du capital initial majorée d’un coupon de 2,3% par trimestre écoulé depuis le 22/04/2022, soit un gain de 9,20% dans notre exemple.</a:t>
            </a:r>
          </a:p>
          <a:p>
            <a:pPr algn="just">
              <a:spcAft>
                <a:spcPts val="600"/>
              </a:spcAft>
            </a:pPr>
            <a:r>
              <a:rPr lang="fr-FR" sz="800" dirty="0"/>
              <a:t>Ce qui correspond à un Taux de Rendement Annuel net de 7,69%</a:t>
            </a:r>
            <a:r>
              <a:rPr lang="fr-FR" sz="800" baseline="30000" dirty="0"/>
              <a:t>⁽²⁾</a:t>
            </a:r>
            <a:r>
              <a:rPr lang="fr-FR" sz="800" dirty="0"/>
              <a:t>, contre un Taux de Rendement Annuel net de 13,14%</a:t>
            </a:r>
            <a:r>
              <a:rPr lang="fr-FR" sz="800" baseline="30000" dirty="0"/>
              <a:t>⁽²⁾</a:t>
            </a:r>
            <a:r>
              <a:rPr lang="fr-FR" sz="800" dirty="0"/>
              <a:t> pour un investissement direct dans </a:t>
            </a:r>
            <a:r>
              <a:rPr lang="it-IT" sz="800" dirty="0"/>
              <a:t>l’action la moins performante</a:t>
            </a:r>
            <a:r>
              <a:rPr lang="fr-FR" sz="800" baseline="30000" dirty="0"/>
              <a:t>(3)</a:t>
            </a:r>
            <a:r>
              <a:rPr lang="fr-FR" sz="800" dirty="0"/>
              <a:t>, du fait du </a:t>
            </a:r>
            <a:r>
              <a:rPr lang="fr-FR" sz="800" b="1" dirty="0">
                <a:solidFill>
                  <a:schemeClr val="tx2"/>
                </a:solidFill>
              </a:rPr>
              <a:t>mécanisme de plafonnement des gains à 2,3% par trimestre écoulé depuis le 22/04/2022.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737360"/>
            <a:ext cx="3291840" cy="2351314"/>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19398</TotalTime>
  <Words>10294</Words>
  <Application>Microsoft Office PowerPoint</Application>
  <PresentationFormat>Personnalisé</PresentationFormat>
  <Paragraphs>373</Paragraphs>
  <Slides>14</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14</vt:i4>
      </vt:variant>
    </vt:vector>
  </HeadingPairs>
  <TitlesOfParts>
    <vt:vector size="22" baseType="lpstr">
      <vt:lpstr>Arial</vt:lpstr>
      <vt:lpstr>Calibri</vt:lpstr>
      <vt:lpstr>Century Gothic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816</cp:revision>
  <cp:lastPrinted>2022-05-04T09:56:42Z</cp:lastPrinted>
  <dcterms:created xsi:type="dcterms:W3CDTF">2017-02-21T09:03:05Z</dcterms:created>
  <dcterms:modified xsi:type="dcterms:W3CDTF">2022-05-18T12:53:22Z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