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handoutMasterIdLst>
    <p:handoutMasterId r:id="rId19"/>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0" r:id="rId17"/>
  </p:sldIdLst>
  <p:sldSz cx="7559675" cy="10691813"/>
  <p:notesSz cx="6797675" cy="9928225"/>
  <p:custDataLst>
    <p:tags r:id="rId2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84A15F-AD96-4D28-9083-C85DE286D628}" v="6" dt="2022-04-25T13:14:26.134"/>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p:scale>
          <a:sx n="150" d="100"/>
          <a:sy n="150" d="100"/>
        </p:scale>
        <p:origin x="1578" y="-3552"/>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2" Type="http://schemas.openxmlformats.org/officeDocument/2006/relationships/customXml" Target="../customXml/item2.xml"/><Relationship Id="rId20" Type="http://schemas.openxmlformats.org/officeDocument/2006/relationships/tags" Target="tags/tag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25" Type="http://schemas.microsoft.com/office/2016/11/relationships/changesInfo" Target="changesInfos/changesInfo1.xml"/><Relationship Id="rId26" Type="http://schemas.microsoft.com/office/2015/10/relationships/revisionInfo" Target="revisionInfo.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ilie CABROL" userId="f7bdfae0-4bdc-4014-acef-2bd557435658" providerId="ADAL" clId="{4784A15F-AD96-4D28-9083-C85DE286D628}"/>
    <pc:docChg chg="undo custSel modSld">
      <pc:chgData name="Emilie CABROL" userId="f7bdfae0-4bdc-4014-acef-2bd557435658" providerId="ADAL" clId="{4784A15F-AD96-4D28-9083-C85DE286D628}" dt="2022-04-25T13:22:31.733" v="47" actId="947"/>
      <pc:docMkLst>
        <pc:docMk/>
      </pc:docMkLst>
      <pc:sldChg chg="modSp mod">
        <pc:chgData name="Emilie CABROL" userId="f7bdfae0-4bdc-4014-acef-2bd557435658" providerId="ADAL" clId="{4784A15F-AD96-4D28-9083-C85DE286D628}" dt="2022-04-25T13:14:28.939" v="1" actId="13926"/>
        <pc:sldMkLst>
          <pc:docMk/>
          <pc:sldMk cId="4283008219" sldId="284"/>
        </pc:sldMkLst>
        <pc:spChg chg="mod">
          <ac:chgData name="Emilie CABROL" userId="f7bdfae0-4bdc-4014-acef-2bd557435658" providerId="ADAL" clId="{4784A15F-AD96-4D28-9083-C85DE286D628}" dt="2022-04-25T13:14:28.939" v="1" actId="13926"/>
          <ac:spMkLst>
            <pc:docMk/>
            <pc:sldMk cId="4283008219" sldId="284"/>
            <ac:spMk id="16" creationId="{E676ECD3-0DEA-491E-887F-9613472B311F}"/>
          </ac:spMkLst>
        </pc:spChg>
      </pc:sldChg>
      <pc:sldChg chg="modSp mod">
        <pc:chgData name="Emilie CABROL" userId="f7bdfae0-4bdc-4014-acef-2bd557435658" providerId="ADAL" clId="{4784A15F-AD96-4D28-9083-C85DE286D628}" dt="2022-04-25T13:16:09.923" v="19" actId="20577"/>
        <pc:sldMkLst>
          <pc:docMk/>
          <pc:sldMk cId="1251430996" sldId="285"/>
        </pc:sldMkLst>
        <pc:spChg chg="mod">
          <ac:chgData name="Emilie CABROL" userId="f7bdfae0-4bdc-4014-acef-2bd557435658" providerId="ADAL" clId="{4784A15F-AD96-4D28-9083-C85DE286D628}" dt="2022-04-25T13:15:29.138" v="11" actId="20577"/>
          <ac:spMkLst>
            <pc:docMk/>
            <pc:sldMk cId="1251430996" sldId="285"/>
            <ac:spMk id="8" creationId="{45E62237-4DC9-4DD0-9918-340FCAD95D29}"/>
          </ac:spMkLst>
        </pc:spChg>
        <pc:spChg chg="mod">
          <ac:chgData name="Emilie CABROL" userId="f7bdfae0-4bdc-4014-acef-2bd557435658" providerId="ADAL" clId="{4784A15F-AD96-4D28-9083-C85DE286D628}" dt="2022-04-25T13:14:50.853" v="5" actId="6549"/>
          <ac:spMkLst>
            <pc:docMk/>
            <pc:sldMk cId="1251430996" sldId="285"/>
            <ac:spMk id="9" creationId="{BAD55BEF-E45A-4965-B14D-559B26896481}"/>
          </ac:spMkLst>
        </pc:spChg>
        <pc:spChg chg="mod">
          <ac:chgData name="Emilie CABROL" userId="f7bdfae0-4bdc-4014-acef-2bd557435658" providerId="ADAL" clId="{4784A15F-AD96-4D28-9083-C85DE286D628}" dt="2022-04-25T13:16:09.923" v="19" actId="20577"/>
          <ac:spMkLst>
            <pc:docMk/>
            <pc:sldMk cId="1251430996" sldId="285"/>
            <ac:spMk id="16" creationId="{BB8A8A7D-F6FF-4F58-AE88-928E127B96F7}"/>
          </ac:spMkLst>
        </pc:spChg>
      </pc:sldChg>
      <pc:sldChg chg="modSp mod">
        <pc:chgData name="Emilie CABROL" userId="f7bdfae0-4bdc-4014-acef-2bd557435658" providerId="ADAL" clId="{4784A15F-AD96-4D28-9083-C85DE286D628}" dt="2022-04-25T13:17:06.008" v="25" actId="13926"/>
        <pc:sldMkLst>
          <pc:docMk/>
          <pc:sldMk cId="2335663946" sldId="286"/>
        </pc:sldMkLst>
        <pc:spChg chg="mod">
          <ac:chgData name="Emilie CABROL" userId="f7bdfae0-4bdc-4014-acef-2bd557435658" providerId="ADAL" clId="{4784A15F-AD96-4D28-9083-C85DE286D628}" dt="2022-04-25T13:17:06.008" v="25" actId="13926"/>
          <ac:spMkLst>
            <pc:docMk/>
            <pc:sldMk cId="2335663946" sldId="286"/>
            <ac:spMk id="11" creationId="{FED2574D-6984-4E56-B512-D9093DAE028A}"/>
          </ac:spMkLst>
        </pc:spChg>
      </pc:sldChg>
      <pc:sldChg chg="modSp mod">
        <pc:chgData name="Emilie CABROL" userId="f7bdfae0-4bdc-4014-acef-2bd557435658" providerId="ADAL" clId="{4784A15F-AD96-4D28-9083-C85DE286D628}" dt="2022-04-25T13:22:31.733" v="47" actId="947"/>
        <pc:sldMkLst>
          <pc:docMk/>
          <pc:sldMk cId="131778213" sldId="287"/>
        </pc:sldMkLst>
        <pc:spChg chg="mod">
          <ac:chgData name="Emilie CABROL" userId="f7bdfae0-4bdc-4014-acef-2bd557435658" providerId="ADAL" clId="{4784A15F-AD96-4D28-9083-C85DE286D628}" dt="2022-04-25T13:22:31.733" v="47" actId="947"/>
          <ac:spMkLst>
            <pc:docMk/>
            <pc:sldMk cId="131778213" sldId="287"/>
            <ac:spMk id="39" creationId="{24D170D4-46F4-43FE-B0B4-2763010FA847}"/>
          </ac:spMkLst>
        </pc:spChg>
        <pc:spChg chg="mod">
          <ac:chgData name="Emilie CABROL" userId="f7bdfae0-4bdc-4014-acef-2bd557435658" providerId="ADAL" clId="{4784A15F-AD96-4D28-9083-C85DE286D628}" dt="2022-04-25T13:19:04.607" v="42" actId="20577"/>
          <ac:spMkLst>
            <pc:docMk/>
            <pc:sldMk cId="131778213" sldId="287"/>
            <ac:spMk id="41" creationId="{D9808083-2602-4381-B2C0-93B66238FCB8}"/>
          </ac:spMkLst>
        </pc:spChg>
        <pc:spChg chg="mod">
          <ac:chgData name="Emilie CABROL" userId="f7bdfae0-4bdc-4014-acef-2bd557435658" providerId="ADAL" clId="{4784A15F-AD96-4D28-9083-C85DE286D628}" dt="2022-04-25T13:17:28.561" v="29" actId="20577"/>
          <ac:spMkLst>
            <pc:docMk/>
            <pc:sldMk cId="131778213" sldId="287"/>
            <ac:spMk id="67" creationId="{54856FA3-20DE-4C1E-8670-977050ABC5CF}"/>
          </ac:spMkLst>
        </pc:spChg>
      </pc:sldChg>
      <pc:sldChg chg="modSp">
        <pc:chgData name="Emilie CABROL" userId="f7bdfae0-4bdc-4014-acef-2bd557435658" providerId="ADAL" clId="{4784A15F-AD96-4D28-9083-C85DE286D628}" dt="2022-04-25T13:14:26.131" v="0"/>
        <pc:sldMkLst>
          <pc:docMk/>
          <pc:sldMk cId="1502825947" sldId="291"/>
        </pc:sldMkLst>
        <pc:spChg chg="mod">
          <ac:chgData name="Emilie CABROL" userId="f7bdfae0-4bdc-4014-acef-2bd557435658" providerId="ADAL" clId="{4784A15F-AD96-4D28-9083-C85DE286D628}" dt="2022-04-25T13:14:26.131" v="0"/>
          <ac:spMkLst>
            <pc:docMk/>
            <pc:sldMk cId="1502825947" sldId="291"/>
            <ac:spMk id="16" creationId="{E676ECD3-0DEA-491E-887F-9613472B311F}"/>
          </ac:spMkLst>
        </pc:spChg>
      </pc:sldChg>
      <pc:sldChg chg="modSp">
        <pc:chgData name="Emilie CABROL" userId="f7bdfae0-4bdc-4014-acef-2bd557435658" providerId="ADAL" clId="{4784A15F-AD96-4D28-9083-C85DE286D628}" dt="2022-04-25T13:14:26.131" v="0"/>
        <pc:sldMkLst>
          <pc:docMk/>
          <pc:sldMk cId="3692740643" sldId="293"/>
        </pc:sldMkLst>
        <pc:spChg chg="mod">
          <ac:chgData name="Emilie CABROL" userId="f7bdfae0-4bdc-4014-acef-2bd557435658" providerId="ADAL" clId="{4784A15F-AD96-4D28-9083-C85DE286D628}" dt="2022-04-25T13:14:26.131" v="0"/>
          <ac:spMkLst>
            <pc:docMk/>
            <pc:sldMk cId="3692740643" sldId="293"/>
            <ac:spMk id="27" creationId="{A4CCB2D9-55D1-45E7-AAEC-BF4CDAF99BB8}"/>
          </ac:spMkLst>
        </pc:spChg>
      </pc:sldChg>
      <pc:sldChg chg="modSp">
        <pc:chgData name="Emilie CABROL" userId="f7bdfae0-4bdc-4014-acef-2bd557435658" providerId="ADAL" clId="{4784A15F-AD96-4D28-9083-C85DE286D628}" dt="2022-04-25T13:14:26.131" v="0"/>
        <pc:sldMkLst>
          <pc:docMk/>
          <pc:sldMk cId="2416999927" sldId="294"/>
        </pc:sldMkLst>
        <pc:spChg chg="mod">
          <ac:chgData name="Emilie CABROL" userId="f7bdfae0-4bdc-4014-acef-2bd557435658" providerId="ADAL" clId="{4784A15F-AD96-4D28-9083-C85DE286D628}" dt="2022-04-25T13:14:26.131" v="0"/>
          <ac:spMkLst>
            <pc:docMk/>
            <pc:sldMk cId="2416999927" sldId="294"/>
            <ac:spMk id="11" creationId="{FED2574D-6984-4E56-B512-D9093DAE028A}"/>
          </ac:spMkLst>
        </pc:spChg>
      </pc:sldChg>
      <pc:sldChg chg="modSp">
        <pc:chgData name="Emilie CABROL" userId="f7bdfae0-4bdc-4014-acef-2bd557435658" providerId="ADAL" clId="{4784A15F-AD96-4D28-9083-C85DE286D628}" dt="2022-04-25T13:14:26.131" v="0"/>
        <pc:sldMkLst>
          <pc:docMk/>
          <pc:sldMk cId="1551785400" sldId="295"/>
        </pc:sldMkLst>
        <pc:spChg chg="mod">
          <ac:chgData name="Emilie CABROL" userId="f7bdfae0-4bdc-4014-acef-2bd557435658" providerId="ADAL" clId="{4784A15F-AD96-4D28-9083-C85DE286D628}" dt="2022-04-25T13:14:26.131" v="0"/>
          <ac:spMkLst>
            <pc:docMk/>
            <pc:sldMk cId="1551785400" sldId="295"/>
            <ac:spMk id="41" creationId="{D9808083-2602-4381-B2C0-93B66238FCB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16/05/2022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16/05/2022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22908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français présentant un risque de perte en capital partielle ou totale en cours de vie</a:t>
            </a:r>
            <a:r>
              <a:rPr lang="fr-FR" sz="800" b="1" cap="none" baseline="30000" dirty="0"/>
              <a:t>⁽¹⁾</a:t>
            </a:r>
            <a:r>
              <a:rPr lang="fr-FR" sz="800" b="1" cap="none" dirty="0"/>
              <a:t> et à l’échéance,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action.</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22 avril 2022 au 18 mai 2022 (inclus). </a:t>
            </a:r>
            <a:r>
              <a:rPr lang="fr-FR" sz="800" cap="none" dirty="0"/>
              <a:t>Une fois le montant de l’enveloppe initiale atteint (30 000 000 EUR), la commercialisation de « guigui » peut cesser à tout moment sans préavis avant le 18 mai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solidFill>
                  <a:schemeClr val="tx2"/>
                </a:solidFill>
              </a:rPr>
              <a:t>10 ans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r>
              <a:rPr lang="fr-FR" sz="800" b="1" cap="none" baseline="30000" dirty="0">
                <a:solidFill>
                  <a:schemeClr val="tx2"/>
                </a:solidFill>
              </a:rPr>
              <a:t>⁽²⁾</a:t>
            </a:r>
            <a:r>
              <a:rPr lang="fr-FR" sz="800" b="1" cap="none" dirty="0">
                <a:solidFill>
                  <a:schemeClr val="tx2"/>
                </a:solidFill>
              </a:rPr>
              <a:t>.</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462213"/>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FR0014009DK8</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(3)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a:t>
            </a:r>
            <a:r>
              <a:rPr lang="fr-FR" sz="800">
                <a:solidFill>
                  <a:srgbClr val="000000"/>
                </a:solidFill>
              </a:rPr>
              <a:t>en France.</a:t>
            </a:r>
            <a:endParaRPr lang="fr-FR" sz="800" dirty="0">
              <a:solidFill>
                <a:srgbClr val="000000"/>
              </a:solidFill>
            </a:endParaRPr>
          </a:p>
          <a:p>
            <a:pPr marL="171450" indent="-171450" algn="just">
              <a:spcBef>
                <a:spcPts val="1200"/>
              </a:spcBef>
              <a:buClr>
                <a:srgbClr val="1C1C1C"/>
              </a:buClr>
              <a:buFont typeface="Wingdings" panose="05000000000000000000" pitchFamily="2" charset="2"/>
              <a:buChar char="§"/>
            </a:pPr>
            <a:endParaRPr lang="fr-FR" sz="800" dirty="0">
              <a:solidFill>
                <a:srgbClr val="000000"/>
              </a:solidFill>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GUIGUI</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61950" y="9765983"/>
            <a:ext cx="6483350" cy="900246"/>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chemeClr val="tx2"/>
                </a:solidFill>
              </a:rPr>
              <a:t>⁽¹⁾ </a:t>
            </a:r>
            <a:r>
              <a:rPr lang="fr-FR" sz="650" dirty="0">
                <a:solidFill>
                  <a:schemeClr val="tx2"/>
                </a:solidFill>
              </a:rPr>
              <a:t>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hors frais liés au cadre d’investissement et avant prélèvements sociaux et fiscalité, sous réserve de l’absence de faillite ou de défaut de paiement de l’Émetteur, de faillite, de défaut de paiement ou de mise en résolution du Garant de la formule. Pour les autres risques de perte en capital, voir pages suivantes. </a:t>
            </a:r>
          </a:p>
          <a:p>
            <a:pPr algn="just" defTabSz="914400"/>
            <a:r>
              <a:rPr lang="fr-FR" sz="650" baseline="30000" dirty="0">
                <a:solidFill>
                  <a:schemeClr val="tx2"/>
                </a:solidFill>
              </a:rPr>
              <a:t>⁽²⁾ </a:t>
            </a:r>
            <a:r>
              <a:rPr lang="fr-FR" sz="650" dirty="0">
                <a:solidFill>
                  <a:schemeClr val="tx2"/>
                </a:solidFill>
              </a:rPr>
              <a:t>L’Assureur s’engage exclusivement sur le nombre d’unités de compte mais non sur leur valeur, qu’il ne garantit pas. Il est précisé que l’Assureur d’une part, l’Émetteur et le Garant de la formule d’autre part, sont des entités juridiques indépendantes. Ce document n’a pas été rédigé par l’Assureur. </a:t>
            </a:r>
          </a:p>
          <a:p>
            <a:pPr algn="just" defTabSz="914400"/>
            <a:r>
              <a:rPr lang="fr-FR" sz="650" baseline="30000" dirty="0">
                <a:solidFill>
                  <a:schemeClr val="tx2"/>
                </a:solidFill>
              </a:rPr>
              <a:t>(3)</a:t>
            </a:r>
            <a:r>
              <a:rPr lang="fr-FR" sz="650" dirty="0">
                <a:solidFill>
                  <a:schemeClr val="tx2"/>
                </a:solidFill>
              </a:rPr>
              <a:t> 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16 mai 2022.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18/05/2022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a:solidFill>
                  <a:schemeClr val="tx2"/>
                </a:solidFill>
                <a:latin typeface="+mn-lt"/>
              </a:rPr>
              <a:t>) </a:t>
            </a:r>
            <a:r>
              <a:rPr lang="fr-FR" sz="650">
                <a:solidFill>
                  <a:schemeClr val="tx2"/>
                </a:solidFill>
                <a:latin typeface="+mn-lt"/>
              </a:rPr>
              <a:t>dividendes non réinvestis</a:t>
            </a:r>
            <a:endParaRPr lang="fr-FR" sz="650" dirty="0">
              <a:solidFill>
                <a:schemeClr val="tx2"/>
              </a:solidFill>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l'indice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l'indice clôture à un niveau strictement inférieur à 50% de son Cours de Référence</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l'indice clôture à un niveau strictement inférieur à 80% mais supérieur ou égal à 50% de son Cours de Référence</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l'indice clôture à un niveau supérieur ou égal à 80% de son Cours de Référence</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guigui » EST TRÈS SENSIBLE À UNE FAIBLE </a:t>
            </a:r>
            <a:r>
              <a:rPr lang="fr-FR" sz="800">
                <a:solidFill>
                  <a:srgbClr val="B9A049"/>
                </a:solidFill>
                <a:latin typeface="+mn-lt"/>
              </a:rPr>
              <a:t>VARIATION DU niveau </a:t>
            </a:r>
            <a:r>
              <a:rPr lang="fr-FR" sz="800" dirty="0">
                <a:solidFill>
                  <a:srgbClr val="B9A049"/>
                </a:solidFill>
                <a:latin typeface="+mn-lt"/>
              </a:rPr>
              <a:t>DE l'indice AUTOUR DES SEUILS DE 50% ET DE 80% DE SON Cours de Référence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74957"/>
            <a:ext cx="3189159" cy="253915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du trimestre 1, à la date de constatation correspondante, l'indice clôture à un niveau strictement supérieur à 80% de son Cours de Référence. Le produit verse donc un coupon de 1,00% au titre du trimestre.</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trimestres 2 à 39, aux dates de constatation correspondantes</a:t>
            </a:r>
            <a:r>
              <a:rPr lang="fr-FR" sz="800" baseline="30000" dirty="0"/>
              <a:t>⁽¹⁾</a:t>
            </a:r>
            <a:r>
              <a:rPr lang="fr-FR" sz="800" dirty="0"/>
              <a:t>, l'indice clôture à un niveau strictement inférieur au seuil de versement du coupon. Le mécanisme de remboursement anticipé automatique n’est donc pas activé et le produit ne verse aucun coupon.</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l'indice clôture à un niveau strictement inférieur à 50% de son Cours de Référence (30% dans cet exemple). L’investisseur récupère alors le capital initialement investi diminué de l’intégralité de la baisse enregistrée par l'indice, soit 30%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highlight>
                  <a:srgbClr val="FFFF00"/>
                </a:highlight>
              </a:rPr>
              <a:t>11,65</a:t>
            </a:r>
            <a:r>
              <a:rPr lang="fr-FR" sz="800" dirty="0"/>
              <a:t>%</a:t>
            </a:r>
            <a:r>
              <a:rPr lang="fr-FR" sz="800" baseline="30000" dirty="0"/>
              <a:t>⁽²⁾</a:t>
            </a:r>
            <a:r>
              <a:rPr lang="fr-FR" sz="800" dirty="0"/>
              <a:t>, contre un Taux de Rendement Annuel net négatif de              -</a:t>
            </a:r>
            <a:r>
              <a:rPr lang="fr-FR" sz="800" dirty="0">
                <a:highlight>
                  <a:srgbClr val="FFFF00"/>
                </a:highlight>
              </a:rPr>
              <a:t>11,77</a:t>
            </a:r>
            <a:r>
              <a:rPr lang="fr-FR" sz="800" dirty="0"/>
              <a:t>%</a:t>
            </a:r>
            <a:r>
              <a:rPr lang="fr-FR" sz="800" baseline="30000" dirty="0"/>
              <a:t>⁽²⁾</a:t>
            </a:r>
            <a:r>
              <a:rPr lang="fr-FR" sz="800" dirty="0"/>
              <a:t>, pour un investissement direct dans l'indice</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du trimestre 2, à la date de constatation correspondante</a:t>
            </a:r>
            <a:r>
              <a:rPr lang="fr-FR" sz="800" baseline="30000" dirty="0">
                <a:latin typeface="+mn-lt"/>
              </a:rPr>
              <a:t>⁽¹⁾</a:t>
            </a:r>
            <a:r>
              <a:rPr lang="fr-FR" sz="800" dirty="0">
                <a:latin typeface="+mn-lt"/>
              </a:rPr>
              <a:t>, l'indice clôture à un niveau strictement inférieur à 80% de son Cours de Référence mais supérieur au seuil de versement du coupon. Le mécanisme de remboursement anticipé automatique n’est donc pas activé mais le produit verse un coupon de 1,00% au titre du trimestre .</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l'indice clôture à un niveau strictement inférieur à 80% de son Cours de Référence (70% dans cet exemple) mais strictement supérieur à 50% de son Cours de Référence. L’investisseur récupère alors l’intégralité de son capital initialement investi.</a:t>
            </a:r>
          </a:p>
          <a:p>
            <a:pPr lvl="0" defTabSz="1042988" fontAlgn="base">
              <a:spcBef>
                <a:spcPct val="0"/>
              </a:spcBef>
              <a:spcAft>
                <a:spcPts val="600"/>
              </a:spcAft>
            </a:pPr>
            <a:r>
              <a:rPr lang="fr-FR" sz="800" dirty="0">
                <a:latin typeface="+mn-lt"/>
              </a:rPr>
              <a:t>Ce qui correspond à un Taux de Rendement Annuel net de                    </a:t>
            </a:r>
            <a:r>
              <a:rPr lang="fr-FR" sz="800" dirty="0">
                <a:highlight>
                  <a:srgbClr val="FFFF00"/>
                </a:highlight>
                <a:latin typeface="+mn-lt"/>
              </a:rPr>
              <a:t>6,32</a:t>
            </a:r>
            <a:r>
              <a:rPr lang="fr-FR" sz="800" dirty="0">
                <a:solidFill>
                  <a:srgbClr val="04202E"/>
                </a:solidFill>
                <a:latin typeface="+mn-lt"/>
              </a:rPr>
              <a:t>%</a:t>
            </a:r>
            <a:r>
              <a:rPr lang="fr-FR" sz="800" baseline="30000" dirty="0">
                <a:solidFill>
                  <a:srgbClr val="04202E"/>
                </a:solidFill>
                <a:latin typeface="+mn-lt"/>
              </a:rPr>
              <a:t>⁽²⁾</a:t>
            </a:r>
            <a:r>
              <a:rPr lang="fr-FR" sz="800" dirty="0">
                <a:solidFill>
                  <a:srgbClr val="04202E"/>
                </a:solidFill>
                <a:latin typeface="+mn-lt"/>
              </a:rPr>
              <a:t>, </a:t>
            </a:r>
            <a:r>
              <a:rPr lang="fr-FR" sz="800" dirty="0">
                <a:latin typeface="+mn-lt"/>
              </a:rPr>
              <a:t>contre un Taux de Rendement Annuel net de </a:t>
            </a:r>
            <a:r>
              <a:rPr lang="fr-FR" sz="800" dirty="0">
                <a:solidFill>
                  <a:srgbClr val="04202E"/>
                </a:solidFill>
                <a:latin typeface="+mn-lt"/>
              </a:rPr>
              <a:t>-</a:t>
            </a:r>
            <a:r>
              <a:rPr lang="fr-FR" sz="800" dirty="0">
                <a:solidFill>
                  <a:srgbClr val="04202E"/>
                </a:solidFill>
                <a:highlight>
                  <a:srgbClr val="FFFF00"/>
                </a:highlight>
                <a:latin typeface="+mn-lt"/>
              </a:rPr>
              <a:t>6,67</a:t>
            </a:r>
            <a:r>
              <a:rPr lang="fr-FR" sz="800" dirty="0">
                <a:solidFill>
                  <a:srgbClr val="04202E"/>
                </a:solidFill>
                <a:latin typeface="+mn-lt"/>
              </a:rPr>
              <a:t>%</a:t>
            </a:r>
            <a:r>
              <a:rPr lang="fr-FR" sz="800" baseline="30000" dirty="0">
                <a:solidFill>
                  <a:srgbClr val="04202E"/>
                </a:solidFill>
                <a:latin typeface="+mn-lt"/>
              </a:rPr>
              <a:t>⁽²⁾</a:t>
            </a:r>
            <a:r>
              <a:rPr lang="fr-FR" sz="800" dirty="0">
                <a:solidFill>
                  <a:srgbClr val="04202E"/>
                </a:solidFill>
                <a:latin typeface="+mn-lt"/>
              </a:rPr>
              <a:t>, </a:t>
            </a:r>
            <a:r>
              <a:rPr lang="fr-FR" sz="800" dirty="0">
                <a:latin typeface="+mn-lt"/>
              </a:rPr>
              <a:t>pour un investissement direct dans l'indice</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⁽¹⁾</a:t>
            </a:r>
            <a:r>
              <a:rPr lang="fr-FR" sz="800" b="1" dirty="0">
                <a:latin typeface="+mn-lt"/>
              </a:rPr>
              <a:t> de « guigui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75432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Du trimestre 1 au trimestre 3, aux dates de constatation correspondantes</a:t>
            </a:r>
            <a:r>
              <a:rPr lang="fr-FR" sz="800" baseline="30000" dirty="0">
                <a:solidFill>
                  <a:schemeClr val="tx2"/>
                </a:solidFill>
              </a:rPr>
              <a:t>⁽¹⁾</a:t>
            </a:r>
            <a:r>
              <a:rPr lang="fr-FR" sz="800" dirty="0">
                <a:solidFill>
                  <a:schemeClr val="tx2"/>
                </a:solidFill>
              </a:rPr>
              <a:t>, l'indice clôture à un niveau supérieur au seuil de versement du coupon. Le produit verse alors un coupon de 1,00% au titre de chaque trimestre.</a:t>
            </a:r>
          </a:p>
          <a:p>
            <a:pPr algn="just">
              <a:spcAft>
                <a:spcPts val="600"/>
              </a:spcAft>
            </a:pPr>
            <a:r>
              <a:rPr lang="fr-FR" sz="800" dirty="0">
                <a:solidFill>
                  <a:schemeClr val="tx2"/>
                </a:solidFill>
              </a:rPr>
              <a:t>Dès la fin du trimestre 4, à la date de constatation correspondante</a:t>
            </a:r>
            <a:r>
              <a:rPr lang="fr-FR" sz="800" baseline="30000" dirty="0">
                <a:solidFill>
                  <a:schemeClr val="tx2"/>
                </a:solidFill>
              </a:rPr>
              <a:t>⁽¹⁾</a:t>
            </a:r>
            <a:r>
              <a:rPr lang="fr-FR" sz="800" dirty="0">
                <a:solidFill>
                  <a:schemeClr val="tx2"/>
                </a:solidFill>
              </a:rPr>
              <a:t>, l'indice clôture à un niveau supérieur à 80% de son Cours de Référence (115% dans cet exemple). Le produit est alors automatiquement remboursé par anticipation. L’investisseur récupère l’intégralité du capital initial majoré du coupon de 1,00%.</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FFFF00"/>
                </a:highlight>
              </a:rPr>
              <a:t>2.96</a:t>
            </a:r>
            <a:r>
              <a:rPr lang="fr-FR" sz="800" baseline="30000" dirty="0">
                <a:solidFill>
                  <a:srgbClr val="04202E"/>
                </a:solidFill>
              </a:rPr>
              <a:t>⁽²⁾</a:t>
            </a:r>
            <a:r>
              <a:rPr lang="fr-FR" sz="800" dirty="0">
                <a:solidFill>
                  <a:srgbClr val="04202E"/>
                </a:solidFill>
              </a:rPr>
              <a:t>, contre un Taux de Rendement Annuel net de </a:t>
            </a:r>
            <a:r>
              <a:rPr lang="fr-FR" sz="800" dirty="0">
                <a:solidFill>
                  <a:schemeClr val="tx2"/>
                </a:solidFill>
                <a:highlight>
                  <a:srgbClr val="FFFF00"/>
                </a:highlight>
              </a:rPr>
              <a:t>13,18</a:t>
            </a:r>
            <a:r>
              <a:rPr lang="fr-FR" sz="800" dirty="0">
                <a:solidFill>
                  <a:srgbClr val="04202E"/>
                </a:solidFill>
              </a:rPr>
              <a:t>%</a:t>
            </a:r>
            <a:r>
              <a:rPr lang="fr-FR" sz="800" baseline="30000" dirty="0">
                <a:solidFill>
                  <a:srgbClr val="04202E"/>
                </a:solidFill>
              </a:rPr>
              <a:t>⁽²⁾</a:t>
            </a:r>
            <a:r>
              <a:rPr lang="fr-FR" sz="800" dirty="0">
                <a:solidFill>
                  <a:srgbClr val="04202E"/>
                </a:solidFill>
              </a:rPr>
              <a:t> pour un investissement direct dans </a:t>
            </a:r>
            <a:r>
              <a:rPr lang="it-IT" sz="800" dirty="0">
                <a:solidFill>
                  <a:srgbClr val="04202E"/>
                </a:solidFill>
              </a:rPr>
              <a:t>l'indice</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1,00% par trimestre.</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641366A7-4AA0-D631-4ACD-7C95F93BC6D5}"/>
              </a:ext>
            </a:extLst>
          </p:cNvPr>
          <p:cNvSpPr txBox="1"/>
          <p:nvPr/>
        </p:nvSpPr>
        <p:spPr>
          <a:xfrm>
            <a:off x="771525" y="4913448"/>
            <a:ext cx="4056380" cy="369332"/>
          </a:xfrm>
          <a:prstGeom prst="rect">
            <a:avLst/>
          </a:prstGeom>
          <a:noFill/>
        </p:spPr>
        <p:txBody>
          <a:bodyPr wrap="square">
            <a:spAutoFit/>
          </a:bodyPr>
          <a:lstStyle/>
          <a:p/>
        </p:txBody>
      </p:sp>
      <p:sp>
        <p:nvSpPr>
          <p:cNvPr id="19" name="ZoneTexte 18">
            <a:extLst>
              <a:ext uri="{FF2B5EF4-FFF2-40B4-BE49-F238E27FC236}">
                <a16:creationId xmlns:a16="http://schemas.microsoft.com/office/drawing/2014/main" id="{F2C22C14-4445-69DE-95BA-4651FEEFA06C}"/>
              </a:ext>
            </a:extLst>
          </p:cNvPr>
          <p:cNvSpPr txBox="1"/>
          <p:nvPr/>
        </p:nvSpPr>
        <p:spPr>
          <a:xfrm>
            <a:off x="771525" y="7907325"/>
            <a:ext cx="4056380"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00200"/>
            <a:ext cx="3291840" cy="2351314"/>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a:t>
            </a:r>
            <a:r>
              <a:rPr lang="fr-FR" sz="1200" cap="none" dirty="0">
                <a:solidFill>
                  <a:srgbClr val="B9A049"/>
                </a:solidFill>
                <a:latin typeface="Futura PT" panose="020B0902020204020203" pitchFamily="34" charset="0"/>
              </a:rPr>
              <a:t>BOUYGUES SA</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922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2188875007"/>
              </p:ext>
            </p:extLst>
          </p:nvPr>
        </p:nvGraphicFramePr>
        <p:xfrm>
          <a:off x="499188" y="8288140"/>
          <a:ext cx="6343573" cy="558652"/>
        </p:xfrm>
        <a:graphic>
          <a:graphicData uri="http://schemas.openxmlformats.org/drawingml/2006/table">
            <a:tbl>
              <a:tblPr firstRow="1" bandRow="1"/>
              <a:tblGrid>
                <a:gridCol w="2304972">
                  <a:extLst>
                    <a:ext uri="{9D8B030D-6E8A-4147-A177-3AD203B41FA5}">
                      <a16:colId xmlns:a16="http://schemas.microsoft.com/office/drawing/2014/main" val="426783337"/>
                    </a:ext>
                  </a:extLst>
                </a:gridCol>
                <a:gridCol w="701040">
                  <a:extLst>
                    <a:ext uri="{9D8B030D-6E8A-4147-A177-3AD203B41FA5}">
                      <a16:colId xmlns:a16="http://schemas.microsoft.com/office/drawing/2014/main" val="1092029791"/>
                    </a:ext>
                  </a:extLst>
                </a:gridCol>
                <a:gridCol w="772160">
                  <a:extLst>
                    <a:ext uri="{9D8B030D-6E8A-4147-A177-3AD203B41FA5}">
                      <a16:colId xmlns:a16="http://schemas.microsoft.com/office/drawing/2014/main" val="2835768170"/>
                    </a:ext>
                  </a:extLst>
                </a:gridCol>
                <a:gridCol w="889000">
                  <a:extLst>
                    <a:ext uri="{9D8B030D-6E8A-4147-A177-3AD203B41FA5}">
                      <a16:colId xmlns:a16="http://schemas.microsoft.com/office/drawing/2014/main" val="2946066054"/>
                    </a:ext>
                  </a:extLst>
                </a:gridCol>
                <a:gridCol w="807720">
                  <a:extLst>
                    <a:ext uri="{9D8B030D-6E8A-4147-A177-3AD203B41FA5}">
                      <a16:colId xmlns:a16="http://schemas.microsoft.com/office/drawing/2014/main" val="2045902365"/>
                    </a:ext>
                  </a:extLst>
                </a:gridCol>
                <a:gridCol w="868681">
                  <a:extLst>
                    <a:ext uri="{9D8B030D-6E8A-4147-A177-3AD203B41FA5}">
                      <a16:colId xmlns:a16="http://schemas.microsoft.com/office/drawing/2014/main" val="4159666098"/>
                    </a:ext>
                  </a:extLst>
                </a:gridCol>
              </a:tblGrid>
              <a:tr h="312188">
                <a:tc>
                  <a:txBody>
                    <a:bodyPr/>
                    <a:lstStyle/>
                    <a:p>
                      <a:pPr>
                        <a:defRPr sz="800"/>
                      </a:pPr>
                      <a:r>
                        <a:t>Performances au 16/05/2022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800"/>
                      </a:pP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800"/>
                      </a:pP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800"/>
                      </a:pP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800"/>
                      </a:pPr>
                      <a:r>
                        <a:rPr lang="fr-FR" sz="800" b="1" i="0" u="none" strike="noStrike" dirty="0">
                          <a:solidFill>
                            <a:srgbClr val="04202E"/>
                          </a:solidFill>
                          <a:effectLst/>
                          <a:latin typeface="Proxima Nova Rg" panose="02000506030000020004" pitchFamily="2" charset="0"/>
                        </a:rPr>
                        <a:t>8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800"/>
                      </a:pP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800"/>
                      </a:pPr>
                      <a:r>
                        <a:t>Bouygues SA dividendes non réinvestis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-1,88%</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12,85%</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13,12%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64,52%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800"/>
                      </a:pPr>
                      <a:r>
                        <a:t>180,71%</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16617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132815"/>
            <a:ext cx="7248779" cy="276999"/>
          </a:xfrm>
          <a:prstGeom prst="rect">
            <a:avLst/>
          </a:prstGeom>
          <a:noFill/>
        </p:spPr>
        <p:txBody>
          <a:bodyPr wrap="square">
            <a:spAutoFit/>
          </a:bodyPr>
          <a:lstStyle/>
          <a:p>
            <a:r>
              <a:rPr lang="fr-FR" sz="1200" cap="none" dirty="0">
                <a:latin typeface="Futura PT" panose="020B0902020204020203" pitchFamily="34" charset="0"/>
              </a:rPr>
              <a:t>ÉVOLUTION DE L'INDICE  </a:t>
            </a:r>
            <a:r>
              <a:rPr lang="fr-FR" sz="1200" dirty="0">
                <a:solidFill>
                  <a:srgbClr val="B9A049"/>
                </a:solidFill>
                <a:latin typeface="+mj-lt"/>
              </a:rPr>
              <a:t>BOUYGUES SA </a:t>
            </a:r>
            <a:r>
              <a:rPr lang="fr-FR" sz="1200" cap="none" dirty="0">
                <a:latin typeface="Futura PT" panose="020B0902020204020203" pitchFamily="34" charset="0"/>
              </a:rPr>
              <a:t>ENTRE LE JJ/MM/AAAA ET LE JJ/MM/AAAA </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965549"/>
            <a:ext cx="4057650" cy="369332"/>
          </a:xfrm>
          <a:prstGeom prst="rect">
            <a:avLst/>
          </a:prstGeom>
          <a:noFill/>
        </p:spPr>
        <p:txBody>
          <a:bodyPr wrap="square">
            <a:spAutoFit/>
          </a:bodyPr>
          <a:lstStyle/>
          <a:p/>
        </p:txBody>
      </p:sp>
      <p:pic>
        <p:nvPicPr>
          <p:cNvPr id="18" name="Picture 17" descr="graph5.png"/>
          <p:cNvPicPr>
            <a:picLocks noChangeAspect="1"/>
          </p:cNvPicPr>
          <p:nvPr/>
        </p:nvPicPr>
        <p:blipFill>
          <a:blip r:embed="rId2"/>
          <a:stretch>
            <a:fillRect/>
          </a:stretch>
        </p:blipFill>
        <p:spPr>
          <a:xfrm>
            <a:off x="0" y="4389120"/>
            <a:ext cx="6217920" cy="365760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⁽¹⁾</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a:t>
            </a:r>
            <a:r>
              <a:rPr lang="fr-FR" sz="650"/>
              <a:t>16 mai 2022, </a:t>
            </a:r>
            <a:r>
              <a:rPr lang="fr-FR" sz="650" dirty="0"/>
              <a:t>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3182146092"/>
              </p:ext>
            </p:extLst>
          </p:nvPr>
        </p:nvGraphicFramePr>
        <p:xfrm>
          <a:off x="361950" y="979297"/>
          <a:ext cx="6837886" cy="7690391"/>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endParaRPr lang="fr-FR" sz="700" b="1" kern="1200" dirty="0">
                        <a:solidFill>
                          <a:srgbClr val="B9A049"/>
                        </a:solidFill>
                        <a:latin typeface="+mn-lt"/>
                        <a:ea typeface="+mn-ea"/>
                        <a:cs typeface="+mn-cs"/>
                      </a:endParaRP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sz="800"/>
                      </a:pP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3113671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Forme</a:t>
                      </a:r>
                    </a:p>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EMTN (Euro Medium Term Note), Titre de créance de droit français présentant un risque de perte en capital en cours de vie et à l’échéance. Bien que la formule de remboursement et le paiement des sommes dues par l’Émetteur au titre du produit soient garanties par BNP Paribas SA⁽¹⁾, le produit présente un risque de perte en capital à hauteur de l’intégralité de la baisse enregistrée par l'indice.</a:t>
                      </a:r>
                    </a:p>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5056770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BNP Paribas Issuance B.V.⁽¹⁾(véhicule d’émission dédié de droit néerlandais)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BNP Paribas SA⁽¹⁾</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de l'indice Bouygues SA (dividendes non réinvestis; code Bloomberg : EN FP Equity ;  place de cotation : Euronext Paris SA ; www.bouygues.com).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18/05/2022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Du 22/04/2022 au 18/05/2022 (inclus). Une fois le montant de l’enveloppe initiale atteint (30 000 000 EUR), la commercialisation de « guigui » peut cesser à tout moment sans préavis avant le 18/05/2022,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Détermination du Niveau de Référence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Le Cours de Référence correspond à la moyenne arithmétique des niveau de clôture de l'indice  du 22/04/2022 au 22/04/2022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18/05/2032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18/05/2033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8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800"/>
                      </a:pPr>
                      <a:endParaRPr lang="fr-FR" sz="700" b="0" i="0" kern="1200" dirty="0">
                        <a:solidFill>
                          <a:schemeClr val="tx1"/>
                        </a:solidFill>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800"/>
                      </a:pPr>
                      <a:endParaRPr lang="fr-FR" sz="700" b="0" i="0" kern="1200" dirty="0">
                        <a:solidFill>
                          <a:schemeClr val="tx1"/>
                        </a:solidFill>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80% du Cours de Référence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67,5% du Cours de Référence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8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50% du Cours de Référence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8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8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800"/>
                      </a:pPr>
                      <a:r>
                        <a:rPr lang="fr-FR" sz="700" b="0" i="0" kern="1200" noProof="0" dirty="0">
                          <a:solidFill>
                            <a:schemeClr val="tx1"/>
                          </a:solidFill>
                          <a:latin typeface="+mn-lt"/>
                          <a:ea typeface="+mn-ea"/>
                          <a:cs typeface="+mn-cs"/>
                        </a:rPr>
                        <a:t>Oui, exemption retenue : investisseur qualifié (assurance uniquement). Offre au public exemptée de la publication d’un prospectus.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800"/>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800"/>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800"/>
                      </a:pPr>
                      <a:r>
                        <a:rPr lang="fr-FR" sz="700" b="0" i="0" kern="1200" dirty="0">
                          <a:solidFill>
                            <a:schemeClr val="tx1"/>
                          </a:solidFill>
                          <a:latin typeface="+mn-lt"/>
                          <a:ea typeface="+mn-ea"/>
                          <a:cs typeface="+mn-cs"/>
                        </a:rPr>
                        <a:t>Une Double valorisation sera établie tous les quinze (15) jours par les sociétés REFINITIV et FIS,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800"/>
                      </a:pPr>
                      <a:r>
                        <a:rPr lang="fr-FR" sz="700" b="1" kern="1200" dirty="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800"/>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defRPr sz="8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sz="800"/>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8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800"/>
                      </a:pPr>
                      <a:r>
                        <a:t>FR0014009DK8</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52 avenue André Morizet- 92100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18 mai 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4043671"/>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guigui » soit 1 000 EUR. Le montant remboursé est brut, hors frais et fiscalité applicable au cadre d’investissement. Les Taux de Rendement Annuel sont nets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Ils sont calculés entre le 18/05/2022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guigui », vous êtes exposé pour une durée de  4 à 40 trimestres à l’évolution de l'indice</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Bouygues SA (dividendes non réinvestis; code Bloomberg : EN FP Equity ;  place de cotation : Euronext Paris SA ; www.bouygues.com).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l'indice </a:t>
            </a:r>
            <a:r>
              <a:rPr kumimoji="0" lang="fr-FR" sz="800" b="0" i="0" u="none" strike="noStrike" kern="1200" cap="none" spc="0" normalizeH="0" baseline="0" noProof="0" dirty="0">
                <a:ln>
                  <a:noFill/>
                </a:ln>
                <a:effectLst/>
                <a:uLnTx/>
                <a:uFillTx/>
                <a:latin typeface="Proxima Nova Rg"/>
                <a:ea typeface="+mn-ea"/>
                <a:cs typeface="+mn-cs"/>
              </a:rPr>
              <a:t>si celui-ci,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clôture à un niveau strictement inférieur à 50% de son Cours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trimestre 4 jusqu'à la fin du trimestre 39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80% de son Cours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1,00% par trimestre écoulé depuis le 22/04/2022 (soit 4,00%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80% de son Cours de Référence, ou si à la date de constatation finale(¹), l'indice clôture à un niveau supérieur ou égal à 67,5% de son Cours de Référence</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l'indice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coupon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l'indice</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50% par rapport à son Cours de Référence, l’investisseur accepte de limiter ses coupons en cas de forte hausse de l'indice (Taux de Rendement Annuel net maximum de </a:t>
            </a:r>
            <a:r>
              <a:rPr kumimoji="0" lang="fr-FR" sz="800" b="0" i="0" u="none" strike="noStrike" kern="1200" cap="none" spc="0" normalizeH="0" baseline="0" noProof="0" dirty="0">
                <a:ln>
                  <a:noFill/>
                </a:ln>
                <a:solidFill>
                  <a:schemeClr val="tx1"/>
                </a:solidFill>
                <a:effectLst/>
                <a:highlight>
                  <a:srgbClr val="FFFF00"/>
                </a:highlight>
                <a:uLnTx/>
                <a:uFillTx/>
                <a:latin typeface="Proxima Nova Rg"/>
                <a:ea typeface="+mn-ea"/>
                <a:cs typeface="+mn-cs"/>
              </a:rPr>
              <a:t>2.96 </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( 2)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endParaRPr lang="fr-FR" sz="800" noProof="0" dirty="0">
              <a:solidFill>
                <a:schemeClr val="tx1"/>
              </a:solidFill>
              <a:latin typeface="Proxima Nova Rg"/>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guigui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guigui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guigui » ne peut constituer l’intégralité d’un portefeuille d’investissement. L’investisseur est exposé pour une durée de 4 à 40 trimestres à l'indice, et ne bénéficie pas de la diversification offerte par les indices de marchés actions.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72200"/>
            <a:ext cx="6400800" cy="3086100"/>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18/05/2022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735382"/>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guigui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18/05/2022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guigui », vous êtes exposé pour une durée de 4 à 40 trimestres à l’évolution de l'indice</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Bouygues SA (dividendes non réinvestis; code Bloomberg : EN FP Equity ;  place de cotation : Euronext Paris SA ; www.bouygues.com).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l'indice </a:t>
            </a:r>
            <a:r>
              <a:rPr kumimoji="0" lang="fr-FR" sz="800" b="0" i="0" u="none" strike="noStrike" kern="1200" cap="none" spc="0" normalizeH="0" baseline="0" noProof="0" dirty="0">
                <a:ln>
                  <a:noFill/>
                </a:ln>
                <a:effectLst/>
                <a:uLnTx/>
                <a:uFillTx/>
                <a:latin typeface="Proxima Nova Rg"/>
                <a:ea typeface="+mn-ea"/>
                <a:cs typeface="+mn-cs"/>
              </a:rPr>
              <a:t>si celui-ci,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clôture à un niveau strictement inférieur à 50% de son Cours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trimestre 4 jusqu'à la fin du trimestre 39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80% de son Cours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1,00% par trimestre (soit 4,00%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80% de son Cours de Référence.</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l'indice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coupon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l'indice</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50% par rapport à son Cours de Référence, l’investisseur accepte de limiter ses gains en cas de forte hausse des marchés (Taux de Rendement Annuel net maximum de </a:t>
            </a:r>
            <a:r>
              <a:rPr kumimoji="0" lang="fr-FR" sz="800" b="0" i="0" u="none" strike="noStrike" kern="1200" cap="none" spc="0" normalizeH="0" baseline="0" noProof="0" dirty="0">
                <a:ln>
                  <a:noFill/>
                </a:ln>
                <a:solidFill>
                  <a:schemeClr val="tx1"/>
                </a:solidFill>
                <a:effectLst/>
                <a:highlight>
                  <a:srgbClr val="FFFF00"/>
                </a:highlight>
                <a:uLnTx/>
                <a:uFillTx/>
                <a:latin typeface="Proxima Nova Rg"/>
                <a:ea typeface="+mn-ea"/>
                <a:cs typeface="+mn-cs"/>
              </a:rPr>
              <a:t>2.96</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⁽²⁾</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guigui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guigui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guigui » ne peut constituer l’intégralité d’un portefeuille d’investissement. L’investisseur est exposé pour une durée de 4 à 40 trimestres à l'indice, et ne bénéficie pas de la diversification offerte par les indices de marchés actions.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72200"/>
            <a:ext cx="6400800" cy="3086100"/>
          </a:xfrm>
          <a:prstGeom prst="rect">
            <a:avLst/>
          </a:prstGeom>
        </p:spPr>
      </p:pic>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18/05/2022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coupon de 1,00% par trimestre écoulé depuis le 22/04/2022</a:t>
            </a:r>
          </a:p>
          <a:p>
            <a:pPr marL="0" indent="0" algn="ctr">
              <a:lnSpc>
                <a:spcPct val="100000"/>
              </a:lnSpc>
              <a:spcBef>
                <a:spcPts val="0"/>
              </a:spcBef>
              <a:buNone/>
            </a:pPr>
            <a:r>
              <a:rPr lang="fr-FR" sz="800" dirty="0"/>
              <a:t>(soit un coupon de 40,00% et un Taux de Rendement Annuel net de </a:t>
            </a:r>
            <a:r>
              <a:rPr lang="fr-FR" sz="800" dirty="0">
                <a:highlight>
                  <a:srgbClr val="FFFF00"/>
                </a:highlight>
              </a:rPr>
              <a:t>2.07</a:t>
            </a:r>
            <a:r>
              <a:rPr lang="fr-FR" sz="800" baseline="30000" dirty="0"/>
              <a:t>⁽²⁾</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coupon de 1,00% par trimestre écoulé depuis le 22/04/2022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2.67</a:t>
            </a:r>
            <a:r>
              <a:rPr lang="fr-FR" sz="800" baseline="30000" dirty="0"/>
              <a:t>⁽²⁾ </a:t>
            </a:r>
            <a:r>
              <a:rPr lang="fr-FR" sz="800" dirty="0"/>
              <a:t>et </a:t>
            </a:r>
            <a:r>
              <a:rPr lang="fr-FR" sz="800" dirty="0">
                <a:highlight>
                  <a:srgbClr val="FFFF00"/>
                </a:highlight>
              </a:rPr>
              <a:t>2.96</a:t>
            </a:r>
            <a:r>
              <a:rPr lang="fr-FR" sz="800" baseline="30000" dirty="0"/>
              <a:t>⁽²⁾</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04289" y="2149295"/>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chemeClr val="tx2"/>
                </a:solidFill>
              </a:rPr>
              <a:t>à partir de la fin du trimestre 4 et jusqu’à la fin du trimestre 39, on observe le niveau de clôture de l'indice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trimestrielle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l'indice </a:t>
            </a:r>
            <a:r>
              <a:rPr lang="fr-FR" sz="800" b="1" dirty="0">
                <a:solidFill>
                  <a:schemeClr val="tx2"/>
                </a:solidFill>
              </a:rPr>
              <a:t>clôture à un niveau supérieur ou égal à 80% de son Cours de Référence,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11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18 mai 2032, en l’absence de remboursement anticipé automatique préalable, on compare le niveau de clôture de l'indice</a:t>
            </a:r>
            <a:r>
              <a:rPr lang="en-US" sz="800" dirty="0">
                <a:solidFill>
                  <a:schemeClr val="tx2"/>
                </a:solidFill>
              </a:rPr>
              <a:t> </a:t>
            </a:r>
            <a:r>
              <a:rPr lang="fr-FR" sz="800" dirty="0">
                <a:solidFill>
                  <a:schemeClr val="tx2"/>
                </a:solidFill>
              </a:rPr>
              <a:t>à son Cours de Référence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supérieur ou égal à 67,5% de son Cours de Référence, l’investisseur reçoit, le 18 mai 2033</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strictement inférieur à 50% de son niveau de Référence, l’investisseur reçoit, le 18 mai 2033 :</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l'indice entre le 22/04/2022 et le 18/05/2032</a:t>
            </a:r>
          </a:p>
          <a:p>
            <a:pPr marL="0" indent="0" algn="ctr">
              <a:lnSpc>
                <a:spcPct val="100000"/>
              </a:lnSpc>
              <a:spcBef>
                <a:spcPts val="0"/>
              </a:spcBef>
              <a:buNone/>
            </a:pPr>
            <a:r>
              <a:rPr lang="fr-FR" sz="800" dirty="0"/>
              <a:t>(Soit un Taux de Rendement Annuel net inférieur ou égal </a:t>
            </a:r>
            <a:r>
              <a:rPr lang="fr-FR" sz="800"/>
              <a:t>à -7.04</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298007"/>
            <a:ext cx="5021862" cy="182880"/>
          </a:xfrm>
          <a:prstGeom prst="rect">
            <a:avLst/>
          </a:prstGeom>
          <a:noFill/>
          <a:ln w="6350">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de Référence correspond à la moyenne arithmétique des niveau de clôture de l'indice  du 22/04/2022 au 22/04/2022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1100" b="1" cap="none" dirty="0">
                <a:solidFill>
                  <a:srgbClr val="B9A049"/>
                </a:solidFill>
                <a:latin typeface="+mn-lt"/>
              </a:rPr>
              <a:t>Détermination du Cours de Référence</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11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l'indice </a:t>
            </a:r>
            <a:r>
              <a:rPr lang="fr-FR" sz="800" b="1" dirty="0">
                <a:solidFill>
                  <a:srgbClr val="000000"/>
                </a:solidFill>
              </a:rPr>
              <a:t>clôture à un niveau strictement inférieur à 67,5% mais supérieur ou égal à 50% de son Cours de Référence, l’investisseur reçoit, le 18 mai 2033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La barrière de remboursement anticipé automatique est dégressive au fil du temps. Elle est fixée à 80% du Cours de Référence  en fin de trimestre 4, puis décroît de 0% chaque trimestre, pour atteindre 67,5% du Cours de Référence à la fin du trimestre 39.</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18/05/2022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chemeClr val="tx2"/>
                </a:solidFill>
              </a:rPr>
              <a:t>et à la date de constatation finale, on compare le niveau de l'indice à son Cours de Référence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871532"/>
            <a:ext cx="5021862" cy="182880"/>
          </a:xfrm>
          <a:prstGeom prst="rect">
            <a:avLst/>
          </a:prstGeom>
          <a:noFill/>
          <a:ln w="6350">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de Référence correspond à la moyenne arithmétique des niveau de clôture de l'indice  du 22/04/2022 au 22/04/2022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de Référence</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à une date de constatation trimestrielle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l'indice </a:t>
            </a:r>
            <a:r>
              <a:rPr lang="fr-FR" sz="800" b="1" dirty="0">
                <a:solidFill>
                  <a:schemeClr val="tx2"/>
                </a:solidFill>
              </a:rPr>
              <a:t>clôture à un niveau supérieur ou égal à 80% de son Cours de Référence</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486485" y="5474452"/>
            <a:ext cx="5025383" cy="394705"/>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1,00%</a:t>
            </a:r>
          </a:p>
          <a:p>
            <a:pPr defTabSz="1042988" fontAlgn="base">
              <a:spcBef>
                <a:spcPct val="0"/>
              </a:spcBef>
              <a:spcAft>
                <a:spcPct val="0"/>
              </a:spcAft>
            </a:pPr>
            <a:r>
              <a:rPr lang="fr-FR" dirty="0">
                <a:solidFill>
                  <a:srgbClr val="FF0000"/>
                </a:solidFill>
                <a:latin typeface="Proxima Nova Rg" panose="02000506030000020004" pitchFamily="2" charset="0"/>
              </a:rPr>
              <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à une date de constatation trimestrielle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l'indice </a:t>
            </a:r>
            <a:r>
              <a:rPr lang="fr-FR" sz="800" b="1" dirty="0">
                <a:solidFill>
                  <a:schemeClr val="tx2"/>
                </a:solidFill>
              </a:rPr>
              <a:t>clôture à un niveau </a:t>
            </a:r>
            <a:r>
              <a:rPr lang="fr-FR" sz="800" b="1" dirty="0">
                <a:solidFill>
                  <a:schemeClr val="tx2"/>
                </a:solidFill>
                <a:latin typeface="Proxima Nova Rg" panose="02000506030000020004" pitchFamily="2" charset="0"/>
              </a:rPr>
              <a:t>strictement inférieur à 80% de son Cours de Référence,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18/05/2022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FFFF00"/>
                </a:highlight>
              </a:rPr>
              <a:t>9,23</a:t>
            </a:r>
            <a:r>
              <a:rPr lang="fr-FR" sz="800" dirty="0"/>
              <a:t>%</a:t>
            </a:r>
            <a:r>
              <a:rPr lang="fr-FR" sz="800" baseline="30000" dirty="0"/>
              <a:t>⁽²⁾</a:t>
            </a:r>
            <a:r>
              <a:rPr lang="fr-FR" sz="800" dirty="0"/>
              <a:t> et </a:t>
            </a:r>
            <a:r>
              <a:rPr lang="fr-FR" sz="800" dirty="0">
                <a:highlight>
                  <a:srgbClr val="FFFF00"/>
                </a:highlight>
              </a:rPr>
              <a:t>9,23</a:t>
            </a:r>
            <a:r>
              <a:rPr lang="fr-FR" sz="800" dirty="0"/>
              <a:t>%</a:t>
            </a:r>
            <a:r>
              <a:rPr lang="fr-FR" sz="800" baseline="30000" dirty="0"/>
              <a:t>⁽²⁾</a:t>
            </a:r>
            <a:r>
              <a:rPr lang="fr-FR" sz="800" dirty="0"/>
              <a:t>)</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18/05/2032, en l’absence de remboursement anticipé automatique préalable, on compare le niveau de clôture de l'indice</a:t>
            </a:r>
            <a:r>
              <a:rPr lang="en-US" sz="800" dirty="0">
                <a:solidFill>
                  <a:schemeClr val="tx2"/>
                </a:solidFill>
              </a:rPr>
              <a:t> </a:t>
            </a:r>
            <a:r>
              <a:rPr lang="fr-FR" sz="800" dirty="0">
                <a:solidFill>
                  <a:schemeClr val="tx2"/>
                </a:solidFill>
              </a:rPr>
              <a:t>à son Cours de Référence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supérieur ou égal à 80% de son Cours de Référence, l’investisseur reçoit, le 18/05/2033</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strictement inférieur à 50% de son niveau de Référence, l’investisseur reçoit, le 18/05/2033</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704388"/>
            <a:ext cx="5203302" cy="548640"/>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l'indice entre le 22/04/2022 et le 18/05/2032</a:t>
            </a:r>
          </a:p>
          <a:p>
            <a:pPr marL="0" indent="0" algn="ctr">
              <a:lnSpc>
                <a:spcPct val="100000"/>
              </a:lnSpc>
              <a:spcBef>
                <a:spcPts val="0"/>
              </a:spcBef>
              <a:buNone/>
            </a:pPr>
            <a:r>
              <a:rPr lang="fr-FR" sz="800" dirty="0"/>
              <a:t>(Soit un Taux de Rendement Annuel net inférieur ou égal à </a:t>
            </a:r>
            <a:r>
              <a:rPr lang="fr-FR" sz="800" dirty="0">
                <a:highlight>
                  <a:srgbClr val="FFFF00"/>
                </a:highlight>
              </a:rPr>
              <a:t>-10,11</a:t>
            </a:r>
            <a:r>
              <a:rPr lang="fr-FR" sz="800" dirty="0"/>
              <a:t>%</a:t>
            </a:r>
            <a:r>
              <a:rPr lang="fr-FR" sz="800" baseline="30000" dirty="0"/>
              <a:t>⁽²⁾</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5,37%</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l'indice </a:t>
            </a:r>
            <a:r>
              <a:rPr lang="fr-FR" sz="800" b="1" dirty="0">
                <a:solidFill>
                  <a:srgbClr val="000000"/>
                </a:solidFill>
              </a:rPr>
              <a:t>clôture à un niveau strictement inférieur à 80% mais supérieur ou égal à 50% de son Cours de Référence, l’investisseur reçoit, le 18/05/2033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9,34</a:t>
            </a:r>
            <a:r>
              <a:rPr lang="fr-FR" sz="800" dirty="0"/>
              <a:t>%</a:t>
            </a:r>
            <a:r>
              <a:rPr lang="fr-FR" sz="800" baseline="30000" dirty="0"/>
              <a:t>⁽²⁾ </a:t>
            </a:r>
            <a:r>
              <a:rPr lang="fr-FR" sz="800" dirty="0"/>
              <a:t>et </a:t>
            </a:r>
            <a:r>
              <a:rPr lang="fr-FR" sz="800" dirty="0">
                <a:highlight>
                  <a:srgbClr val="FFFF00"/>
                </a:highlight>
              </a:rPr>
              <a:t>2.96</a:t>
            </a:r>
            <a:r>
              <a:rPr lang="fr-FR" sz="800" baseline="30000" dirty="0"/>
              <a:t>⁽²⁾</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chemeClr val="tx2"/>
                </a:solidFill>
              </a:rPr>
              <a:t>à partir de la fin du trimestre 4 et jusqu’à la fin du trimestre 39, on compare le niveau de clôture de l'indice à son Cours de Référence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trimestrielle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l'indice </a:t>
            </a:r>
            <a:r>
              <a:rPr lang="fr-FR" sz="800" b="1" dirty="0">
                <a:solidFill>
                  <a:schemeClr val="tx2"/>
                </a:solidFill>
              </a:rPr>
              <a:t>clôture à un niveau supérieur ou égal à 80% de son Cours de Référence,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La barrière de remboursement anticipé automatique est dégressive au fil du temps. Elle est fixée à 80% du Cours de Référence  en fin de trimestre 4, puis décroît de 0% chaque trimestre, pour atteindre 67,5% du Cours de Référence à la fin du trimestre 39.</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18/05/2022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7450116"/>
          </a:xfrm>
          <a:prstGeom prst="rect">
            <a:avLst/>
          </a:prstGeom>
          <a:noFill/>
        </p:spPr>
        <p:txBody>
          <a:bodyPr wrap="square">
            <a:spAutoFit/>
          </a:bodyPr>
          <a:lstStyle/>
          <a:p>
            <a:pPr algn="just">
              <a:lnSpc>
                <a:spcPct val="95000"/>
              </a:lnSpc>
              <a:spcBef>
                <a:spcPts val="600"/>
              </a:spcBef>
            </a:pPr>
            <a:r>
              <a:rPr lang="fr-FR" sz="1200" b="1" dirty="0">
                <a:solidFill>
                  <a:srgbClr val="B9A049"/>
                </a:solidFill>
              </a:rPr>
              <a:t>AVANTAGES</a:t>
            </a:r>
          </a:p>
          <a:p>
            <a:pPr algn="just">
              <a:lnSpc>
                <a:spcPct val="95000"/>
              </a:lnSpc>
              <a:spcBef>
                <a:spcPts val="600"/>
              </a:spcBef>
            </a:pPr>
            <a:endParaRPr lang="fr-FR" sz="5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trimestre 4 jusqu'à la fin du trimestre 39, si à l’une des dates de constatation trimestrielle correspondantes</a:t>
            </a:r>
            <a:r>
              <a:rPr lang="fr-FR" sz="800" baseline="30000" dirty="0">
                <a:solidFill>
                  <a:srgbClr val="000000"/>
                </a:solidFill>
              </a:rPr>
              <a:t>⁽¹⁾</a:t>
            </a:r>
            <a:r>
              <a:rPr lang="fr-FR" sz="800" dirty="0">
                <a:solidFill>
                  <a:srgbClr val="000000"/>
                </a:solidFill>
              </a:rPr>
              <a:t> l'indice clôture à un niveau supérieur ou égal à 80% de son Cours de Référence,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coupon de 1,00% par trimestre écoulé depuis le 22/04/2022 (soit 4,00%</a:t>
            </a:r>
            <a:r>
              <a:rPr lang="fr-FR" sz="800" i="1" dirty="0">
                <a:solidFill>
                  <a:srgbClr val="000000"/>
                </a:solidFill>
              </a:rPr>
              <a:t> </a:t>
            </a:r>
            <a:r>
              <a:rPr lang="fr-FR" sz="800" dirty="0">
                <a:solidFill>
                  <a:srgbClr val="000000"/>
                </a:solidFill>
              </a:rPr>
              <a:t>par année écoulée et un Taux de Rendement Annuel net maximum de </a:t>
            </a:r>
            <a:r>
              <a:rPr lang="fr-FR" sz="800" dirty="0">
                <a:solidFill>
                  <a:srgbClr val="000000"/>
                </a:solidFill>
                <a:highlight>
                  <a:srgbClr val="FFFF00"/>
                </a:highlight>
              </a:rPr>
              <a:t>2.96</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⁽¹⁾</a:t>
            </a:r>
            <a:r>
              <a:rPr lang="fr-FR" sz="800" dirty="0">
                <a:solidFill>
                  <a:srgbClr val="000000"/>
                </a:solidFill>
              </a:rPr>
              <a:t>, si le mécanisme de remboursement anticipé n’a pas été activé au préalable, et si l'indice clôture à un niveau supérieur ou égal à 67,5% de son Cours de Référence, l’investisseur récupère alors l’intégralité de son capital initial, majorée d’un coupon de 1,00% par trimestre écoulé depuis le 22/04/2022  (soit un coupon de 40,00% et un Taux de Rendement Annuel net de 2.07</a:t>
            </a:r>
            <a:r>
              <a:rPr lang="fr-FR" sz="800" baseline="30000" dirty="0">
                <a:solidFill>
                  <a:srgbClr val="000000"/>
                </a:solidFill>
              </a:rPr>
              <a:t>⁽²⁾</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finale⁽¹⁾, l'indice clôture à un niveau strictement inférieur à 67,5% de son Cours de Référence mais supérieur ou égal à 50% de ce dernier, l’investisseur récupère l’intégralité de son capital initialement investi. Le capital n’est donc exposé à un risque de perte à l’échéance⁽¹⁾ que si l'indice clôture à un niveau strictement inférieur à 50% de son Cours de Référence à la date de constatation finale⁽¹⁾.</a:t>
            </a:r>
          </a:p>
          <a:p>
            <a:pPr marL="0" lvl="1" algn="just">
              <a:lnSpc>
                <a:spcPct val="95000"/>
              </a:lnSpc>
              <a:spcBef>
                <a:spcPts val="600"/>
              </a:spcBef>
            </a:pPr>
            <a:r>
              <a:rPr lang="fr-FR" sz="1200" b="1" dirty="0">
                <a:solidFill>
                  <a:srgbClr val="B9A049"/>
                </a:solidFill>
              </a:rPr>
              <a:t>INCONVÉNIENTS</a:t>
            </a:r>
          </a:p>
          <a:p>
            <a:pPr marL="0" lvl="1" algn="just">
              <a:lnSpc>
                <a:spcPct val="95000"/>
              </a:lnSpc>
              <a:spcBef>
                <a:spcPts val="600"/>
              </a:spcBef>
            </a:pPr>
            <a:endParaRPr lang="fr-FR" sz="5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 guigui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l'indice enregistre une baisse supérieure à 50% de son Cours de Référence).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40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l'indice, du fait du </a:t>
            </a:r>
            <a:r>
              <a:rPr lang="fr-FR" sz="800" b="1" dirty="0">
                <a:solidFill>
                  <a:srgbClr val="000000"/>
                </a:solidFill>
              </a:rPr>
              <a:t>mécanisme de plafonnement des gains à 1,00% par trimestre écoulé depuis le 22/04/2022 </a:t>
            </a:r>
            <a:r>
              <a:rPr lang="fr-FR" sz="800" dirty="0">
                <a:solidFill>
                  <a:srgbClr val="000000"/>
                </a:solidFill>
              </a:rPr>
              <a:t>(soit un Taux de Rendement Annuel net maximum de </a:t>
            </a:r>
            <a:r>
              <a:rPr lang="fr-FR" sz="800" dirty="0">
                <a:solidFill>
                  <a:srgbClr val="000000"/>
                </a:solidFill>
                <a:highlight>
                  <a:srgbClr val="FFFF00"/>
                </a:highlight>
              </a:rPr>
              <a:t>2.96</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guigui » est très sensible à une faible variation du niveau de clôture de l'indice autour du seuil de </a:t>
            </a:r>
            <a:r>
              <a:rPr lang="fr-FR" sz="800" b="1" dirty="0">
                <a:solidFill>
                  <a:srgbClr val="000000"/>
                </a:solidFill>
                <a:effectLst/>
                <a:ea typeface="Calibri" panose="020F0502020204030204" pitchFamily="34" charset="0"/>
              </a:rPr>
              <a:t>80% de son Cours de Référence  </a:t>
            </a:r>
            <a:r>
              <a:rPr lang="fr-FR" sz="800" b="1" dirty="0">
                <a:effectLst/>
                <a:ea typeface="Calibri" panose="020F0502020204030204" pitchFamily="34" charset="0"/>
              </a:rPr>
              <a:t>en cours de vie, et des seuils de 67,5% et 50% de son Cours de Référence à la date de constatation finale</a:t>
            </a:r>
            <a:r>
              <a:rPr lang="fr-FR" sz="800" b="1" baseline="30000" dirty="0">
                <a:effectLst/>
                <a:ea typeface="Calibri" panose="020F0502020204030204" pitchFamily="34" charset="0"/>
              </a:rPr>
              <a:t>⁽¹⁾</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200" b="1" dirty="0">
                <a:solidFill>
                  <a:srgbClr val="B9A049"/>
                </a:solidFill>
              </a:rPr>
              <a:t>PRINCIPAUX FACTEURS DE RISQUES</a:t>
            </a:r>
            <a:endParaRPr lang="fr-FR" sz="1000" b="1" i="1" dirty="0">
              <a:solidFill>
                <a:srgbClr val="B9A049"/>
              </a:solidFill>
            </a:endParaRPr>
          </a:p>
          <a:p>
            <a:pPr marL="0" lvl="1" indent="0" algn="just">
              <a:lnSpc>
                <a:spcPct val="95000"/>
              </a:lnSpc>
              <a:spcBef>
                <a:spcPts val="600"/>
              </a:spcBef>
              <a:spcAft>
                <a:spcPts val="200"/>
              </a:spcAft>
              <a:buNone/>
            </a:pPr>
            <a:r>
              <a:rPr lang="fr-FR" sz="800" i="1" dirty="0">
                <a:solidFill>
                  <a:srgbClr val="000000"/>
                </a:solidFill>
              </a:rPr>
              <a:t>Les investisseurs sont invités à lire attentivement la section « Facteurs de Risques » du Prospectus de base.</a:t>
            </a:r>
          </a:p>
          <a:p>
            <a:pPr algn="just">
              <a:lnSpc>
                <a:spcPct val="95000"/>
              </a:lnSpc>
            </a:pPr>
            <a:endParaRPr lang="fr-FR" sz="800" i="1" dirty="0">
              <a:solidFill>
                <a:srgbClr val="000000"/>
              </a:solidFill>
            </a:endParaRP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niveau de l'indice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⁽¹⁾</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⁽¹⁾</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18/05/2022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127977"/>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trimestrielle</a:t>
            </a:r>
            <a:r>
              <a:rPr lang="fr-FR" sz="800" baseline="30000" dirty="0">
                <a:solidFill>
                  <a:srgbClr val="000000"/>
                </a:solidFill>
              </a:rPr>
              <a:t>⁽¹⁾</a:t>
            </a:r>
            <a:r>
              <a:rPr lang="fr-FR" sz="800" dirty="0">
                <a:solidFill>
                  <a:srgbClr val="000000"/>
                </a:solidFill>
              </a:rPr>
              <a:t>, </a:t>
            </a:r>
            <a:r>
              <a:rPr lang="fr-FR" sz="800" dirty="0">
                <a:latin typeface="Proxima Nova Rg" panose="02000506030000020004" pitchFamily="2" charset="0"/>
              </a:rPr>
              <a:t>l’investisseur peut recevoir un coupon de 1,00% dès lors que l'indice clôture à un niveau supérieur ou égal à 80% de son Cours de Référence</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trimestre 4 jusqu'à la fin du trimestre 39, si à l’une des dates de constatation trimestrielle correspondantes</a:t>
            </a:r>
            <a:r>
              <a:rPr lang="fr-FR" sz="800" baseline="30000" dirty="0">
                <a:solidFill>
                  <a:srgbClr val="000000"/>
                </a:solidFill>
              </a:rPr>
              <a:t>⁽¹⁾</a:t>
            </a:r>
            <a:r>
              <a:rPr lang="fr-FR" sz="800" dirty="0">
                <a:solidFill>
                  <a:srgbClr val="000000"/>
                </a:solidFill>
              </a:rPr>
              <a:t> l'indice clôture à un niveau supérieur ou égal à 80% de son Cours de Référence,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1,00%  (soit un Taux de Rendement Annuel net maximum de </a:t>
            </a:r>
            <a:r>
              <a:rPr lang="fr-FR" sz="800" dirty="0">
                <a:solidFill>
                  <a:srgbClr val="000000"/>
                </a:solidFill>
                <a:highlight>
                  <a:srgbClr val="FFFF00"/>
                </a:highlight>
              </a:rPr>
              <a:t>2.96</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⁽¹⁾</a:t>
            </a:r>
            <a:r>
              <a:rPr lang="fr-FR" sz="800" dirty="0">
                <a:solidFill>
                  <a:srgbClr val="000000"/>
                </a:solidFill>
              </a:rPr>
              <a:t>, si le mécanisme de remboursement anticipé n’a pas été activé au préalable, et si l'indice clôture à un niveau supérieur ou égal à 50% de son Cours de Référence, l’investisseur récupère alors l’intégralité de son capital initial (soit un Taux de Rendement Annuel net de 9,23%⁽²⁾).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guigui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l'indice enregistre une baisse supérieure à 50% de son Cours de Référence).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40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l'indice, du fait du </a:t>
            </a:r>
            <a:r>
              <a:rPr lang="fr-FR" sz="800" b="1" dirty="0">
                <a:solidFill>
                  <a:srgbClr val="000000"/>
                </a:solidFill>
              </a:rPr>
              <a:t>mécanisme de plafonnement des gains à 1,00% par trimestre </a:t>
            </a:r>
            <a:r>
              <a:rPr lang="fr-FR" sz="800" dirty="0">
                <a:solidFill>
                  <a:srgbClr val="000000"/>
                </a:solidFill>
              </a:rPr>
              <a:t>(soit un Taux de Rendement Annuel net maximum de </a:t>
            </a:r>
            <a:r>
              <a:rPr lang="fr-FR" sz="800" dirty="0">
                <a:solidFill>
                  <a:srgbClr val="000000"/>
                </a:solidFill>
                <a:highlight>
                  <a:srgbClr val="FFFF00"/>
                </a:highlight>
              </a:rPr>
              <a:t>2.96</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guigui » est très sensible à une faible variation du niveau de clôture de l'indice autour du seuil de </a:t>
            </a:r>
            <a:r>
              <a:rPr lang="fr-FR" sz="800" b="1" dirty="0">
                <a:solidFill>
                  <a:srgbClr val="000000"/>
                </a:solidFill>
                <a:effectLst/>
                <a:ea typeface="Calibri" panose="020F0502020204030204" pitchFamily="34" charset="0"/>
              </a:rPr>
              <a:t>80% de son Cours de Référence   </a:t>
            </a:r>
            <a:r>
              <a:rPr lang="fr-FR" sz="800" b="1" dirty="0">
                <a:effectLst/>
                <a:ea typeface="Calibri" panose="020F0502020204030204" pitchFamily="34" charset="0"/>
              </a:rPr>
              <a:t>en cours de vie, et des seuils de 80% et 50% de son Cours de Référence à la date de constatation finale</a:t>
            </a:r>
            <a:r>
              <a:rPr lang="fr-FR" sz="800" b="1" baseline="30000" dirty="0">
                <a:effectLst/>
                <a:ea typeface="Calibri" panose="020F0502020204030204" pitchFamily="34" charset="0"/>
              </a:rPr>
              <a:t>⁽¹⁾</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niveau de l'indice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⁽¹⁾</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⁽¹⁾</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18/05/2022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l'indice.</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l'indice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38499"/>
          </a:xfrm>
          <a:prstGeom prst="rect">
            <a:avLst/>
          </a:prstGeom>
          <a:noFill/>
        </p:spPr>
        <p:txBody>
          <a:bodyPr wrap="square" lIns="0" tIns="0" rIns="0" bIns="0" rtlCol="0">
            <a:spAutoFit/>
          </a:bodyPr>
          <a:lstStyle/>
          <a:p>
            <a:pPr algn="just"/>
            <a:r>
              <a:rPr lang="fr-FR" sz="900" b="1" dirty="0">
                <a:solidFill>
                  <a:srgbClr val="B9A049"/>
                </a:solidFill>
                <a:latin typeface="+mj-lt"/>
              </a:rPr>
              <a:t>SCÉNARIO DÉFAVORABLE </a:t>
            </a:r>
            <a:r>
              <a:rPr lang="fr-FR" sz="900" dirty="0">
                <a:solidFill>
                  <a:srgbClr val="B9A049"/>
                </a:solidFill>
              </a:rPr>
              <a:t>: À la date de constatation finale</a:t>
            </a:r>
            <a:r>
              <a:rPr lang="fr-FR" sz="900" baseline="30000" dirty="0">
                <a:solidFill>
                  <a:srgbClr val="B9A049"/>
                </a:solidFill>
              </a:rPr>
              <a:t>⁽¹⁾</a:t>
            </a:r>
            <a:r>
              <a:rPr lang="fr-FR" sz="900" dirty="0">
                <a:solidFill>
                  <a:srgbClr val="B9A049"/>
                </a:solidFill>
              </a:rPr>
              <a:t>, l'indice clôture à un niveau strictement inférieur à 50% de son Cours de Référence</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MÉDIAN </a:t>
            </a:r>
            <a:r>
              <a:rPr lang="fr-FR" sz="800" dirty="0">
                <a:latin typeface="+mn-lt"/>
              </a:rPr>
              <a:t>: </a:t>
            </a:r>
            <a:r>
              <a:rPr lang="fr-FR" sz="800" b="0" dirty="0">
                <a:latin typeface="+mn-lt"/>
              </a:rPr>
              <a:t>À la date de constatation finale(¹), l'indice clôture à un niveau strictement inférieur à 67,5% mais supérieur ou égal à 50% de son Cours de Référence</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l'indice clôture à un niveau supérieur ou égal à 80% de son Cours de Référence</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guigui » EST TRÈS SENSIBLE À UNE FAIBLE VARIATION DU niveau DE CLÔTURE de l'indice AUTOUR DES SEUILS DE 67,5% ET DE 50% </a:t>
            </a:r>
            <a:r>
              <a:rPr lang="fr-FR" sz="800" cap="all" dirty="0">
                <a:solidFill>
                  <a:srgbClr val="B9A049"/>
                </a:solidFill>
                <a:latin typeface="+mn-lt"/>
              </a:rPr>
              <a:t>DE SON Cours de Référence</a:t>
            </a:r>
            <a:r>
              <a:rPr lang="fr-FR" sz="800" dirty="0">
                <a:solidFill>
                  <a:srgbClr val="B9A049"/>
                </a:solidFill>
                <a:latin typeface="+mn-lt"/>
              </a:rPr>
              <a:t>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trimestrielle</a:t>
            </a:r>
            <a:r>
              <a:rPr lang="fr-FR" sz="800" baseline="30000" dirty="0"/>
              <a:t>⁽¹⁾ </a:t>
            </a:r>
            <a:r>
              <a:rPr lang="fr-FR" sz="800" dirty="0">
                <a:latin typeface="+mn-lt"/>
              </a:rPr>
              <a:t>des trimestres 4 à 39</a:t>
            </a:r>
            <a:r>
              <a:rPr lang="fr-FR" sz="800" dirty="0"/>
              <a:t>, l'indice clôture à un niveau strictement inférieur à 80% de son Cours de Référence.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l'indice clôture à un niveau strictement inférieur à 50% de son Cours de Référence (30% dans cet exemple). L’investisseur récupère alors le capital initialement investi diminué de l’intégralité de la baisse enregistrée par l'indice, soit 30%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l'indice</a:t>
            </a:r>
            <a:r>
              <a:rPr lang="fr-FR" sz="800" baseline="30000" dirty="0"/>
              <a:t>(3)</a:t>
            </a:r>
            <a:r>
              <a:rPr lang="fr-FR" sz="800" dirty="0"/>
              <a:t>, soit </a:t>
            </a:r>
            <a:r>
              <a:rPr lang="fr-FR" sz="800" dirty="0">
                <a:highlight>
                  <a:srgbClr val="FFFF00"/>
                </a:highlight>
              </a:rPr>
              <a:t>-11.26</a:t>
            </a:r>
            <a:r>
              <a:rPr lang="fr-FR" sz="800" baseline="30000" dirty="0">
                <a:highlight>
                  <a:srgbClr val="FFFF00"/>
                </a:highlight>
              </a:rPr>
              <a: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trimestrielle</a:t>
            </a:r>
            <a:r>
              <a:rPr lang="fr-FR" sz="800" baseline="30000" dirty="0">
                <a:solidFill>
                  <a:srgbClr val="04202E"/>
                </a:solidFill>
                <a:latin typeface="+mn-lt"/>
              </a:rPr>
              <a:t>⁽¹⁾</a:t>
            </a:r>
            <a:r>
              <a:rPr lang="fr-FR" sz="800" dirty="0">
                <a:latin typeface="+mn-lt"/>
              </a:rPr>
              <a:t> des trimestres 4 à 39, l'indice clôture à </a:t>
            </a:r>
            <a:r>
              <a:rPr lang="fr-FR" sz="800" dirty="0">
                <a:solidFill>
                  <a:schemeClr val="tx2"/>
                </a:solidFill>
                <a:latin typeface="+mn-lt"/>
              </a:rPr>
              <a:t>un niveau strictement inférieur à 80% de son Cours de Référence</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l'indice clôture à un niveau strictement inférieur à 67,5% de son Cours de Référence (70% dans cet exemple). L’investisseur récupère alors l’intégralité de son capital initialement investi.
        </a:t>
            </a:r>
          </a:p>
          <a:p>
            <a:pPr lvl="0" defTabSz="1042988" fontAlgn="base">
              <a:spcBef>
                <a:spcPct val="0"/>
              </a:spcBef>
              <a:spcAft>
                <a:spcPts val="600"/>
              </a:spcAft>
            </a:pPr>
            <a:r>
              <a:rPr lang="fr-FR" sz="800" dirty="0">
                <a:latin typeface="+mn-lt"/>
              </a:rPr>
              <a:t>Ce qui correspond à un Taux de Rendement Annuel net de                    </a:t>
            </a:r>
            <a:r>
              <a:rPr lang="fr-FR" sz="800" dirty="0">
                <a:highlight>
                  <a:srgbClr val="FFFF00"/>
                </a:highlight>
                <a:latin typeface="+mn-lt"/>
              </a:rPr>
              <a:t>-1.00</a:t>
            </a:r>
            <a:r>
              <a:rPr lang="fr-FR" sz="800" baseline="30000" dirty="0">
                <a:highlight>
                  <a:srgbClr val="FFFF00"/>
                </a:highlight>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4202E"/>
                </a:solidFill>
                <a:latin typeface="+mn-lt"/>
              </a:rPr>
              <a:t>-4.16</a:t>
            </a:r>
            <a:r>
              <a:rPr lang="fr-FR" sz="800" baseline="30000" dirty="0">
                <a:solidFill>
                  <a:srgbClr val="04202E"/>
                </a:solidFill>
                <a:latin typeface="+mn-lt"/>
              </a:rPr>
              <a:t>⁽²⁾</a:t>
            </a:r>
            <a:r>
              <a:rPr lang="fr-FR" sz="800" dirty="0">
                <a:solidFill>
                  <a:srgbClr val="04202E"/>
                </a:solidFill>
                <a:latin typeface="+mn-lt"/>
              </a:rPr>
              <a:t>, </a:t>
            </a:r>
            <a:r>
              <a:rPr lang="fr-FR" sz="800" dirty="0">
                <a:latin typeface="+mn-lt"/>
              </a:rPr>
              <a:t>pour un investissement direct dans l'indice</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⁽¹⁾</a:t>
            </a:r>
            <a:r>
              <a:rPr lang="fr-FR" sz="800" b="1" dirty="0">
                <a:latin typeface="+mn-lt"/>
              </a:rPr>
              <a:t> de « guigui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trimestrielle</a:t>
            </a:r>
            <a:r>
              <a:rPr lang="fr-FR" sz="800" baseline="30000" dirty="0">
                <a:solidFill>
                  <a:srgbClr val="04202E"/>
                </a:solidFill>
              </a:rPr>
              <a:t>⁽¹⁾</a:t>
            </a:r>
            <a:r>
              <a:rPr lang="fr-FR" sz="800" dirty="0">
                <a:solidFill>
                  <a:schemeClr val="tx2"/>
                </a:solidFill>
              </a:rPr>
              <a:t> du mécanisme de remboursement anticipé automatique, </a:t>
            </a:r>
            <a:r>
              <a:rPr lang="it-IT" sz="800" dirty="0">
                <a:solidFill>
                  <a:schemeClr val="tx2"/>
                </a:solidFill>
              </a:rPr>
              <a:t>l'indice </a:t>
            </a:r>
            <a:r>
              <a:rPr lang="fr-FR" sz="800" dirty="0">
                <a:solidFill>
                  <a:schemeClr val="tx2"/>
                </a:solidFill>
              </a:rPr>
              <a:t>clôture à </a:t>
            </a:r>
            <a:r>
              <a:rPr lang="fr-FR" sz="800" dirty="0">
                <a:solidFill>
                  <a:schemeClr val="tx2"/>
                </a:solidFill>
                <a:latin typeface="Proxima Nova Rg" panose="02000506030000020004" pitchFamily="2" charset="0"/>
              </a:rPr>
              <a:t>un niveau supérieur à 80% de son Cours de Référence </a:t>
            </a:r>
            <a:r>
              <a:rPr lang="fr-FR" sz="800" dirty="0">
                <a:solidFill>
                  <a:schemeClr val="tx2"/>
                </a:solidFill>
              </a:rPr>
              <a:t>(115% dans cet exemple). Le produit est automatiquement remboursé par anticipation. Il verse alors l’intégralité du capital initial majorée d’un coupon de 1,00% par trimestre écoulé depuis le 18/05/2022, soit un gain de </a:t>
            </a:r>
            <a:r>
              <a:rPr lang="fr-FR" sz="800" dirty="0">
                <a:solidFill>
                  <a:schemeClr val="tx2"/>
                </a:solidFill>
                <a:highlight>
                  <a:srgbClr val="FFFF00"/>
                </a:highlight>
              </a:rPr>
              <a:t>4,00%</a:t>
            </a:r>
            <a:r>
              <a:rPr lang="fr-FR" sz="800" dirty="0">
                <a:solidFill>
                  <a:schemeClr val="tx2"/>
                </a:solidFill>
              </a:rPr>
              <a:t> dans notre exemple.</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FFFF00"/>
                </a:highlight>
              </a:rPr>
              <a:t>2.96</a:t>
            </a:r>
            <a:r>
              <a:rPr lang="fr-FR" sz="800" baseline="30000" dirty="0">
                <a:solidFill>
                  <a:srgbClr val="04202E"/>
                </a:solidFill>
              </a:rPr>
              <a:t>⁽²⁾</a:t>
            </a:r>
            <a:r>
              <a:rPr lang="fr-FR" sz="800" dirty="0">
                <a:solidFill>
                  <a:srgbClr val="04202E"/>
                </a:solidFill>
              </a:rPr>
              <a:t>, contre un Taux de Rendement Annuel net de </a:t>
            </a:r>
            <a:r>
              <a:rPr lang="fr-FR" sz="800" dirty="0">
                <a:solidFill>
                  <a:schemeClr val="tx2"/>
                </a:solidFill>
                <a:highlight>
                  <a:srgbClr val="FFFF00"/>
                </a:highlight>
              </a:rPr>
              <a:t>13.85</a:t>
            </a:r>
            <a:r>
              <a:rPr lang="fr-FR" sz="800" baseline="30000" dirty="0">
                <a:solidFill>
                  <a:srgbClr val="04202E"/>
                </a:solidFill>
              </a:rPr>
              <a:t>⁽²⁾</a:t>
            </a:r>
            <a:r>
              <a:rPr lang="fr-FR" sz="800" dirty="0">
                <a:solidFill>
                  <a:srgbClr val="04202E"/>
                </a:solidFill>
              </a:rPr>
              <a:t> pour un investissement direct dans </a:t>
            </a:r>
            <a:r>
              <a:rPr lang="it-IT" sz="800" dirty="0">
                <a:solidFill>
                  <a:srgbClr val="04202E"/>
                </a:solidFill>
              </a:rPr>
              <a:t>l'indice</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1,00% par trimestre écoulé depuis le 18 mai 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7" name="ZoneTexte 16">
            <a:extLst>
              <a:ext uri="{FF2B5EF4-FFF2-40B4-BE49-F238E27FC236}">
                <a16:creationId xmlns:a16="http://schemas.microsoft.com/office/drawing/2014/main" id="{6C6C129D-CB6A-B5A2-93D0-CB709078459F}"/>
              </a:ext>
            </a:extLst>
          </p:cNvPr>
          <p:cNvSpPr txBox="1"/>
          <p:nvPr/>
        </p:nvSpPr>
        <p:spPr>
          <a:xfrm>
            <a:off x="771525" y="4913448"/>
            <a:ext cx="405638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AC81B8D-7EFC-E1A3-A147-8FC5ABFB9A37}"/>
              </a:ext>
            </a:extLst>
          </p:cNvPr>
          <p:cNvSpPr txBox="1"/>
          <p:nvPr/>
        </p:nvSpPr>
        <p:spPr>
          <a:xfrm>
            <a:off x="771017" y="7745720"/>
            <a:ext cx="1433703"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00200"/>
            <a:ext cx="3291840" cy="2351314"/>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3" ma:contentTypeDescription="Crée un document." ma:contentTypeScope="" ma:versionID="4e51a0dab1f5d4663d954168d546c586">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d7b51e5f287975310341ecd8502634d3"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2.xml><?xml version="1.0" encoding="utf-8"?>
<ds:datastoreItem xmlns:ds="http://schemas.openxmlformats.org/officeDocument/2006/customXml" ds:itemID="{25DE574B-2CD2-4078-9BEA-2A14717D9698}">
  <ds:schemaRefs>
    <ds:schemaRef ds:uri="http://schemas.microsoft.com/office/2006/documentManagement/types"/>
    <ds:schemaRef ds:uri="ef624bc2-1644-4d69-8362-5c28ca496374"/>
    <ds:schemaRef ds:uri="http://purl.org/dc/terms/"/>
    <ds:schemaRef ds:uri="http://purl.org/dc/dcmitype/"/>
    <ds:schemaRef ds:uri="http://schemas.microsoft.com/office/infopath/2007/PartnerControls"/>
    <ds:schemaRef ds:uri="http://schemas.openxmlformats.org/package/2006/metadata/core-properties"/>
    <ds:schemaRef ds:uri="514a554b-82b0-4359-b247-fc84018a95f0"/>
    <ds:schemaRef ds:uri="http://schemas.microsoft.com/office/2006/metadata/properties"/>
    <ds:schemaRef ds:uri="http://www.w3.org/XML/1998/namespace"/>
    <ds:schemaRef ds:uri="http://purl.org/dc/elements/1.1/"/>
  </ds:schemaRefs>
</ds:datastoreItem>
</file>

<file path=customXml/itemProps3.xml><?xml version="1.0" encoding="utf-8"?>
<ds:datastoreItem xmlns:ds="http://schemas.openxmlformats.org/officeDocument/2006/customXml" ds:itemID="{41EF0323-6FE8-41A6-BEA1-CC5178579B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19480</TotalTime>
  <Words>9541</Words>
  <Application>Microsoft Office PowerPoint</Application>
  <PresentationFormat>Personnalisé</PresentationFormat>
  <Paragraphs>308</Paragraphs>
  <Slides>13</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13</vt:i4>
      </vt:variant>
    </vt:vector>
  </HeadingPairs>
  <TitlesOfParts>
    <vt:vector size="20"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853</cp:revision>
  <cp:lastPrinted>2021-07-12T10:02:04Z</cp:lastPrinted>
  <dcterms:created xsi:type="dcterms:W3CDTF">2017-02-21T09:03:05Z</dcterms:created>
  <dcterms:modified xsi:type="dcterms:W3CDTF">2022-05-16T10:42:52Z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