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0066000" cy="2438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467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1467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1467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1467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1467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1467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1467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1467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1467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4.xlsx"/></Relationships>

</file>

<file path=ppt/charts/_rels/chart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5.xlsx"/></Relationships>

</file>

<file path=ppt/charts/_rels/chart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6.xlsx"/></Relationships>

</file>

<file path=ppt/charts/_rels/chart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7.xlsx"/></Relationships>

</file>

<file path=ppt/charts/_rels/chart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8.xlsx"/></Relationships>

</file>

<file path=ppt/charts/_rels/chart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9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2E578C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2E578C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5D9648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88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88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88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Sheet1!$B$1:$C$1</c:f>
              <c:strCache>
                <c:ptCount val="2"/>
                <c:pt idx="0">
                  <c:v>Paywalled</c:v>
                </c:pt>
                <c:pt idx="1">
                  <c:v>Open access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25.000000</c:v>
                </c:pt>
                <c:pt idx="1">
                  <c:v>71.000000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2E578C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2E578C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5D9648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E7A13D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BC2D30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88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88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88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88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88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Model image</c:v>
                </c:pt>
                <c:pt idx="1">
                  <c:v>Manual</c:v>
                </c:pt>
                <c:pt idx="2">
                  <c:v>Previous tools</c:v>
                </c:pt>
                <c:pt idx="3">
                  <c:v>None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10.000000</c:v>
                </c:pt>
                <c:pt idx="1">
                  <c:v>43.000000</c:v>
                </c:pt>
                <c:pt idx="2">
                  <c:v>7.000000</c:v>
                </c:pt>
                <c:pt idx="3">
                  <c:v>25.000000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80965"/>
          <c:y val="0.0752721"/>
          <c:w val="0.808732"/>
          <c:h val="0.6427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496063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88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25433" dir="5400000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unknown</c:v>
                </c:pt>
                <c:pt idx="1">
                  <c:v>0</c:v>
                </c:pt>
                <c:pt idx="2">
                  <c:v>0-50</c:v>
                </c:pt>
                <c:pt idx="3">
                  <c:v>50-100</c:v>
                </c:pt>
                <c:pt idx="4">
                  <c:v>100-1000</c:v>
                </c:pt>
                <c:pt idx="5">
                  <c:v>1.000 +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14.000000</c:v>
                </c:pt>
                <c:pt idx="1">
                  <c:v>37.000000</c:v>
                </c:pt>
                <c:pt idx="2">
                  <c:v>34.000000</c:v>
                </c:pt>
                <c:pt idx="3">
                  <c:v>2.000000</c:v>
                </c:pt>
                <c:pt idx="4">
                  <c:v>7.000000</c:v>
                </c:pt>
                <c:pt idx="5">
                  <c:v>4.000000</c:v>
                </c:pt>
              </c:numCache>
            </c:numRef>
          </c:val>
        </c:ser>
        <c:gapWidth val="5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-18900000"/>
          <a:lstStyle/>
          <a:p>
            <a:pPr>
              <a:defRPr b="0" i="0" strike="noStrike" sz="2000" u="none">
                <a:solidFill>
                  <a:srgbClr val="000000"/>
                </a:solidFill>
                <a:latin typeface="Helvetica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  <c:max val="45"/>
        </c:scaling>
        <c:delete val="0"/>
        <c:axPos val="l"/>
        <c:title>
          <c:tx>
            <c:rich>
              <a:bodyPr rot="-5400000"/>
              <a:lstStyle/>
              <a:p>
                <a:pPr>
                  <a:defRPr b="0" i="0" strike="noStrike" sz="2000" u="none">
                    <a:solidFill>
                      <a:srgbClr val="000000"/>
                    </a:solidFill>
                    <a:latin typeface="Helvetica Light"/>
                  </a:defRPr>
                </a:pPr>
                <a:r>
                  <a:rPr b="0" i="0" strike="noStrike" sz="2000" u="none">
                    <a:solidFill>
                      <a:srgbClr val="000000"/>
                    </a:solidFill>
                    <a:latin typeface="Helvetica Light"/>
                  </a:rPr>
                  <a:t>Number of tools</a:t>
                </a:r>
              </a:p>
            </c:rich>
          </c:tx>
          <c:layout/>
          <c:overlay val="1"/>
        </c:title>
        <c:numFmt formatCode="General" sourceLinked="0"/>
        <c:majorTickMark val="in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000" u="none">
                <a:solidFill>
                  <a:srgbClr val="000000"/>
                </a:solidFill>
                <a:latin typeface="Helvetica Light"/>
              </a:defRPr>
            </a:pPr>
          </a:p>
        </c:txPr>
        <c:crossAx val="2094734552"/>
        <c:crosses val="autoZero"/>
        <c:crossBetween val="between"/>
        <c:majorUnit val="15"/>
        <c:minorUnit val="7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2E578C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2E578C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5D9648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E7A13D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88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88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88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88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freeware</c:v>
                </c:pt>
                <c:pt idx="1">
                  <c:v>Open source</c:v>
                </c:pt>
                <c:pt idx="2">
                  <c:v>on demand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54.000000</c:v>
                </c:pt>
                <c:pt idx="1">
                  <c:v>31.000000</c:v>
                </c:pt>
                <c:pt idx="2">
                  <c:v>12.000000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rgbClr val="2E578C"/>
            </a:solidFill>
            <a:ln w="12700" cap="flat">
              <a:noFill/>
              <a:miter lim="400000"/>
            </a:ln>
            <a:effectLst/>
          </c:spPr>
          <c:explosion val="0"/>
          <c:dLbls>
            <c:numFmt formatCode="#,##0%" sourceLinked="0"/>
            <c:txPr>
              <a:bodyPr/>
              <a:lstStyle/>
              <a:p>
                <a:pPr>
                  <a:defRPr b="0" i="0" strike="noStrike" sz="88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Sheet1!$B$1:$A$1</c:f>
              <c:strCache>
                <c:ptCount val="1"/>
                <c:pt idx="0">
                  <c:v>Region 1</c:v>
                </c:pt>
              </c:strCache>
            </c:strRef>
          </c:cat>
          <c:val>
            <c:numRef>
              <c:f>Sheet1!$B$2:$A$2</c:f>
              <c:numCache>
                <c:ptCount val="0"/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link working</c:v>
                </c:pt>
              </c:strCache>
            </c:strRef>
          </c:tx>
          <c:spPr>
            <a:solidFill>
              <a:srgbClr val="5D9648"/>
            </a:solidFill>
            <a:ln w="12700" cap="flat">
              <a:noFill/>
              <a:miter lim="400000"/>
            </a:ln>
            <a:effectLst/>
          </c:spPr>
          <c:explosion val="0"/>
          <c:dLbls>
            <c:numFmt formatCode="#,##0%" sourceLinked="0"/>
            <c:txPr>
              <a:bodyPr/>
              <a:lstStyle/>
              <a:p>
                <a:pPr>
                  <a:defRPr b="0" i="0" strike="noStrike" sz="88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>Region 1</c:v>
                </c:pt>
              </c:strCache>
            </c:strRef>
          </c:cat>
          <c:val>
            <c:numRef>
              <c:f>Sheet1!$B$3:$B$3</c:f>
              <c:numCache>
                <c:ptCount val="1"/>
                <c:pt idx="0">
                  <c:v>61.000000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no link</c:v>
                </c:pt>
              </c:strCache>
            </c:strRef>
          </c:tx>
          <c:spPr>
            <a:solidFill>
              <a:srgbClr val="E7A13D"/>
            </a:solidFill>
            <a:ln w="12700" cap="flat">
              <a:noFill/>
              <a:miter lim="400000"/>
            </a:ln>
            <a:effectLst/>
          </c:spPr>
          <c:explosion val="0"/>
          <c:dLbls>
            <c:numFmt formatCode="#,##0%" sourceLinked="0"/>
            <c:txPr>
              <a:bodyPr/>
              <a:lstStyle/>
              <a:p>
                <a:pPr>
                  <a:defRPr b="0" i="0" strike="noStrike" sz="88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>Region 1</c:v>
                </c:pt>
              </c:strCache>
            </c:strRef>
          </c:cat>
          <c:val>
            <c:numRef>
              <c:f>Sheet1!$B$4:$B$4</c:f>
              <c:numCache>
                <c:ptCount val="1"/>
                <c:pt idx="0">
                  <c:v>25.000000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link broken</c:v>
                </c:pt>
              </c:strCache>
            </c:strRef>
          </c:tx>
          <c:spPr>
            <a:solidFill>
              <a:srgbClr val="BC2D30"/>
            </a:solidFill>
            <a:ln w="12700" cap="flat">
              <a:noFill/>
              <a:miter lim="400000"/>
            </a:ln>
            <a:effectLst/>
          </c:spPr>
          <c:explosion val="0"/>
          <c:dLbls>
            <c:numFmt formatCode="#,##0%" sourceLinked="0"/>
            <c:txPr>
              <a:bodyPr/>
              <a:lstStyle/>
              <a:p>
                <a:pPr>
                  <a:defRPr b="0" i="0" strike="noStrike" sz="88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>Region 1</c:v>
                </c:pt>
              </c:strCache>
            </c:strRef>
          </c:cat>
          <c:val>
            <c:numRef>
              <c:f>Sheet1!$B$5:$B$5</c:f>
              <c:numCache>
                <c:ptCount val="1"/>
                <c:pt idx="0">
                  <c:v>11.000000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6D7472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6D7472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980605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88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88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88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Sheet1!$B$1:$C$1</c:f>
              <c:strCache>
                <c:ptCount val="2"/>
                <c:pt idx="0">
                  <c:v>test</c:v>
                </c:pt>
                <c:pt idx="1">
                  <c:v>link working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19.000000</c:v>
                </c:pt>
                <c:pt idx="1">
                  <c:v>23.000000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rgbClr val="2E578C"/>
            </a:solidFill>
            <a:ln w="12700" cap="flat">
              <a:noFill/>
              <a:miter lim="400000"/>
            </a:ln>
            <a:effectLst/>
          </c:spPr>
          <c:explosion val="0"/>
          <c:dLbls>
            <c:numFmt formatCode="#,##0%" sourceLinked="0"/>
            <c:txPr>
              <a:bodyPr/>
              <a:lstStyle/>
              <a:p>
                <a:pPr>
                  <a:defRPr b="0" i="0" strike="noStrike" sz="88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Sheet1!$B$1:$A$1</c:f>
              <c:strCache>
                <c:ptCount val="1"/>
                <c:pt idx="0">
                  <c:v>Region 1</c:v>
                </c:pt>
              </c:strCache>
            </c:strRef>
          </c:cat>
          <c:val>
            <c:numRef>
              <c:f>Sheet1!$B$2:$A$2</c:f>
              <c:numCache>
                <c:ptCount val="0"/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rgbClr val="5D9648"/>
            </a:solidFill>
            <a:ln w="12700" cap="flat">
              <a:noFill/>
              <a:miter lim="400000"/>
            </a:ln>
            <a:effectLst/>
          </c:spPr>
          <c:explosion val="0"/>
          <c:dLbls>
            <c:numFmt formatCode="#,##0%" sourceLinked="0"/>
            <c:txPr>
              <a:bodyPr/>
              <a:lstStyle/>
              <a:p>
                <a:pPr>
                  <a:defRPr b="0" i="0" strike="noStrike" sz="88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>Region 1</c:v>
                </c:pt>
              </c:strCache>
            </c:strRef>
          </c:cat>
          <c:val>
            <c:numRef>
              <c:f>Sheet1!$B$3:$B$3</c:f>
              <c:numCache>
                <c:ptCount val="1"/>
                <c:pt idx="0">
                  <c:v>39.000000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Untitled 1</c:v>
                </c:pt>
              </c:strCache>
            </c:strRef>
          </c:tx>
          <c:spPr>
            <a:solidFill>
              <a:srgbClr val="E7A13D"/>
            </a:solidFill>
            <a:ln w="12700" cap="flat">
              <a:noFill/>
              <a:miter lim="400000"/>
            </a:ln>
            <a:effectLst/>
          </c:spPr>
          <c:explosion val="0"/>
          <c:dLbls>
            <c:numFmt formatCode="#,##0%" sourceLinked="0"/>
            <c:txPr>
              <a:bodyPr/>
              <a:lstStyle/>
              <a:p>
                <a:pPr>
                  <a:defRPr b="0" i="0" strike="noStrike" sz="88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>Region 1</c:v>
                </c:pt>
              </c:strCache>
            </c:strRef>
          </c:cat>
          <c:val>
            <c:numRef>
              <c:f>Sheet1!$B$4:$B$4</c:f>
              <c:numCache>
                <c:ptCount val="1"/>
                <c:pt idx="0">
                  <c:v>55.000000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link working</c:v>
                </c:pt>
              </c:strCache>
            </c:strRef>
          </c:tx>
          <c:spPr>
            <a:solidFill>
              <a:srgbClr val="BC2D30"/>
            </a:solidFill>
            <a:ln w="12700" cap="flat">
              <a:noFill/>
              <a:miter lim="400000"/>
            </a:ln>
            <a:effectLst/>
          </c:spPr>
          <c:explosion val="0"/>
          <c:dLbls>
            <c:numFmt formatCode="#,##0%" sourceLinked="0"/>
            <c:txPr>
              <a:bodyPr/>
              <a:lstStyle/>
              <a:p>
                <a:pPr>
                  <a:defRPr b="0" i="0" strike="noStrike" sz="88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>Region 1</c:v>
                </c:pt>
              </c:strCache>
            </c:strRef>
          </c:cat>
          <c:val>
            <c:numRef>
              <c:f>Sheet1!$B$5:$B$5</c:f>
              <c:numCache>
                <c:ptCount val="1"/>
                <c:pt idx="0">
                  <c:v>3.000000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2E578C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2E578C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5D9648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E7A13D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88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88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88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88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link working</c:v>
                </c:pt>
                <c:pt idx="1">
                  <c:v>test</c:v>
                </c:pt>
                <c:pt idx="2">
                  <c:v>Untitled 1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25.000000</c:v>
                </c:pt>
                <c:pt idx="1">
                  <c:v>11.000000</c:v>
                </c:pt>
                <c:pt idx="2">
                  <c:v>6.000000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6D7472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6D7472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980605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88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88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88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Sheet1!$B$1:$C$1</c:f>
              <c:strCache>
                <c:ptCount val="2"/>
                <c:pt idx="0">
                  <c:v>link working</c:v>
                </c:pt>
                <c:pt idx="1">
                  <c:v>test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9.000000</c:v>
                </c:pt>
                <c:pt idx="1">
                  <c:v>88.000000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4518025" y="13370718"/>
            <a:ext cx="11037094" cy="106045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6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4518025" y="11257756"/>
            <a:ext cx="11037094" cy="145415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9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sz="half" idx="13"/>
          </p:nvPr>
        </p:nvSpPr>
        <p:spPr>
          <a:xfrm>
            <a:off x="3175000" y="8334375"/>
            <a:ext cx="13716000" cy="7715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quarter" idx="13"/>
          </p:nvPr>
        </p:nvSpPr>
        <p:spPr>
          <a:xfrm>
            <a:off x="4933357" y="8712993"/>
            <a:ext cx="10201276" cy="49149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3532187" y="13649325"/>
            <a:ext cx="13001626" cy="112871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3532187" y="14813756"/>
            <a:ext cx="13001626" cy="89296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4175125" y="10884693"/>
            <a:ext cx="11715750" cy="261461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quarter" idx="13"/>
          </p:nvPr>
        </p:nvSpPr>
        <p:spPr>
          <a:xfrm>
            <a:off x="10580864" y="8955881"/>
            <a:ext cx="5357813" cy="64722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4103687" y="8955881"/>
            <a:ext cx="5750720" cy="3157538"/>
          </a:xfrm>
          <a:prstGeom prst="rect">
            <a:avLst/>
          </a:prstGeom>
        </p:spPr>
        <p:txBody>
          <a:bodyPr/>
          <a:lstStyle>
            <a:lvl1pPr>
              <a:defRPr sz="14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4103687" y="12184856"/>
            <a:ext cx="5750720" cy="32432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4125118" y="8870156"/>
            <a:ext cx="11815764" cy="128587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4125118" y="8870156"/>
            <a:ext cx="11815764" cy="128587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4125118" y="10156031"/>
            <a:ext cx="11815764" cy="5179219"/>
          </a:xfrm>
          <a:prstGeom prst="rect">
            <a:avLst/>
          </a:prstGeom>
        </p:spPr>
        <p:txBody>
          <a:bodyPr anchor="ctr"/>
          <a:lstStyle>
            <a:lvl1pPr marL="1123461" indent="-1123461" algn="l">
              <a:spcBef>
                <a:spcPts val="10400"/>
              </a:spcBef>
              <a:buSzPct val="75000"/>
              <a:buChar char="•"/>
              <a:defRPr sz="9200"/>
            </a:lvl1pPr>
            <a:lvl2pPr marL="1758461" indent="-1123461" algn="l">
              <a:spcBef>
                <a:spcPts val="10400"/>
              </a:spcBef>
              <a:buSzPct val="75000"/>
              <a:buChar char="•"/>
              <a:defRPr sz="9200"/>
            </a:lvl2pPr>
            <a:lvl3pPr marL="2393461" indent="-1123461" algn="l">
              <a:spcBef>
                <a:spcPts val="10400"/>
              </a:spcBef>
              <a:buSzPct val="75000"/>
              <a:buChar char="•"/>
              <a:defRPr sz="9200"/>
            </a:lvl3pPr>
            <a:lvl4pPr marL="3028461" indent="-1123461" algn="l">
              <a:spcBef>
                <a:spcPts val="10400"/>
              </a:spcBef>
              <a:buSzPct val="75000"/>
              <a:buChar char="•"/>
              <a:defRPr sz="9200"/>
            </a:lvl4pPr>
            <a:lvl5pPr marL="3663461" indent="-1123461" algn="l">
              <a:spcBef>
                <a:spcPts val="10400"/>
              </a:spcBef>
              <a:buSzPct val="75000"/>
              <a:buChar char="•"/>
              <a:defRPr sz="9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quarter" idx="13"/>
          </p:nvPr>
        </p:nvSpPr>
        <p:spPr>
          <a:xfrm>
            <a:off x="10583068" y="10156031"/>
            <a:ext cx="5357814" cy="517921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xfrm>
            <a:off x="4125118" y="8870156"/>
            <a:ext cx="11815764" cy="128587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4125118" y="10156031"/>
            <a:ext cx="5629276" cy="5179219"/>
          </a:xfrm>
          <a:prstGeom prst="rect">
            <a:avLst/>
          </a:prstGeom>
        </p:spPr>
        <p:txBody>
          <a:bodyPr anchor="ctr"/>
          <a:lstStyle>
            <a:lvl1pPr marL="993422" indent="-993422" algn="l">
              <a:spcBef>
                <a:spcPts val="8000"/>
              </a:spcBef>
              <a:buSzPct val="75000"/>
              <a:buChar char="•"/>
              <a:defRPr sz="8000"/>
            </a:lvl1pPr>
            <a:lvl2pPr marL="1552222" indent="-993422" algn="l">
              <a:spcBef>
                <a:spcPts val="8000"/>
              </a:spcBef>
              <a:buSzPct val="75000"/>
              <a:buChar char="•"/>
              <a:defRPr sz="8000"/>
            </a:lvl2pPr>
            <a:lvl3pPr marL="2111022" indent="-993422" algn="l">
              <a:spcBef>
                <a:spcPts val="8000"/>
              </a:spcBef>
              <a:buSzPct val="75000"/>
              <a:buChar char="•"/>
              <a:defRPr sz="8000"/>
            </a:lvl3pPr>
            <a:lvl4pPr marL="2669822" indent="-993422" algn="l">
              <a:spcBef>
                <a:spcPts val="8000"/>
              </a:spcBef>
              <a:buSzPct val="75000"/>
              <a:buChar char="•"/>
              <a:defRPr sz="8000"/>
            </a:lvl4pPr>
            <a:lvl5pPr marL="3228622" indent="-993422" algn="l">
              <a:spcBef>
                <a:spcPts val="8000"/>
              </a:spcBef>
              <a:buSzPct val="75000"/>
              <a:buChar char="•"/>
              <a:defRPr sz="8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sz="quarter" idx="1"/>
          </p:nvPr>
        </p:nvSpPr>
        <p:spPr>
          <a:xfrm>
            <a:off x="4125118" y="9334500"/>
            <a:ext cx="11815764" cy="5707857"/>
          </a:xfrm>
          <a:prstGeom prst="rect">
            <a:avLst/>
          </a:prstGeom>
        </p:spPr>
        <p:txBody>
          <a:bodyPr anchor="ctr"/>
          <a:lstStyle>
            <a:lvl1pPr marL="1123461" indent="-1123461" algn="l">
              <a:spcBef>
                <a:spcPts val="10400"/>
              </a:spcBef>
              <a:buSzPct val="75000"/>
              <a:buChar char="•"/>
              <a:defRPr sz="9200"/>
            </a:lvl1pPr>
            <a:lvl2pPr marL="1758461" indent="-1123461" algn="l">
              <a:spcBef>
                <a:spcPts val="10400"/>
              </a:spcBef>
              <a:buSzPct val="75000"/>
              <a:buChar char="•"/>
              <a:defRPr sz="9200"/>
            </a:lvl2pPr>
            <a:lvl3pPr marL="2393461" indent="-1123461" algn="l">
              <a:spcBef>
                <a:spcPts val="10400"/>
              </a:spcBef>
              <a:buSzPct val="75000"/>
              <a:buChar char="•"/>
              <a:defRPr sz="9200"/>
            </a:lvl3pPr>
            <a:lvl4pPr marL="3028461" indent="-1123461" algn="l">
              <a:spcBef>
                <a:spcPts val="10400"/>
              </a:spcBef>
              <a:buSzPct val="75000"/>
              <a:buChar char="•"/>
              <a:defRPr sz="9200"/>
            </a:lvl4pPr>
            <a:lvl5pPr marL="3663461" indent="-1123461" algn="l">
              <a:spcBef>
                <a:spcPts val="10400"/>
              </a:spcBef>
              <a:buSzPct val="75000"/>
              <a:buChar char="•"/>
              <a:defRPr sz="9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040393" y="12299156"/>
            <a:ext cx="4164807" cy="312181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040393" y="8970168"/>
            <a:ext cx="4164807" cy="3121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quarter" idx="15"/>
          </p:nvPr>
        </p:nvSpPr>
        <p:spPr>
          <a:xfrm>
            <a:off x="3853656" y="8970168"/>
            <a:ext cx="7972426" cy="645080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175125" y="9627393"/>
            <a:ext cx="11715750" cy="26146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5" tIns="28575" rIns="28575" bIns="28575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175125" y="12313443"/>
            <a:ext cx="11715750" cy="89297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5" tIns="28575" rIns="28575" bIns="28575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697932" y="15692437"/>
            <a:ext cx="662992" cy="692151"/>
          </a:xfrm>
          <a:prstGeom prst="rect">
            <a:avLst/>
          </a:prstGeom>
          <a:ln w="3175">
            <a:miter lim="400000"/>
          </a:ln>
        </p:spPr>
        <p:txBody>
          <a:bodyPr wrap="none" lIns="28575" tIns="28575" rIns="28575" bIns="28575">
            <a:spAutoFit/>
          </a:bodyPr>
          <a:lstStyle>
            <a:lvl1pPr>
              <a:defRPr sz="4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1467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1467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1467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1467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1467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1467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1467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1467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1467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1467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1467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1467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1467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1467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1467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1467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1467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1467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467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1467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1467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1467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1467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1467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1467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1467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14675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7" Type="http://schemas.openxmlformats.org/officeDocument/2006/relationships/chart" Target="../charts/chart6.xml"/><Relationship Id="rId8" Type="http://schemas.openxmlformats.org/officeDocument/2006/relationships/chart" Target="../charts/chart7.xml"/><Relationship Id="rId9" Type="http://schemas.openxmlformats.org/officeDocument/2006/relationships/chart" Target="../charts/chart8.xml"/><Relationship Id="rId10" Type="http://schemas.openxmlformats.org/officeDocument/2006/relationships/chart" Target="../charts/char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Chart 119"/>
          <p:cNvGraphicFramePr/>
          <p:nvPr/>
        </p:nvGraphicFramePr>
        <p:xfrm>
          <a:off x="20152244" y="11571850"/>
          <a:ext cx="2159001" cy="21590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0" name="Shape 120"/>
          <p:cNvSpPr/>
          <p:nvPr/>
        </p:nvSpPr>
        <p:spPr>
          <a:xfrm>
            <a:off x="22151449" y="11339819"/>
            <a:ext cx="1459130" cy="7937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575" tIns="28575" rIns="28575" bIns="28575" anchor="ctr">
            <a:spAutoFit/>
          </a:bodyPr>
          <a:lstStyle/>
          <a:p>
            <a:pPr>
              <a:defRPr sz="2400"/>
            </a:pPr>
            <a:r>
              <a:t>Behind a </a:t>
            </a:r>
          </a:p>
          <a:p>
            <a:pPr>
              <a:defRPr sz="2400"/>
            </a:pPr>
            <a:r>
              <a:t>paywall</a:t>
            </a:r>
          </a:p>
        </p:txBody>
      </p:sp>
      <p:sp>
        <p:nvSpPr>
          <p:cNvPr id="121" name="Shape 121"/>
          <p:cNvSpPr/>
          <p:nvPr/>
        </p:nvSpPr>
        <p:spPr>
          <a:xfrm>
            <a:off x="20123642" y="13741610"/>
            <a:ext cx="2187602" cy="4254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575" tIns="28575" rIns="28575" bIns="28575" anchor="ctr">
            <a:spAutoFit/>
          </a:bodyPr>
          <a:lstStyle>
            <a:lvl1pPr>
              <a:defRPr sz="2400"/>
            </a:lvl1pPr>
          </a:lstStyle>
          <a:p>
            <a:pPr/>
            <a:r>
              <a:t>In open-access</a:t>
            </a:r>
          </a:p>
        </p:txBody>
      </p:sp>
      <p:sp>
        <p:nvSpPr>
          <p:cNvPr id="122" name="Shape 122"/>
          <p:cNvSpPr/>
          <p:nvPr/>
        </p:nvSpPr>
        <p:spPr>
          <a:xfrm>
            <a:off x="19537340" y="10697843"/>
            <a:ext cx="4540797" cy="4254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575" tIns="28575" rIns="28575" bIns="28575" anchor="ctr">
            <a:spAutoFit/>
          </a:bodyPr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How was the paper published?</a:t>
            </a:r>
          </a:p>
        </p:txBody>
      </p:sp>
      <p:sp>
        <p:nvSpPr>
          <p:cNvPr id="123" name="Shape 123"/>
          <p:cNvSpPr/>
          <p:nvPr/>
        </p:nvSpPr>
        <p:spPr>
          <a:xfrm>
            <a:off x="20801942" y="12221549"/>
            <a:ext cx="859603" cy="859602"/>
          </a:xfrm>
          <a:prstGeom prst="ellipse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5" tIns="28575" rIns="28575" bIns="28575" anchor="ctr"/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/>
            <a:r>
              <a:t>97</a:t>
            </a:r>
          </a:p>
        </p:txBody>
      </p:sp>
      <p:sp>
        <p:nvSpPr>
          <p:cNvPr id="124" name="Shape 124"/>
          <p:cNvSpPr/>
          <p:nvPr/>
        </p:nvSpPr>
        <p:spPr>
          <a:xfrm>
            <a:off x="21529650" y="11906722"/>
            <a:ext cx="493639" cy="5143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575" tIns="28575" rIns="28575" bIns="28575" anchor="ctr">
            <a:spAutoFit/>
          </a:bodyPr>
          <a:lstStyle>
            <a:lvl1pPr>
              <a:def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26</a:t>
            </a:r>
          </a:p>
        </p:txBody>
      </p:sp>
      <p:sp>
        <p:nvSpPr>
          <p:cNvPr id="125" name="Shape 125"/>
          <p:cNvSpPr/>
          <p:nvPr/>
        </p:nvSpPr>
        <p:spPr>
          <a:xfrm>
            <a:off x="20283597" y="12425989"/>
            <a:ext cx="493639" cy="5143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575" tIns="28575" rIns="28575" bIns="28575" anchor="ctr">
            <a:spAutoFit/>
          </a:bodyPr>
          <a:lstStyle>
            <a:lvl1pPr>
              <a:def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71</a:t>
            </a:r>
          </a:p>
        </p:txBody>
      </p:sp>
      <p:sp>
        <p:nvSpPr>
          <p:cNvPr id="126" name="Shape 126"/>
          <p:cNvSpPr/>
          <p:nvPr/>
        </p:nvSpPr>
        <p:spPr>
          <a:xfrm>
            <a:off x="20352537" y="5767756"/>
            <a:ext cx="5621719" cy="4212488"/>
          </a:xfrm>
          <a:prstGeom prst="rect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28575" tIns="28575" rIns="28575" bIns="28575" anchor="ctr"/>
          <a:lstStyle/>
          <a:p>
            <a:pPr>
              <a:defRPr sz="5600">
                <a:solidFill>
                  <a:srgbClr val="FFFFFF"/>
                </a:solidFill>
              </a:defRPr>
            </a:pPr>
          </a:p>
        </p:txBody>
      </p:sp>
      <p:grpSp>
        <p:nvGrpSpPr>
          <p:cNvPr id="224" name="Group 224"/>
          <p:cNvGrpSpPr/>
          <p:nvPr/>
        </p:nvGrpSpPr>
        <p:grpSpPr>
          <a:xfrm>
            <a:off x="237006" y="293773"/>
            <a:ext cx="14739314" cy="18498725"/>
            <a:chOff x="0" y="0"/>
            <a:chExt cx="14739312" cy="18498723"/>
          </a:xfrm>
        </p:grpSpPr>
        <p:sp>
          <p:nvSpPr>
            <p:cNvPr id="127" name="Shape 127"/>
            <p:cNvSpPr/>
            <p:nvPr/>
          </p:nvSpPr>
          <p:spPr>
            <a:xfrm>
              <a:off x="6041741" y="1925094"/>
              <a:ext cx="2832357" cy="3096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"/>
                  </a:moveTo>
                  <a:lnTo>
                    <a:pt x="4" y="17055"/>
                  </a:lnTo>
                  <a:lnTo>
                    <a:pt x="10684" y="21600"/>
                  </a:lnTo>
                  <a:lnTo>
                    <a:pt x="21567" y="16939"/>
                  </a:lnTo>
                  <a:lnTo>
                    <a:pt x="21600" y="0"/>
                  </a:lnTo>
                  <a:lnTo>
                    <a:pt x="10811" y="460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" name="Shape 128"/>
            <p:cNvSpPr/>
            <p:nvPr/>
          </p:nvSpPr>
          <p:spPr>
            <a:xfrm>
              <a:off x="6034261" y="6578363"/>
              <a:ext cx="2840263" cy="3096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" y="5"/>
                  </a:moveTo>
                  <a:lnTo>
                    <a:pt x="0" y="17055"/>
                  </a:lnTo>
                  <a:lnTo>
                    <a:pt x="10651" y="21600"/>
                  </a:lnTo>
                  <a:lnTo>
                    <a:pt x="21600" y="16939"/>
                  </a:lnTo>
                  <a:lnTo>
                    <a:pt x="21536" y="0"/>
                  </a:lnTo>
                  <a:lnTo>
                    <a:pt x="10777" y="4600"/>
                  </a:lnTo>
                  <a:lnTo>
                    <a:pt x="93" y="5"/>
                  </a:lnTo>
                  <a:close/>
                </a:path>
              </a:pathLst>
            </a:cu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" name="Shape 129"/>
            <p:cNvSpPr/>
            <p:nvPr/>
          </p:nvSpPr>
          <p:spPr>
            <a:xfrm>
              <a:off x="6041741" y="9221553"/>
              <a:ext cx="2832357" cy="3096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"/>
                  </a:moveTo>
                  <a:lnTo>
                    <a:pt x="4" y="17055"/>
                  </a:lnTo>
                  <a:lnTo>
                    <a:pt x="10684" y="21600"/>
                  </a:lnTo>
                  <a:lnTo>
                    <a:pt x="21567" y="16939"/>
                  </a:lnTo>
                  <a:lnTo>
                    <a:pt x="21600" y="0"/>
                  </a:lnTo>
                  <a:lnTo>
                    <a:pt x="10811" y="460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" name="Shape 130"/>
            <p:cNvSpPr/>
            <p:nvPr/>
          </p:nvSpPr>
          <p:spPr>
            <a:xfrm>
              <a:off x="6041741" y="13571366"/>
              <a:ext cx="2832357" cy="3096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"/>
                  </a:moveTo>
                  <a:lnTo>
                    <a:pt x="4" y="17055"/>
                  </a:lnTo>
                  <a:lnTo>
                    <a:pt x="10684" y="21600"/>
                  </a:lnTo>
                  <a:lnTo>
                    <a:pt x="21567" y="16939"/>
                  </a:lnTo>
                  <a:lnTo>
                    <a:pt x="21600" y="0"/>
                  </a:lnTo>
                  <a:lnTo>
                    <a:pt x="10811" y="460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4">
                <a:hueOff val="384618"/>
                <a:satOff val="3869"/>
                <a:lumOff val="580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>
                <a:defRPr sz="4800">
                  <a:solidFill>
                    <a:srgbClr val="FFFFFF"/>
                  </a:solidFill>
                </a:defRPr>
              </a:pPr>
            </a:p>
          </p:txBody>
        </p:sp>
        <p:graphicFrame>
          <p:nvGraphicFramePr>
            <p:cNvPr id="131" name="Chart 131"/>
            <p:cNvGraphicFramePr/>
            <p:nvPr/>
          </p:nvGraphicFramePr>
          <p:xfrm>
            <a:off x="2247890" y="5848251"/>
            <a:ext cx="2159001" cy="2159001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3"/>
            </a:graphicData>
          </a:graphic>
        </p:graphicFrame>
        <p:sp>
          <p:nvSpPr>
            <p:cNvPr id="132" name="Shape 132"/>
            <p:cNvSpPr/>
            <p:nvPr/>
          </p:nvSpPr>
          <p:spPr>
            <a:xfrm>
              <a:off x="3560844" y="7926337"/>
              <a:ext cx="1831595" cy="7937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/>
            <a:p>
              <a:pPr>
                <a:defRPr sz="2400"/>
              </a:pPr>
              <a:r>
                <a:t>With manual</a:t>
              </a:r>
            </a:p>
            <a:p>
              <a:pPr>
                <a:defRPr sz="2400"/>
              </a:pPr>
              <a:r>
                <a:t>ground-truth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3631265" y="5292771"/>
              <a:ext cx="1763625" cy="7937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/>
            <a:p>
              <a:pPr>
                <a:defRPr sz="2400"/>
              </a:pPr>
              <a:r>
                <a:t>With model </a:t>
              </a:r>
            </a:p>
            <a:p>
              <a:pPr>
                <a:defRPr sz="2400"/>
              </a:pPr>
              <a:r>
                <a:t>images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503926" y="5439093"/>
              <a:ext cx="2080007" cy="7937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/>
            <a:p>
              <a:pPr>
                <a:defRPr sz="2400"/>
              </a:pPr>
              <a:r>
                <a:t>No validation </a:t>
              </a:r>
            </a:p>
            <a:p>
              <a:pPr>
                <a:defRPr sz="2400"/>
              </a:pPr>
              <a:r>
                <a:t>was presented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543550" y="7452400"/>
              <a:ext cx="2000759" cy="7937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/>
            <a:p>
              <a:pPr>
                <a:defRPr sz="2400"/>
              </a:pPr>
              <a:r>
                <a:t>With another </a:t>
              </a:r>
            </a:p>
            <a:p>
              <a:pPr>
                <a:defRPr sz="2400"/>
              </a:pPr>
              <a:r>
                <a:t>published tool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1442542" y="4642394"/>
              <a:ext cx="4151313" cy="4254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>
              <a:lvl1pPr>
                <a:defRPr b="1"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How was the tool validated?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179069" y="4532907"/>
              <a:ext cx="5621718" cy="4329937"/>
            </a:xfrm>
            <a:prstGeom prst="rect">
              <a:avLst/>
            </a:prstGeom>
            <a:noFill/>
            <a:ln w="762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</a:defRPr>
              </a:pPr>
            </a:p>
          </p:txBody>
        </p:sp>
        <p:graphicFrame>
          <p:nvGraphicFramePr>
            <p:cNvPr id="138" name="Chart 138"/>
            <p:cNvGraphicFramePr/>
            <p:nvPr/>
          </p:nvGraphicFramePr>
          <p:xfrm>
            <a:off x="9183819" y="4794292"/>
            <a:ext cx="5420662" cy="4049309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4"/>
            </a:graphicData>
          </a:graphic>
        </p:graphicFrame>
        <p:sp>
          <p:nvSpPr>
            <p:cNvPr id="139" name="Shape 139"/>
            <p:cNvSpPr/>
            <p:nvPr/>
          </p:nvSpPr>
          <p:spPr>
            <a:xfrm>
              <a:off x="10006137" y="4610196"/>
              <a:ext cx="4461704" cy="7937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>
              <a:lvl1pPr>
                <a:defRPr b="1"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How many images were used for the validation?</a:t>
              </a:r>
            </a:p>
          </p:txBody>
        </p:sp>
        <p:sp>
          <p:nvSpPr>
            <p:cNvPr id="140" name="Shape 140"/>
            <p:cNvSpPr/>
            <p:nvPr/>
          </p:nvSpPr>
          <p:spPr>
            <a:xfrm>
              <a:off x="9276427" y="4662781"/>
              <a:ext cx="753146" cy="75314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noAutofit/>
            </a:bodyPr>
            <a:lstStyle>
              <a:lvl1pPr>
                <a:defRPr b="1" sz="41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41" name="Shape 141"/>
            <p:cNvSpPr/>
            <p:nvPr/>
          </p:nvSpPr>
          <p:spPr>
            <a:xfrm>
              <a:off x="9115051" y="4520513"/>
              <a:ext cx="5612345" cy="4343189"/>
            </a:xfrm>
            <a:prstGeom prst="rect">
              <a:avLst/>
            </a:prstGeom>
            <a:noFill/>
            <a:ln w="762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" name="Shape 142"/>
            <p:cNvSpPr/>
            <p:nvPr/>
          </p:nvSpPr>
          <p:spPr>
            <a:xfrm>
              <a:off x="9117594" y="9224756"/>
              <a:ext cx="5621719" cy="4101016"/>
            </a:xfrm>
            <a:prstGeom prst="rect">
              <a:avLst/>
            </a:prstGeom>
            <a:noFill/>
            <a:ln w="76200" cap="flat"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</a:defRPr>
              </a:pPr>
            </a:p>
          </p:txBody>
        </p:sp>
        <p:graphicFrame>
          <p:nvGraphicFramePr>
            <p:cNvPr id="143" name="Chart 143"/>
            <p:cNvGraphicFramePr/>
            <p:nvPr/>
          </p:nvGraphicFramePr>
          <p:xfrm>
            <a:off x="1894074" y="10938758"/>
            <a:ext cx="2159001" cy="2159001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5"/>
            </a:graphicData>
          </a:graphic>
        </p:graphicFrame>
        <p:sp>
          <p:nvSpPr>
            <p:cNvPr id="144" name="Shape 144"/>
            <p:cNvSpPr/>
            <p:nvPr/>
          </p:nvSpPr>
          <p:spPr>
            <a:xfrm>
              <a:off x="740625" y="11557245"/>
              <a:ext cx="1001624" cy="7937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/>
            <a:p>
              <a:pPr>
                <a:defRPr sz="2400"/>
              </a:pPr>
              <a:r>
                <a:t>Open </a:t>
              </a:r>
            </a:p>
            <a:p>
              <a:pPr>
                <a:defRPr sz="2400"/>
              </a:pPr>
              <a:r>
                <a:t>source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4127722" y="12221466"/>
              <a:ext cx="1329285" cy="4254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Freeware</a:t>
              </a:r>
            </a:p>
          </p:txBody>
        </p:sp>
        <p:sp>
          <p:nvSpPr>
            <p:cNvPr id="146" name="Shape 146"/>
            <p:cNvSpPr/>
            <p:nvPr/>
          </p:nvSpPr>
          <p:spPr>
            <a:xfrm>
              <a:off x="1660936" y="10086811"/>
              <a:ext cx="1204621" cy="7937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/>
            <a:p>
              <a:pPr>
                <a:defRPr sz="2400"/>
              </a:pPr>
              <a:r>
                <a:t>On </a:t>
              </a:r>
            </a:p>
            <a:p>
              <a:pPr>
                <a:defRPr sz="2400"/>
              </a:pPr>
              <a:r>
                <a:t>demand</a:t>
              </a:r>
            </a:p>
          </p:txBody>
        </p:sp>
        <p:sp>
          <p:nvSpPr>
            <p:cNvPr id="147" name="Shape 147"/>
            <p:cNvSpPr/>
            <p:nvPr/>
          </p:nvSpPr>
          <p:spPr>
            <a:xfrm>
              <a:off x="1275437" y="9374623"/>
              <a:ext cx="4359743" cy="7937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>
              <a:lvl1pPr>
                <a:defRPr b="1"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How was the tool made accessible?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185899" y="9224756"/>
              <a:ext cx="5621719" cy="4101016"/>
            </a:xfrm>
            <a:prstGeom prst="rect">
              <a:avLst/>
            </a:prstGeom>
            <a:noFill/>
            <a:ln w="88900" cap="flat"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</a:defRPr>
              </a:pPr>
            </a:p>
          </p:txBody>
        </p:sp>
        <p:graphicFrame>
          <p:nvGraphicFramePr>
            <p:cNvPr id="149" name="Chart 149"/>
            <p:cNvGraphicFramePr/>
            <p:nvPr/>
          </p:nvGraphicFramePr>
          <p:xfrm>
            <a:off x="2004036" y="15328988"/>
            <a:ext cx="2159001" cy="2159001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6"/>
            </a:graphicData>
          </a:graphic>
        </p:graphicFrame>
        <p:sp>
          <p:nvSpPr>
            <p:cNvPr id="150" name="Shape 150"/>
            <p:cNvSpPr/>
            <p:nvPr/>
          </p:nvSpPr>
          <p:spPr>
            <a:xfrm>
              <a:off x="0" y="16029627"/>
              <a:ext cx="2325875" cy="11620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/>
            <a:p>
              <a:pPr>
                <a:defRPr sz="2400"/>
              </a:pPr>
              <a:r>
                <a:t>There was</a:t>
              </a:r>
            </a:p>
            <a:p>
              <a:pPr>
                <a:defRPr sz="2400"/>
              </a:pPr>
              <a:r>
                <a:t> no link in </a:t>
              </a:r>
            </a:p>
            <a:p>
              <a:pPr>
                <a:defRPr sz="2400"/>
              </a:pPr>
              <a:r>
                <a:t>the paper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3829442" y="16851506"/>
              <a:ext cx="1961440" cy="7937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/>
            <a:p>
              <a:pPr>
                <a:defRPr sz="2400"/>
              </a:pPr>
              <a:r>
                <a:t>The link is </a:t>
              </a:r>
            </a:p>
            <a:p>
              <a:pPr>
                <a:defRPr sz="2400"/>
              </a:pPr>
              <a:r>
                <a:t>still working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925356" y="14895132"/>
              <a:ext cx="1594461" cy="7937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/>
            <a:p>
              <a:pPr>
                <a:defRPr sz="2400"/>
              </a:pPr>
              <a:r>
                <a:t>The link is </a:t>
              </a:r>
            </a:p>
            <a:p>
              <a:pPr>
                <a:defRPr sz="2400"/>
              </a:pPr>
              <a:r>
                <a:t>broken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2653735" y="15978686"/>
              <a:ext cx="859602" cy="859603"/>
            </a:xfrm>
            <a:prstGeom prst="ellipse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noAutofit/>
            </a:bodyPr>
            <a:lstStyle>
              <a:lvl1pPr>
                <a:defRPr sz="3200">
                  <a:solidFill>
                    <a:srgbClr val="53585F"/>
                  </a:solidFill>
                </a:defRPr>
              </a:lvl1pPr>
            </a:lstStyle>
            <a:p>
              <a:pPr/>
              <a:r>
                <a:t>97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1827337" y="13893736"/>
              <a:ext cx="3915123" cy="7937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/>
            <a:p>
              <a:pPr>
                <a:defRPr b="1" sz="2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Is the tool still accessible </a:t>
              </a:r>
            </a:p>
            <a:p>
              <a:pPr>
                <a:defRPr b="1" sz="2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from the original paper?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179069" y="13694033"/>
              <a:ext cx="5621718" cy="4101017"/>
            </a:xfrm>
            <a:prstGeom prst="rect">
              <a:avLst/>
            </a:prstGeom>
            <a:noFill/>
            <a:ln w="88900" cap="flat">
              <a:solidFill>
                <a:schemeClr val="accent4">
                  <a:hueOff val="384618"/>
                  <a:satOff val="3869"/>
                  <a:lumOff val="5802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</a:defRPr>
              </a:pPr>
            </a:p>
          </p:txBody>
        </p:sp>
        <p:graphicFrame>
          <p:nvGraphicFramePr>
            <p:cNvPr id="156" name="Chart 156"/>
            <p:cNvGraphicFramePr/>
            <p:nvPr/>
          </p:nvGraphicFramePr>
          <p:xfrm>
            <a:off x="10736036" y="1448256"/>
            <a:ext cx="2159001" cy="2159001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7"/>
            </a:graphicData>
          </a:graphic>
        </p:graphicFrame>
        <p:sp>
          <p:nvSpPr>
            <p:cNvPr id="157" name="Shape 157"/>
            <p:cNvSpPr/>
            <p:nvPr/>
          </p:nvSpPr>
          <p:spPr>
            <a:xfrm>
              <a:off x="12710475" y="2800498"/>
              <a:ext cx="1961440" cy="7937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A permanent researcher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9096702" y="907673"/>
              <a:ext cx="1961440" cy="11620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A non-permanent researcher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11383736" y="2095955"/>
              <a:ext cx="863601" cy="863601"/>
            </a:xfrm>
            <a:prstGeom prst="ellipse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noAutofit/>
            </a:bodyPr>
            <a:lstStyle>
              <a:lvl1pPr>
                <a:defRPr sz="3200">
                  <a:solidFill>
                    <a:srgbClr val="53585F"/>
                  </a:solidFill>
                </a:defRPr>
              </a:lvl1pPr>
            </a:lstStyle>
            <a:p>
              <a:pPr/>
              <a:r>
                <a:t>42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10282904" y="204776"/>
              <a:ext cx="4049813" cy="4254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>
              <a:lvl1pPr>
                <a:defRPr b="1"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The tool was developed by:</a:t>
              </a:r>
            </a:p>
          </p:txBody>
        </p:sp>
        <p:sp>
          <p:nvSpPr>
            <p:cNvPr id="161" name="Shape 161"/>
            <p:cNvSpPr/>
            <p:nvPr/>
          </p:nvSpPr>
          <p:spPr>
            <a:xfrm>
              <a:off x="9110364" y="28778"/>
              <a:ext cx="5621719" cy="4242148"/>
            </a:xfrm>
            <a:prstGeom prst="rect">
              <a:avLst/>
            </a:prstGeom>
            <a:noFill/>
            <a:ln w="762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</a:defRPr>
              </a:pPr>
            </a:p>
          </p:txBody>
        </p:sp>
        <p:graphicFrame>
          <p:nvGraphicFramePr>
            <p:cNvPr id="162" name="Chart 162"/>
            <p:cNvGraphicFramePr/>
            <p:nvPr/>
          </p:nvGraphicFramePr>
          <p:xfrm>
            <a:off x="11830601" y="15158653"/>
            <a:ext cx="2159001" cy="2159001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8"/>
            </a:graphicData>
          </a:graphic>
        </p:graphicFrame>
        <p:sp>
          <p:nvSpPr>
            <p:cNvPr id="163" name="Shape 163"/>
            <p:cNvSpPr/>
            <p:nvPr/>
          </p:nvSpPr>
          <p:spPr>
            <a:xfrm>
              <a:off x="13683915" y="15158432"/>
              <a:ext cx="806118" cy="4254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11796698" y="14682405"/>
              <a:ext cx="1961440" cy="42545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/>
            <a:p>
              <a:pPr>
                <a:defRPr sz="2400"/>
              </a:pPr>
              <a:r>
                <a:t>No [</a:t>
              </a: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3</a:t>
              </a:r>
              <a:r>
                <a:t>]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0369191" y="13924227"/>
              <a:ext cx="3998765" cy="4254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>
              <a:lvl1pPr>
                <a:defRPr b="1"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Is the tool still maintained?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9099165" y="13694033"/>
              <a:ext cx="5621719" cy="4101017"/>
            </a:xfrm>
            <a:prstGeom prst="rect">
              <a:avLst/>
            </a:prstGeom>
            <a:noFill/>
            <a:ln w="76200" cap="flat">
              <a:solidFill>
                <a:schemeClr val="accent4">
                  <a:hueOff val="384618"/>
                  <a:satOff val="3869"/>
                  <a:lumOff val="5802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" name="Shape 167"/>
            <p:cNvSpPr/>
            <p:nvPr/>
          </p:nvSpPr>
          <p:spPr>
            <a:xfrm>
              <a:off x="9159044" y="15634459"/>
              <a:ext cx="2557495" cy="15303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/>
            <a:p>
              <a:pPr>
                <a:defRPr sz="2400"/>
              </a:pPr>
              <a:r>
                <a:t>Unknown </a:t>
              </a:r>
            </a:p>
            <a:p>
              <a:pPr>
                <a:defRPr sz="2400"/>
              </a:pPr>
              <a:r>
                <a:t>(no response from corresponding author)</a:t>
              </a:r>
            </a:p>
          </p:txBody>
        </p:sp>
        <p:graphicFrame>
          <p:nvGraphicFramePr>
            <p:cNvPr id="168" name="Chart 168"/>
            <p:cNvGraphicFramePr/>
            <p:nvPr/>
          </p:nvGraphicFramePr>
          <p:xfrm>
            <a:off x="1998812" y="1581648"/>
            <a:ext cx="2159001" cy="2159001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9"/>
            </a:graphicData>
          </a:graphic>
        </p:graphicFrame>
        <p:sp>
          <p:nvSpPr>
            <p:cNvPr id="169" name="Shape 169"/>
            <p:cNvSpPr/>
            <p:nvPr/>
          </p:nvSpPr>
          <p:spPr>
            <a:xfrm>
              <a:off x="32150" y="2832550"/>
              <a:ext cx="2325876" cy="7937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Through a collaboration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x="3710822" y="2703111"/>
              <a:ext cx="1961440" cy="7937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/>
            <a:p>
              <a:pPr>
                <a:defRPr sz="2400"/>
              </a:pPr>
              <a:r>
                <a:t>Inside </a:t>
              </a:r>
            </a:p>
            <a:p>
              <a:pPr>
                <a:defRPr sz="2400"/>
              </a:pPr>
              <a:r>
                <a:t>the lab</a:t>
              </a:r>
            </a:p>
          </p:txBody>
        </p:sp>
        <p:sp>
          <p:nvSpPr>
            <p:cNvPr id="171" name="Shape 171"/>
            <p:cNvSpPr/>
            <p:nvPr/>
          </p:nvSpPr>
          <p:spPr>
            <a:xfrm>
              <a:off x="2646512" y="2229348"/>
              <a:ext cx="863601" cy="863601"/>
            </a:xfrm>
            <a:prstGeom prst="ellipse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noAutofit/>
            </a:bodyPr>
            <a:lstStyle>
              <a:lvl1pPr>
                <a:defRPr sz="3200">
                  <a:solidFill>
                    <a:srgbClr val="53585F"/>
                  </a:solidFill>
                </a:defRPr>
              </a:lvl1pPr>
            </a:lstStyle>
            <a:p>
              <a:pPr/>
              <a:r>
                <a:t>42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964560" y="236829"/>
              <a:ext cx="4625629" cy="4254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>
              <a:lvl1pPr>
                <a:defRPr b="1"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Where was the tool developed?</a:t>
              </a:r>
            </a:p>
          </p:txBody>
        </p:sp>
        <p:sp>
          <p:nvSpPr>
            <p:cNvPr id="173" name="Shape 173"/>
            <p:cNvSpPr/>
            <p:nvPr/>
          </p:nvSpPr>
          <p:spPr>
            <a:xfrm>
              <a:off x="157980" y="19924"/>
              <a:ext cx="5621718" cy="4212488"/>
            </a:xfrm>
            <a:prstGeom prst="rect">
              <a:avLst/>
            </a:prstGeom>
            <a:noFill/>
            <a:ln w="762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4" name="Shape 174"/>
            <p:cNvSpPr/>
            <p:nvPr/>
          </p:nvSpPr>
          <p:spPr>
            <a:xfrm>
              <a:off x="6041741" y="10945758"/>
              <a:ext cx="2832357" cy="3096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"/>
                  </a:moveTo>
                  <a:lnTo>
                    <a:pt x="4" y="17055"/>
                  </a:lnTo>
                  <a:lnTo>
                    <a:pt x="10684" y="21600"/>
                  </a:lnTo>
                  <a:lnTo>
                    <a:pt x="21567" y="16939"/>
                  </a:lnTo>
                  <a:lnTo>
                    <a:pt x="21600" y="0"/>
                  </a:lnTo>
                  <a:lnTo>
                    <a:pt x="10811" y="460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" name="Shape 175"/>
            <p:cNvSpPr/>
            <p:nvPr/>
          </p:nvSpPr>
          <p:spPr>
            <a:xfrm>
              <a:off x="6480247" y="11204861"/>
              <a:ext cx="1955344" cy="7937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>
              <a:lvl1pPr>
                <a:defRPr sz="4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PAPER</a:t>
              </a:r>
            </a:p>
          </p:txBody>
        </p:sp>
        <p:sp>
          <p:nvSpPr>
            <p:cNvPr id="176" name="Shape 176"/>
            <p:cNvSpPr/>
            <p:nvPr/>
          </p:nvSpPr>
          <p:spPr>
            <a:xfrm>
              <a:off x="6034261" y="15402052"/>
              <a:ext cx="2840263" cy="3096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" y="5"/>
                  </a:moveTo>
                  <a:lnTo>
                    <a:pt x="0" y="17055"/>
                  </a:lnTo>
                  <a:lnTo>
                    <a:pt x="10651" y="21600"/>
                  </a:lnTo>
                  <a:lnTo>
                    <a:pt x="21600" y="16939"/>
                  </a:lnTo>
                  <a:lnTo>
                    <a:pt x="21536" y="0"/>
                  </a:lnTo>
                  <a:lnTo>
                    <a:pt x="10777" y="4600"/>
                  </a:lnTo>
                  <a:lnTo>
                    <a:pt x="93" y="5"/>
                  </a:lnTo>
                  <a:close/>
                </a:path>
              </a:pathLst>
            </a:custGeom>
            <a:solidFill>
              <a:schemeClr val="accent4">
                <a:hueOff val="384618"/>
                <a:satOff val="3869"/>
                <a:lumOff val="580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7" name="Shape 177"/>
            <p:cNvSpPr/>
            <p:nvPr/>
          </p:nvSpPr>
          <p:spPr>
            <a:xfrm>
              <a:off x="6106986" y="15448602"/>
              <a:ext cx="2685980" cy="15303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>
              <a:lvl1pPr>
                <a:defRPr sz="4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FOLLOW UP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6046427" y="18108"/>
              <a:ext cx="2832358" cy="3096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"/>
                  </a:moveTo>
                  <a:lnTo>
                    <a:pt x="4" y="17055"/>
                  </a:lnTo>
                  <a:lnTo>
                    <a:pt x="10684" y="21600"/>
                  </a:lnTo>
                  <a:lnTo>
                    <a:pt x="21567" y="16939"/>
                  </a:lnTo>
                  <a:lnTo>
                    <a:pt x="21600" y="0"/>
                  </a:lnTo>
                  <a:lnTo>
                    <a:pt x="10811" y="460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9" name="Shape 179"/>
            <p:cNvSpPr/>
            <p:nvPr/>
          </p:nvSpPr>
          <p:spPr>
            <a:xfrm>
              <a:off x="6041741" y="4592338"/>
              <a:ext cx="2832357" cy="3096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"/>
                  </a:moveTo>
                  <a:lnTo>
                    <a:pt x="4" y="17055"/>
                  </a:lnTo>
                  <a:lnTo>
                    <a:pt x="10684" y="21600"/>
                  </a:lnTo>
                  <a:lnTo>
                    <a:pt x="21567" y="16939"/>
                  </a:lnTo>
                  <a:lnTo>
                    <a:pt x="21600" y="0"/>
                  </a:lnTo>
                  <a:lnTo>
                    <a:pt x="10811" y="460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0" name="Shape 180"/>
            <p:cNvSpPr/>
            <p:nvPr/>
          </p:nvSpPr>
          <p:spPr>
            <a:xfrm>
              <a:off x="6288528" y="1961245"/>
              <a:ext cx="2338782" cy="7937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>
              <a:lvl1pPr>
                <a:defRPr sz="4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DESIGN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6161713" y="6605902"/>
              <a:ext cx="2576526" cy="7937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>
              <a:lvl1pPr>
                <a:defRPr sz="4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TESTING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x="2624214" y="15429279"/>
              <a:ext cx="432507" cy="4635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>
              <a:lvl1pPr>
                <a:defRPr b="1" sz="2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83" name="Shape 183"/>
            <p:cNvSpPr/>
            <p:nvPr/>
          </p:nvSpPr>
          <p:spPr>
            <a:xfrm>
              <a:off x="2141055" y="16156801"/>
              <a:ext cx="451261" cy="4635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>
              <a:lvl1pPr>
                <a:defRPr b="1" sz="2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25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3559268" y="16449381"/>
              <a:ext cx="451261" cy="4635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>
              <a:lvl1pPr>
                <a:defRPr b="1" sz="2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61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12480301" y="15808351"/>
              <a:ext cx="859602" cy="859602"/>
            </a:xfrm>
            <a:prstGeom prst="ellipse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noAutofit/>
            </a:bodyPr>
            <a:lstStyle>
              <a:lvl1pPr>
                <a:defRPr sz="3200">
                  <a:solidFill>
                    <a:srgbClr val="53585F"/>
                  </a:solidFill>
                </a:defRPr>
              </a:lvl1pPr>
            </a:lstStyle>
            <a:p>
              <a:pPr/>
              <a:r>
                <a:t>97</a:t>
              </a:r>
            </a:p>
          </p:txBody>
        </p:sp>
        <p:sp>
          <p:nvSpPr>
            <p:cNvPr id="186" name="Shape 186"/>
            <p:cNvSpPr/>
            <p:nvPr/>
          </p:nvSpPr>
          <p:spPr>
            <a:xfrm>
              <a:off x="13344625" y="15645626"/>
              <a:ext cx="451261" cy="4635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>
              <a:lvl1pPr>
                <a:defRPr b="1" sz="2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39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11985198" y="16251877"/>
              <a:ext cx="451260" cy="4635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>
              <a:lvl1pPr>
                <a:defRPr b="1" sz="2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55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2543773" y="11588458"/>
              <a:ext cx="859603" cy="859603"/>
            </a:xfrm>
            <a:prstGeom prst="ellipse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noAutofit/>
            </a:bodyPr>
            <a:lstStyle>
              <a:lvl1pPr>
                <a:defRPr sz="3200">
                  <a:solidFill>
                    <a:srgbClr val="53585F"/>
                  </a:solidFill>
                </a:defRPr>
              </a:lvl1pPr>
            </a:lstStyle>
            <a:p>
              <a:pPr/>
              <a:r>
                <a:t>97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2037617" y="11901172"/>
              <a:ext cx="451260" cy="4635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>
              <a:lvl1pPr>
                <a:defRPr b="1" sz="2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31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3430715" y="12030268"/>
              <a:ext cx="451260" cy="4635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>
              <a:lvl1pPr>
                <a:defRPr b="1" sz="2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54</a:t>
              </a:r>
            </a:p>
          </p:txBody>
        </p:sp>
        <p:sp>
          <p:nvSpPr>
            <p:cNvPr id="191" name="Shape 191"/>
            <p:cNvSpPr/>
            <p:nvPr/>
          </p:nvSpPr>
          <p:spPr>
            <a:xfrm>
              <a:off x="2475796" y="11078217"/>
              <a:ext cx="451260" cy="4635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>
              <a:lvl1pPr>
                <a:defRPr b="1" sz="2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2897589" y="6497950"/>
              <a:ext cx="859603" cy="859602"/>
            </a:xfrm>
            <a:prstGeom prst="ellipse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noAutofit/>
            </a:bodyPr>
            <a:lstStyle>
              <a:lvl1pPr>
                <a:defRPr sz="3200">
                  <a:solidFill>
                    <a:srgbClr val="53585F"/>
                  </a:solidFill>
                </a:defRPr>
              </a:lvl1pPr>
            </a:lstStyle>
            <a:p>
              <a:pPr/>
              <a:r>
                <a:t>85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2557592" y="6205310"/>
              <a:ext cx="451260" cy="4635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>
              <a:lvl1pPr>
                <a:defRPr b="1" sz="2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25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3502023" y="7291664"/>
              <a:ext cx="451261" cy="4635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>
              <a:lvl1pPr>
                <a:defRPr b="1" sz="2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43</a:t>
              </a:r>
            </a:p>
          </p:txBody>
        </p:sp>
        <p:sp>
          <p:nvSpPr>
            <p:cNvPr id="195" name="Shape 195"/>
            <p:cNvSpPr/>
            <p:nvPr/>
          </p:nvSpPr>
          <p:spPr>
            <a:xfrm>
              <a:off x="3367171" y="5969219"/>
              <a:ext cx="451260" cy="4635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>
              <a:lvl1pPr>
                <a:defRPr b="1" sz="2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2507965" y="7129185"/>
              <a:ext cx="260556" cy="4635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>
              <a:lvl1pPr>
                <a:defRPr b="1" sz="2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97" name="Shape 197"/>
            <p:cNvSpPr/>
            <p:nvPr/>
          </p:nvSpPr>
          <p:spPr>
            <a:xfrm>
              <a:off x="3433223" y="2886578"/>
              <a:ext cx="451261" cy="4635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>
              <a:lvl1pPr>
                <a:defRPr b="1" sz="2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25</a:t>
              </a:r>
            </a:p>
          </p:txBody>
        </p:sp>
        <p:sp>
          <p:nvSpPr>
            <p:cNvPr id="198" name="Shape 198"/>
            <p:cNvSpPr/>
            <p:nvPr/>
          </p:nvSpPr>
          <p:spPr>
            <a:xfrm>
              <a:off x="10275661" y="6540255"/>
              <a:ext cx="451260" cy="4635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>
              <a:lvl1pPr>
                <a:defRPr b="1" sz="2700">
                  <a:solidFill>
                    <a:srgbClr val="4A606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11022610" y="5642108"/>
              <a:ext cx="451260" cy="4635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>
              <a:lvl1pPr>
                <a:defRPr b="1" sz="2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37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11761496" y="5775830"/>
              <a:ext cx="451261" cy="4635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>
              <a:lvl1pPr>
                <a:defRPr b="1" sz="2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34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12584655" y="7164323"/>
              <a:ext cx="260555" cy="4635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>
              <a:lvl1pPr>
                <a:defRPr b="1" sz="2700">
                  <a:solidFill>
                    <a:srgbClr val="4A606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13330203" y="6913912"/>
              <a:ext cx="260556" cy="4635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>
              <a:lvl1pPr>
                <a:defRPr b="1" sz="2700">
                  <a:solidFill>
                    <a:srgbClr val="4A606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14045596" y="7121228"/>
              <a:ext cx="260556" cy="4635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>
              <a:lvl1pPr>
                <a:defRPr b="1" sz="2700">
                  <a:solidFill>
                    <a:srgbClr val="4A606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graphicFrame>
          <p:nvGraphicFramePr>
            <p:cNvPr id="204" name="Chart 204"/>
            <p:cNvGraphicFramePr/>
            <p:nvPr/>
          </p:nvGraphicFramePr>
          <p:xfrm>
            <a:off x="10836417" y="10999215"/>
            <a:ext cx="2159001" cy="2159001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10"/>
            </a:graphicData>
          </a:graphic>
        </p:graphicFrame>
        <p:sp>
          <p:nvSpPr>
            <p:cNvPr id="205" name="Shape 205"/>
            <p:cNvSpPr/>
            <p:nvPr/>
          </p:nvSpPr>
          <p:spPr>
            <a:xfrm>
              <a:off x="9337704" y="12237462"/>
              <a:ext cx="2325876" cy="4254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No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11496802" y="10626776"/>
              <a:ext cx="1961439" cy="4254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11484117" y="11646915"/>
              <a:ext cx="863601" cy="863601"/>
            </a:xfrm>
            <a:prstGeom prst="ellipse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noAutofit/>
            </a:bodyPr>
            <a:lstStyle>
              <a:lvl1pPr>
                <a:defRPr sz="3200">
                  <a:solidFill>
                    <a:srgbClr val="53585F"/>
                  </a:solidFill>
                </a:defRPr>
              </a:lvl1pPr>
            </a:lstStyle>
            <a:p>
              <a:pPr/>
              <a:r>
                <a:t>97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9796561" y="9244012"/>
              <a:ext cx="4774322" cy="11620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>
              <a:lvl1pPr>
                <a:defRPr b="1"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Were the images used for validation released with the paper?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11292898" y="12442543"/>
              <a:ext cx="451260" cy="4635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>
              <a:lvl1pPr>
                <a:defRPr b="1" sz="2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88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12015967" y="11077626"/>
              <a:ext cx="260555" cy="4635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>
              <a:lvl1pPr>
                <a:defRPr b="1" sz="2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2125719" y="2542024"/>
              <a:ext cx="432508" cy="4635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>
              <a:lvl1pPr>
                <a:defRPr b="1" sz="2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2616624" y="1712929"/>
              <a:ext cx="260556" cy="4635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>
              <a:lvl1pPr>
                <a:defRPr b="1" sz="2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x="1179036" y="1240788"/>
              <a:ext cx="2325876" cy="4254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Both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9082189" y="0"/>
              <a:ext cx="753145" cy="753145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noAutofit/>
            </a:bodyPr>
            <a:lstStyle>
              <a:lvl1pPr>
                <a:defRPr b="1" sz="41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119387" y="32052"/>
              <a:ext cx="753145" cy="753145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noAutofit/>
            </a:bodyPr>
            <a:lstStyle>
              <a:lvl1pPr>
                <a:defRPr b="1" sz="41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16" name="Shape 216"/>
            <p:cNvSpPr/>
            <p:nvPr/>
          </p:nvSpPr>
          <p:spPr>
            <a:xfrm>
              <a:off x="157724" y="4535781"/>
              <a:ext cx="753145" cy="753146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noAutofit/>
            </a:bodyPr>
            <a:lstStyle>
              <a:lvl1pPr>
                <a:defRPr b="1" sz="41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9149427" y="4535781"/>
              <a:ext cx="753146" cy="753146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noAutofit/>
            </a:bodyPr>
            <a:lstStyle>
              <a:lvl1pPr>
                <a:defRPr b="1" sz="41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9096249" y="9213131"/>
              <a:ext cx="753145" cy="753145"/>
            </a:xfrm>
            <a:prstGeom prst="rect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noAutofit/>
            </a:bodyPr>
            <a:lstStyle>
              <a:lvl1pPr>
                <a:defRPr b="1" sz="41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165735" y="9191072"/>
              <a:ext cx="753146" cy="753145"/>
            </a:xfrm>
            <a:prstGeom prst="rect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noAutofit/>
            </a:bodyPr>
            <a:lstStyle>
              <a:lvl1pPr>
                <a:defRPr b="1" sz="41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220" name="Shape 220"/>
            <p:cNvSpPr/>
            <p:nvPr/>
          </p:nvSpPr>
          <p:spPr>
            <a:xfrm>
              <a:off x="157724" y="13660561"/>
              <a:ext cx="753145" cy="753145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noAutofit/>
            </a:bodyPr>
            <a:lstStyle>
              <a:lvl1pPr>
                <a:defRPr b="1" sz="41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221" name="Shape 221"/>
            <p:cNvSpPr/>
            <p:nvPr/>
          </p:nvSpPr>
          <p:spPr>
            <a:xfrm>
              <a:off x="9079001" y="13685507"/>
              <a:ext cx="753146" cy="753145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noAutofit/>
            </a:bodyPr>
            <a:lstStyle>
              <a:lvl1pPr>
                <a:defRPr b="1" sz="41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12291636" y="2251462"/>
              <a:ext cx="451260" cy="4635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>
              <a:lvl1pPr>
                <a:defRPr b="1" sz="2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19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10849956" y="2385780"/>
              <a:ext cx="451260" cy="4635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8575" tIns="28575" rIns="28575" bIns="28575" numCol="1" anchor="ctr">
              <a:spAutoFit/>
            </a:bodyPr>
            <a:lstStyle>
              <a:lvl1pPr>
                <a:defRPr b="1" sz="27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127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28575" tIns="28575" rIns="28575" bIns="28575" numCol="1" spcCol="38100" rtlCol="0" anchor="ctr" upright="0">
        <a:spAutoFit/>
      </a:bodyPr>
      <a:lstStyle>
        <a:defPPr marL="0" marR="0" indent="0" algn="ctr" defTabSz="14675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8575" tIns="28575" rIns="28575" bIns="28575" numCol="1" spcCol="38100" rtlCol="0" anchor="ctr" upright="0">
        <a:spAutoFit/>
      </a:bodyPr>
      <a:lstStyle>
        <a:defPPr marL="0" marR="0" indent="0" algn="ctr" defTabSz="14675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127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28575" tIns="28575" rIns="28575" bIns="28575" numCol="1" spcCol="38100" rtlCol="0" anchor="ctr" upright="0">
        <a:spAutoFit/>
      </a:bodyPr>
      <a:lstStyle>
        <a:defPPr marL="0" marR="0" indent="0" algn="ctr" defTabSz="14675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8575" tIns="28575" rIns="28575" bIns="28575" numCol="1" spcCol="38100" rtlCol="0" anchor="ctr" upright="0">
        <a:spAutoFit/>
      </a:bodyPr>
      <a:lstStyle>
        <a:defPPr marL="0" marR="0" indent="0" algn="ctr" defTabSz="14675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