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306" r:id="rId2"/>
    <p:sldId id="257" r:id="rId3"/>
    <p:sldId id="258" r:id="rId4"/>
    <p:sldId id="307" r:id="rId5"/>
    <p:sldId id="308" r:id="rId6"/>
    <p:sldId id="259" r:id="rId7"/>
    <p:sldId id="260" r:id="rId8"/>
    <p:sldId id="261" r:id="rId9"/>
    <p:sldId id="262" r:id="rId10"/>
    <p:sldId id="263" r:id="rId11"/>
    <p:sldId id="264" r:id="rId12"/>
    <p:sldId id="265" r:id="rId13"/>
    <p:sldId id="266" r:id="rId14"/>
    <p:sldId id="267" r:id="rId15"/>
    <p:sldId id="317" r:id="rId16"/>
    <p:sldId id="268" r:id="rId17"/>
    <p:sldId id="270" r:id="rId18"/>
    <p:sldId id="271" r:id="rId19"/>
    <p:sldId id="272" r:id="rId20"/>
    <p:sldId id="273" r:id="rId21"/>
    <p:sldId id="274" r:id="rId22"/>
    <p:sldId id="277" r:id="rId23"/>
    <p:sldId id="309" r:id="rId24"/>
    <p:sldId id="310" r:id="rId25"/>
    <p:sldId id="281" r:id="rId26"/>
    <p:sldId id="284" r:id="rId27"/>
    <p:sldId id="285" r:id="rId28"/>
    <p:sldId id="286" r:id="rId29"/>
    <p:sldId id="287" r:id="rId30"/>
    <p:sldId id="290" r:id="rId31"/>
    <p:sldId id="311" r:id="rId32"/>
    <p:sldId id="312" r:id="rId33"/>
    <p:sldId id="292" r:id="rId34"/>
    <p:sldId id="313" r:id="rId35"/>
    <p:sldId id="314" r:id="rId36"/>
    <p:sldId id="294" r:id="rId37"/>
    <p:sldId id="315" r:id="rId38"/>
    <p:sldId id="316" r:id="rId39"/>
    <p:sldId id="297" r:id="rId40"/>
    <p:sldId id="298" r:id="rId41"/>
    <p:sldId id="299" r:id="rId42"/>
    <p:sldId id="300" r:id="rId43"/>
    <p:sldId id="301" r:id="rId44"/>
    <p:sldId id="302" r:id="rId45"/>
    <p:sldId id="303" r:id="rId46"/>
    <p:sldId id="304" r:id="rId47"/>
    <p:sldId id="305" r:id="rId48"/>
  </p:sldIdLst>
  <p:sldSz cx="9144000" cy="5143500" type="screen16x9"/>
  <p:notesSz cx="9144000" cy="51435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134" d="100"/>
          <a:sy n="134" d="100"/>
        </p:scale>
        <p:origin x="2580"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15B719E6-5178-4115-A804-4F770786F4C8}" type="datetimeFigureOut">
              <a:rPr lang="es-ES" smtClean="0"/>
              <a:t>04/02/2025</a:t>
            </a:fld>
            <a:endParaRPr lang="es-ES"/>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2E21F6E-F3D4-4384-AEA8-8D9541A99CF6}" type="slidenum">
              <a:rPr lang="es-ES" smtClean="0"/>
              <a:t>‹Nº›</a:t>
            </a:fld>
            <a:endParaRPr lang="es-ES"/>
          </a:p>
        </p:txBody>
      </p:sp>
    </p:spTree>
    <p:extLst>
      <p:ext uri="{BB962C8B-B14F-4D97-AF65-F5344CB8AC3E}">
        <p14:creationId xmlns:p14="http://schemas.microsoft.com/office/powerpoint/2010/main" val="2697883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52E21F6E-F3D4-4384-AEA8-8D9541A99CF6}" type="slidenum">
              <a:rPr lang="es-ES" smtClean="0"/>
              <a:t>47</a:t>
            </a:fld>
            <a:endParaRPr lang="es-ES"/>
          </a:p>
        </p:txBody>
      </p:sp>
    </p:spTree>
    <p:extLst>
      <p:ext uri="{BB962C8B-B14F-4D97-AF65-F5344CB8AC3E}">
        <p14:creationId xmlns:p14="http://schemas.microsoft.com/office/powerpoint/2010/main" val="395151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5948" y="27416"/>
            <a:ext cx="1832102" cy="51308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972CB"/>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rgbClr val="0972CB"/>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0972CB"/>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7160216" y="0"/>
            <a:ext cx="1983782" cy="5106923"/>
          </a:xfrm>
          <a:prstGeom prst="rect">
            <a:avLst/>
          </a:prstGeom>
        </p:spPr>
      </p:pic>
      <p:sp>
        <p:nvSpPr>
          <p:cNvPr id="2" name="Holder 2"/>
          <p:cNvSpPr>
            <a:spLocks noGrp="1"/>
          </p:cNvSpPr>
          <p:nvPr>
            <p:ph type="title"/>
          </p:nvPr>
        </p:nvSpPr>
        <p:spPr/>
        <p:txBody>
          <a:bodyPr lIns="0" tIns="0" rIns="0" bIns="0"/>
          <a:lstStyle>
            <a:lvl1pPr>
              <a:defRPr sz="3200" b="0" i="0">
                <a:solidFill>
                  <a:srgbClr val="0972C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6072" y="27416"/>
            <a:ext cx="6304915" cy="1000760"/>
          </a:xfrm>
          <a:prstGeom prst="rect">
            <a:avLst/>
          </a:prstGeom>
        </p:spPr>
        <p:txBody>
          <a:bodyPr wrap="square" lIns="0" tIns="0" rIns="0" bIns="0">
            <a:spAutoFit/>
          </a:bodyPr>
          <a:lstStyle>
            <a:lvl1pPr>
              <a:defRPr sz="3200" b="0" i="0">
                <a:solidFill>
                  <a:srgbClr val="0972CB"/>
                </a:solidFill>
                <a:latin typeface="Calibri"/>
                <a:cs typeface="Calibri"/>
              </a:defRPr>
            </a:lvl1pPr>
          </a:lstStyle>
          <a:p>
            <a:endParaRPr/>
          </a:p>
        </p:txBody>
      </p:sp>
      <p:sp>
        <p:nvSpPr>
          <p:cNvPr id="3" name="Holder 3"/>
          <p:cNvSpPr>
            <a:spLocks noGrp="1"/>
          </p:cNvSpPr>
          <p:nvPr>
            <p:ph type="body" idx="1"/>
          </p:nvPr>
        </p:nvSpPr>
        <p:spPr>
          <a:xfrm>
            <a:off x="910574" y="1014206"/>
            <a:ext cx="5527040" cy="1671320"/>
          </a:xfrm>
          <a:prstGeom prst="rect">
            <a:avLst/>
          </a:prstGeom>
        </p:spPr>
        <p:txBody>
          <a:bodyPr wrap="square" lIns="0" tIns="0" rIns="0" bIns="0">
            <a:spAutoFit/>
          </a:bodyPr>
          <a:lstStyle>
            <a:lvl1pPr>
              <a:defRPr sz="1800" b="0" i="0">
                <a:solidFill>
                  <a:srgbClr val="0972CB"/>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2/4/2025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s://www.kaggle.com/datasets/netflix-inc/netflix-prize-data"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pandas.pydata.org/docs/user_guide/index.html#user-guide" TargetMode="External"/><Relationship Id="rId7" Type="http://schemas.openxmlformats.org/officeDocument/2006/relationships/image" Target="../media/image24.jpg"/><Relationship Id="rId12" Type="http://schemas.openxmlformats.org/officeDocument/2006/relationships/image" Target="../media/image29.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3.jpg"/><Relationship Id="rId11" Type="http://schemas.openxmlformats.org/officeDocument/2006/relationships/image" Target="../media/image28.jpg"/><Relationship Id="rId5" Type="http://schemas.openxmlformats.org/officeDocument/2006/relationships/hyperlink" Target="https://scikit-learn.org/stable/" TargetMode="External"/><Relationship Id="rId10" Type="http://schemas.openxmlformats.org/officeDocument/2006/relationships/image" Target="../media/image27.jpg"/><Relationship Id="rId4" Type="http://schemas.openxmlformats.org/officeDocument/2006/relationships/hyperlink" Target="https://numpy.org/doc/stable/reference/index.html" TargetMode="External"/><Relationship Id="rId9" Type="http://schemas.openxmlformats.org/officeDocument/2006/relationships/image" Target="../media/image26.jp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https://www.overkillanalytics.com/" TargetMode="External"/><Relationship Id="rId2" Type="http://schemas.openxmlformats.org/officeDocument/2006/relationships/hyperlink" Target="https://github.com/MLWave/Kaggle-Ensemble-Guide"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truongkhanhduy95/Heritage-Health-Prize" TargetMode="External"/><Relationship Id="rId2" Type="http://schemas.openxmlformats.org/officeDocument/2006/relationships/image" Target="../media/image36.jpg"/><Relationship Id="rId1" Type="http://schemas.openxmlformats.org/officeDocument/2006/relationships/slideLayout" Target="../slideLayouts/slideLayout4.xml"/><Relationship Id="rId4" Type="http://schemas.openxmlformats.org/officeDocument/2006/relationships/hyperlink" Target="https://paperswithcode.com/dataset/heritage-health-prize"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47"/>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238" y="0"/>
            <a:ext cx="769005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hape 49">
            <a:extLst>
              <a:ext uri="{FF2B5EF4-FFF2-40B4-BE49-F238E27FC236}">
                <a16:creationId xmlns:a16="http://schemas.microsoft.com/office/drawing/2014/main" id="{24A6ABCE-206C-4C33-940C-027B2CD6E148}"/>
              </a:ext>
            </a:extLst>
          </p:cNvPr>
          <p:cNvSpPr txBox="1">
            <a:spLocks/>
          </p:cNvSpPr>
          <p:nvPr/>
        </p:nvSpPr>
        <p:spPr bwMode="auto">
          <a:xfrm>
            <a:off x="2169842" y="2241264"/>
            <a:ext cx="3710502" cy="44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535" tIns="54535" rIns="54535" bIns="54535"/>
          <a:lstStyle>
            <a:defPPr marR="0" algn="l" rtl="0">
              <a:lnSpc>
                <a:spcPct val="100000"/>
              </a:lnSpc>
              <a:spcBef>
                <a:spcPts val="0"/>
              </a:spcBef>
              <a:spcAft>
                <a:spcPts val="0"/>
              </a:spcAft>
            </a:defPPr>
            <a:lvl1pPr marL="0" algn="ctr" rtl="0" eaLnBrk="0" fontAlgn="base" hangingPunct="0">
              <a:spcBef>
                <a:spcPts val="0"/>
              </a:spcBef>
              <a:spcAft>
                <a:spcPct val="0"/>
              </a:spcAft>
              <a:buClr>
                <a:schemeClr val="dk2"/>
              </a:buClr>
              <a:buNone/>
              <a:defRPr sz="1400">
                <a:solidFill>
                  <a:schemeClr val="dk2"/>
                </a:solidFill>
                <a:latin typeface="Arial"/>
                <a:ea typeface="Arial"/>
                <a:cs typeface="Arial"/>
                <a:sym typeface="Arial" panose="020B0604020202020204" pitchFamily="34" charset="0"/>
                <a:rtl val="0"/>
              </a:defRPr>
            </a:lvl1pPr>
            <a:lvl2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2pPr>
            <a:lvl3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3pPr>
            <a:lvl4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4pPr>
            <a:lvl5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5pPr>
            <a:lvl6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pPr marL="204529" indent="-90901" eaLnBrk="1" hangingPunct="1">
              <a:spcBef>
                <a:spcPct val="0"/>
              </a:spcBef>
              <a:buClr>
                <a:srgbClr val="000000"/>
              </a:buClr>
              <a:defRPr/>
            </a:pPr>
            <a:r>
              <a:rPr lang="es-ES" altLang="es-ES" sz="2386" dirty="0">
                <a:solidFill>
                  <a:srgbClr val="0972CB"/>
                </a:solidFill>
                <a:latin typeface="Oxygen"/>
                <a:ea typeface="Oxygen"/>
                <a:cs typeface="Oxygen"/>
                <a:sym typeface="Oxygen"/>
              </a:rPr>
              <a:t>Machine </a:t>
            </a:r>
            <a:r>
              <a:rPr lang="es-ES" altLang="es-ES" sz="2386" dirty="0" err="1">
                <a:solidFill>
                  <a:srgbClr val="0972CB"/>
                </a:solidFill>
                <a:latin typeface="Oxygen"/>
                <a:ea typeface="Oxygen"/>
                <a:cs typeface="Oxygen"/>
                <a:sym typeface="Oxygen"/>
              </a:rPr>
              <a:t>Learning</a:t>
            </a:r>
            <a:endParaRPr lang="es-ES" altLang="es-ES" sz="2386" dirty="0">
              <a:solidFill>
                <a:srgbClr val="0972CB"/>
              </a:solidFill>
              <a:latin typeface="Oxygen"/>
              <a:ea typeface="Oxygen"/>
              <a:cs typeface="Oxygen"/>
              <a:sym typeface="Oxygen"/>
            </a:endParaRPr>
          </a:p>
          <a:p>
            <a:pPr marL="204529" indent="-90901" eaLnBrk="1" hangingPunct="1">
              <a:spcBef>
                <a:spcPct val="0"/>
              </a:spcBef>
              <a:buClr>
                <a:srgbClr val="000000"/>
              </a:buClr>
              <a:defRPr/>
            </a:pPr>
            <a:r>
              <a:rPr lang="es-ES" altLang="es-ES" sz="2386" dirty="0">
                <a:solidFill>
                  <a:srgbClr val="0972CB"/>
                </a:solidFill>
                <a:latin typeface="Oxygen"/>
                <a:ea typeface="Oxygen"/>
                <a:cs typeface="Oxygen"/>
                <a:sym typeface="Oxygen"/>
              </a:rPr>
              <a:t>Modelos de </a:t>
            </a:r>
            <a:r>
              <a:rPr lang="es-ES" altLang="es-ES" sz="2386" dirty="0" err="1">
                <a:solidFill>
                  <a:srgbClr val="0972CB"/>
                </a:solidFill>
                <a:latin typeface="Oxygen"/>
                <a:ea typeface="Oxygen"/>
                <a:cs typeface="Oxygen"/>
                <a:sym typeface="Oxygen"/>
              </a:rPr>
              <a:t>Ensemble</a:t>
            </a:r>
            <a:endParaRPr lang="es-ES" altLang="es-ES" sz="2386" dirty="0">
              <a:solidFill>
                <a:srgbClr val="0972CB"/>
              </a:solidFill>
              <a:latin typeface="Oxygen"/>
              <a:ea typeface="Oxygen"/>
              <a:cs typeface="Oxygen"/>
              <a:sym typeface="Oxygen"/>
            </a:endParaRPr>
          </a:p>
        </p:txBody>
      </p:sp>
      <p:sp>
        <p:nvSpPr>
          <p:cNvPr id="6" name="Shape 49">
            <a:extLst>
              <a:ext uri="{FF2B5EF4-FFF2-40B4-BE49-F238E27FC236}">
                <a16:creationId xmlns:a16="http://schemas.microsoft.com/office/drawing/2014/main" id="{3B39229B-4789-4E5F-A863-803DF35813F8}"/>
              </a:ext>
            </a:extLst>
          </p:cNvPr>
          <p:cNvSpPr txBox="1">
            <a:spLocks/>
          </p:cNvSpPr>
          <p:nvPr/>
        </p:nvSpPr>
        <p:spPr bwMode="auto">
          <a:xfrm>
            <a:off x="2994466" y="3486422"/>
            <a:ext cx="2263284" cy="44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535" tIns="54535" rIns="54535" bIns="54535"/>
          <a:lstStyle>
            <a:defPPr marR="0" algn="l" rtl="0">
              <a:lnSpc>
                <a:spcPct val="100000"/>
              </a:lnSpc>
              <a:spcBef>
                <a:spcPts val="0"/>
              </a:spcBef>
              <a:spcAft>
                <a:spcPts val="0"/>
              </a:spcAft>
            </a:defPPr>
            <a:lvl1pPr marL="0" algn="ctr" rtl="0" eaLnBrk="0" fontAlgn="base" hangingPunct="0">
              <a:spcBef>
                <a:spcPts val="0"/>
              </a:spcBef>
              <a:spcAft>
                <a:spcPct val="0"/>
              </a:spcAft>
              <a:buClr>
                <a:schemeClr val="dk2"/>
              </a:buClr>
              <a:buNone/>
              <a:defRPr sz="1400">
                <a:solidFill>
                  <a:schemeClr val="dk2"/>
                </a:solidFill>
                <a:latin typeface="Arial"/>
                <a:ea typeface="Arial"/>
                <a:cs typeface="Arial"/>
                <a:sym typeface="Arial" panose="020B0604020202020204" pitchFamily="34" charset="0"/>
                <a:rtl val="0"/>
              </a:defRPr>
            </a:lvl1pPr>
            <a:lvl2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2pPr>
            <a:lvl3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3pPr>
            <a:lvl4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4pPr>
            <a:lvl5pPr marL="0" indent="190500" algn="ctr" rtl="0" eaLnBrk="0" fontAlgn="base" hangingPunct="0">
              <a:spcBef>
                <a:spcPts val="0"/>
              </a:spcBef>
              <a:spcAft>
                <a:spcPct val="0"/>
              </a:spcAft>
              <a:buClr>
                <a:schemeClr val="dk2"/>
              </a:buClr>
              <a:buSzPct val="100000"/>
              <a:buNone/>
              <a:defRPr sz="3000">
                <a:solidFill>
                  <a:schemeClr val="dk2"/>
                </a:solidFill>
                <a:latin typeface="Arial"/>
                <a:ea typeface="Arial"/>
                <a:cs typeface="Arial"/>
                <a:sym typeface="Arial" panose="020B0604020202020204" pitchFamily="34" charset="0"/>
                <a:rtl val="0"/>
              </a:defRPr>
            </a:lvl5pPr>
            <a:lvl6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L="0" marR="0" indent="19050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pPr marL="204529" indent="-90901" eaLnBrk="1" hangingPunct="1">
              <a:spcBef>
                <a:spcPct val="0"/>
              </a:spcBef>
              <a:buClr>
                <a:srgbClr val="000000"/>
              </a:buClr>
              <a:defRPr/>
            </a:pPr>
            <a:r>
              <a:rPr lang="es-ES" altLang="es-ES" sz="954" dirty="0">
                <a:solidFill>
                  <a:srgbClr val="0972CB"/>
                </a:solidFill>
                <a:latin typeface="Oxygen"/>
                <a:ea typeface="Oxygen"/>
                <a:cs typeface="Oxygen"/>
                <a:sym typeface="Oxygen"/>
              </a:rPr>
              <a:t>Daniel </a:t>
            </a:r>
            <a:r>
              <a:rPr lang="es-ES" altLang="es-ES" sz="954">
                <a:solidFill>
                  <a:srgbClr val="0972CB"/>
                </a:solidFill>
                <a:latin typeface="Oxygen"/>
                <a:ea typeface="Oxygen"/>
                <a:cs typeface="Oxygen"/>
                <a:sym typeface="Oxygen"/>
              </a:rPr>
              <a:t>Gómez González</a:t>
            </a:r>
            <a:endParaRPr lang="es-ES" altLang="es-ES" sz="954" dirty="0">
              <a:solidFill>
                <a:srgbClr val="0972CB"/>
              </a:solidFill>
              <a:latin typeface="Oxygen"/>
              <a:ea typeface="Oxygen"/>
              <a:cs typeface="Oxygen"/>
              <a:sym typeface="Oxygen"/>
            </a:endParaRPr>
          </a:p>
        </p:txBody>
      </p:sp>
      <p:pic>
        <p:nvPicPr>
          <p:cNvPr id="7" name="Imagen 1" descr="logo_uc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3423" y="847953"/>
            <a:ext cx="1962084" cy="72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2759" y="771251"/>
            <a:ext cx="880665" cy="880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737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pic>
        <p:nvPicPr>
          <p:cNvPr id="4" name="object 4"/>
          <p:cNvPicPr/>
          <p:nvPr/>
        </p:nvPicPr>
        <p:blipFill>
          <a:blip r:embed="rId3" cstate="print"/>
          <a:stretch>
            <a:fillRect/>
          </a:stretch>
        </p:blipFill>
        <p:spPr>
          <a:xfrm>
            <a:off x="451625" y="575307"/>
            <a:ext cx="7924800" cy="3715822"/>
          </a:xfrm>
          <a:prstGeom prst="rect">
            <a:avLst/>
          </a:prstGeom>
        </p:spPr>
      </p:pic>
      <p:sp>
        <p:nvSpPr>
          <p:cNvPr id="3" name="object 3"/>
          <p:cNvSpPr txBox="1">
            <a:spLocks noGrp="1"/>
          </p:cNvSpPr>
          <p:nvPr>
            <p:ph type="title"/>
          </p:nvPr>
        </p:nvSpPr>
        <p:spPr>
          <a:xfrm>
            <a:off x="859774" y="181405"/>
            <a:ext cx="5082540" cy="513080"/>
          </a:xfrm>
          <a:prstGeom prst="rect">
            <a:avLst/>
          </a:prstGeom>
        </p:spPr>
        <p:txBody>
          <a:bodyPr vert="horz" wrap="square" lIns="0" tIns="12065" rIns="0" bIns="0" rtlCol="0">
            <a:spAutoFit/>
          </a:bodyPr>
          <a:lstStyle/>
          <a:p>
            <a:pPr marL="12700">
              <a:lnSpc>
                <a:spcPct val="100000"/>
              </a:lnSpc>
              <a:spcBef>
                <a:spcPts val="95"/>
              </a:spcBef>
            </a:pPr>
            <a:r>
              <a:rPr spc="-5" dirty="0"/>
              <a:t>Un</a:t>
            </a:r>
            <a:r>
              <a:rPr spc="-10" dirty="0"/>
              <a:t> </a:t>
            </a:r>
            <a:r>
              <a:rPr spc="-5" dirty="0"/>
              <a:t>poco</a:t>
            </a:r>
            <a:r>
              <a:rPr spc="-10" dirty="0"/>
              <a:t> </a:t>
            </a:r>
            <a:r>
              <a:rPr spc="-5" dirty="0"/>
              <a:t>de</a:t>
            </a:r>
            <a:r>
              <a:rPr spc="-10" dirty="0"/>
              <a:t> </a:t>
            </a:r>
            <a:r>
              <a:rPr spc="-5" dirty="0"/>
              <a:t>Historia:</a:t>
            </a:r>
            <a:r>
              <a:rPr spc="15" dirty="0"/>
              <a:t> </a:t>
            </a:r>
            <a:r>
              <a:rPr spc="-5" dirty="0"/>
              <a:t>Caso</a:t>
            </a:r>
            <a:r>
              <a:rPr dirty="0"/>
              <a:t> </a:t>
            </a:r>
            <a:r>
              <a:rPr spc="-5" dirty="0"/>
              <a:t>Real</a:t>
            </a:r>
          </a:p>
        </p:txBody>
      </p:sp>
      <p:sp>
        <p:nvSpPr>
          <p:cNvPr id="5" name="Rectángulo 4"/>
          <p:cNvSpPr/>
          <p:nvPr/>
        </p:nvSpPr>
        <p:spPr>
          <a:xfrm>
            <a:off x="483220" y="4171950"/>
            <a:ext cx="8203580" cy="738664"/>
          </a:xfrm>
          <a:prstGeom prst="rect">
            <a:avLst/>
          </a:prstGeom>
        </p:spPr>
        <p:txBody>
          <a:bodyPr wrap="square">
            <a:spAutoFit/>
          </a:bodyPr>
          <a:lstStyle/>
          <a:p>
            <a:r>
              <a:rPr lang="es-ES" sz="1400" dirty="0"/>
              <a:t>Conjunto de datos: </a:t>
            </a:r>
            <a:r>
              <a:rPr lang="es-ES" sz="1400" dirty="0">
                <a:hlinkClick r:id="rId4"/>
              </a:rPr>
              <a:t>https://www.kaggle.com/datasets/netflix-inc/netflix-prize-data</a:t>
            </a:r>
            <a:endParaRPr lang="es-ES" sz="1400" dirty="0"/>
          </a:p>
          <a:p>
            <a:r>
              <a:rPr lang="es-ES" sz="1400" dirty="0"/>
              <a:t>Un artículo: </a:t>
            </a:r>
            <a:r>
              <a:rPr lang="es-ES" sz="1400" dirty="0" err="1"/>
              <a:t>chrome-extension</a:t>
            </a:r>
            <a:r>
              <a:rPr lang="es-ES" sz="1400" dirty="0"/>
              <a:t>://</a:t>
            </a:r>
            <a:r>
              <a:rPr lang="es-ES" sz="1400" dirty="0" err="1"/>
              <a:t>efaidnbmnnnibpcajpcglclefindmkaj</a:t>
            </a:r>
            <a:r>
              <a:rPr lang="es-ES" sz="1400" dirty="0"/>
              <a:t>/https://www.cs.uic.edu/~liub/KDD-cup-2007/proceedings/The-Netflix-Prize-Bennett.pdf</a:t>
            </a:r>
          </a:p>
        </p:txBody>
      </p:sp>
      <p:sp>
        <p:nvSpPr>
          <p:cNvPr id="6" name="CuadroTexto 5"/>
          <p:cNvSpPr txBox="1"/>
          <p:nvPr/>
        </p:nvSpPr>
        <p:spPr>
          <a:xfrm>
            <a:off x="2133600" y="3743154"/>
            <a:ext cx="3583417" cy="369332"/>
          </a:xfrm>
          <a:prstGeom prst="rect">
            <a:avLst/>
          </a:prstGeom>
          <a:noFill/>
        </p:spPr>
        <p:txBody>
          <a:bodyPr wrap="none" rtlCol="0">
            <a:spAutoFit/>
          </a:bodyPr>
          <a:lstStyle/>
          <a:p>
            <a:r>
              <a:rPr lang="es-ES" b="1" dirty="0" err="1">
                <a:solidFill>
                  <a:srgbClr val="FF0000"/>
                </a:solidFill>
              </a:rPr>
              <a:t>Algorithmo</a:t>
            </a:r>
            <a:r>
              <a:rPr lang="es-ES" b="1" dirty="0">
                <a:solidFill>
                  <a:srgbClr val="FF0000"/>
                </a:solidFill>
              </a:rPr>
              <a:t> </a:t>
            </a:r>
            <a:r>
              <a:rPr lang="es-ES" b="1" dirty="0" err="1">
                <a:solidFill>
                  <a:srgbClr val="FF0000"/>
                </a:solidFill>
              </a:rPr>
              <a:t>Belkor’s</a:t>
            </a:r>
            <a:r>
              <a:rPr lang="es-ES" b="1" dirty="0">
                <a:solidFill>
                  <a:srgbClr val="FF0000"/>
                </a:solidFill>
              </a:rPr>
              <a:t> </a:t>
            </a:r>
            <a:r>
              <a:rPr lang="es-ES" b="1" dirty="0" err="1">
                <a:solidFill>
                  <a:srgbClr val="FF0000"/>
                </a:solidFill>
              </a:rPr>
              <a:t>Pragmatic</a:t>
            </a:r>
            <a:r>
              <a:rPr lang="es-ES" b="1" dirty="0">
                <a:solidFill>
                  <a:srgbClr val="FF0000"/>
                </a:solidFill>
              </a:rPr>
              <a:t> Caos</a:t>
            </a:r>
          </a:p>
        </p:txBody>
      </p:sp>
    </p:spTree>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796954" y="181405"/>
            <a:ext cx="5082540" cy="513080"/>
          </a:xfrm>
          <a:prstGeom prst="rect">
            <a:avLst/>
          </a:prstGeom>
        </p:spPr>
        <p:txBody>
          <a:bodyPr vert="horz" wrap="square" lIns="0" tIns="12065" rIns="0" bIns="0" rtlCol="0">
            <a:spAutoFit/>
          </a:bodyPr>
          <a:lstStyle/>
          <a:p>
            <a:pPr marL="12700">
              <a:lnSpc>
                <a:spcPct val="100000"/>
              </a:lnSpc>
              <a:spcBef>
                <a:spcPts val="95"/>
              </a:spcBef>
            </a:pPr>
            <a:r>
              <a:rPr spc="-5" dirty="0"/>
              <a:t>Un</a:t>
            </a:r>
            <a:r>
              <a:rPr spc="-10" dirty="0"/>
              <a:t> </a:t>
            </a:r>
            <a:r>
              <a:rPr spc="-5" dirty="0"/>
              <a:t>poco</a:t>
            </a:r>
            <a:r>
              <a:rPr spc="-10" dirty="0"/>
              <a:t> </a:t>
            </a:r>
            <a:r>
              <a:rPr spc="-5" dirty="0"/>
              <a:t>de</a:t>
            </a:r>
            <a:r>
              <a:rPr spc="-10" dirty="0"/>
              <a:t> </a:t>
            </a:r>
            <a:r>
              <a:rPr spc="-5" dirty="0"/>
              <a:t>Historia:</a:t>
            </a:r>
            <a:r>
              <a:rPr spc="15" dirty="0"/>
              <a:t> </a:t>
            </a:r>
            <a:r>
              <a:rPr spc="-5" dirty="0"/>
              <a:t>Caso</a:t>
            </a:r>
            <a:r>
              <a:rPr dirty="0"/>
              <a:t> </a:t>
            </a:r>
            <a:r>
              <a:rPr spc="-5" dirty="0"/>
              <a:t>Real</a:t>
            </a:r>
          </a:p>
        </p:txBody>
      </p:sp>
      <p:pic>
        <p:nvPicPr>
          <p:cNvPr id="4" name="object 4"/>
          <p:cNvPicPr/>
          <p:nvPr/>
        </p:nvPicPr>
        <p:blipFill>
          <a:blip r:embed="rId3" cstate="print"/>
          <a:stretch>
            <a:fillRect/>
          </a:stretch>
        </p:blipFill>
        <p:spPr>
          <a:xfrm>
            <a:off x="295656" y="742950"/>
            <a:ext cx="8553449" cy="4356353"/>
          </a:xfrm>
          <a:prstGeom prst="rect">
            <a:avLst/>
          </a:prstGeom>
        </p:spPr>
      </p:pic>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796954" y="181405"/>
            <a:ext cx="5082540" cy="513080"/>
          </a:xfrm>
          <a:prstGeom prst="rect">
            <a:avLst/>
          </a:prstGeom>
        </p:spPr>
        <p:txBody>
          <a:bodyPr vert="horz" wrap="square" lIns="0" tIns="12065" rIns="0" bIns="0" rtlCol="0">
            <a:spAutoFit/>
          </a:bodyPr>
          <a:lstStyle/>
          <a:p>
            <a:pPr marL="12700">
              <a:lnSpc>
                <a:spcPct val="100000"/>
              </a:lnSpc>
              <a:spcBef>
                <a:spcPts val="95"/>
              </a:spcBef>
            </a:pPr>
            <a:r>
              <a:rPr spc="-5" dirty="0"/>
              <a:t>Un</a:t>
            </a:r>
            <a:r>
              <a:rPr spc="-10" dirty="0"/>
              <a:t> </a:t>
            </a:r>
            <a:r>
              <a:rPr spc="-5" dirty="0"/>
              <a:t>poco</a:t>
            </a:r>
            <a:r>
              <a:rPr spc="-10" dirty="0"/>
              <a:t> </a:t>
            </a:r>
            <a:r>
              <a:rPr spc="-5" dirty="0"/>
              <a:t>de</a:t>
            </a:r>
            <a:r>
              <a:rPr spc="-10" dirty="0"/>
              <a:t> </a:t>
            </a:r>
            <a:r>
              <a:rPr spc="-5" dirty="0"/>
              <a:t>Historia:</a:t>
            </a:r>
            <a:r>
              <a:rPr spc="15" dirty="0"/>
              <a:t> </a:t>
            </a:r>
            <a:r>
              <a:rPr spc="-5" dirty="0"/>
              <a:t>Caso</a:t>
            </a:r>
            <a:r>
              <a:rPr dirty="0"/>
              <a:t> </a:t>
            </a:r>
            <a:r>
              <a:rPr spc="-5" dirty="0"/>
              <a:t>Real</a:t>
            </a:r>
          </a:p>
        </p:txBody>
      </p:sp>
      <p:pic>
        <p:nvPicPr>
          <p:cNvPr id="4" name="object 4"/>
          <p:cNvPicPr/>
          <p:nvPr/>
        </p:nvPicPr>
        <p:blipFill>
          <a:blip r:embed="rId3" cstate="print"/>
          <a:stretch>
            <a:fillRect/>
          </a:stretch>
        </p:blipFill>
        <p:spPr>
          <a:xfrm>
            <a:off x="943355" y="705241"/>
            <a:ext cx="6713219" cy="4453127"/>
          </a:xfrm>
          <a:prstGeom prst="rect">
            <a:avLst/>
          </a:prstGeom>
        </p:spPr>
      </p:pic>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847754" y="27416"/>
            <a:ext cx="5082540" cy="513080"/>
          </a:xfrm>
          <a:prstGeom prst="rect">
            <a:avLst/>
          </a:prstGeom>
        </p:spPr>
        <p:txBody>
          <a:bodyPr vert="horz" wrap="square" lIns="0" tIns="12065" rIns="0" bIns="0" rtlCol="0">
            <a:spAutoFit/>
          </a:bodyPr>
          <a:lstStyle/>
          <a:p>
            <a:pPr marL="12700">
              <a:lnSpc>
                <a:spcPct val="100000"/>
              </a:lnSpc>
              <a:spcBef>
                <a:spcPts val="95"/>
              </a:spcBef>
            </a:pPr>
            <a:r>
              <a:rPr spc="-5" dirty="0"/>
              <a:t>Un</a:t>
            </a:r>
            <a:r>
              <a:rPr spc="-10" dirty="0"/>
              <a:t> </a:t>
            </a:r>
            <a:r>
              <a:rPr spc="-5" dirty="0"/>
              <a:t>poco</a:t>
            </a:r>
            <a:r>
              <a:rPr spc="-10" dirty="0"/>
              <a:t> </a:t>
            </a:r>
            <a:r>
              <a:rPr spc="-5" dirty="0"/>
              <a:t>de</a:t>
            </a:r>
            <a:r>
              <a:rPr spc="-10" dirty="0"/>
              <a:t> </a:t>
            </a:r>
            <a:r>
              <a:rPr spc="-5" dirty="0"/>
              <a:t>Historia:</a:t>
            </a:r>
            <a:r>
              <a:rPr spc="15" dirty="0"/>
              <a:t> </a:t>
            </a:r>
            <a:r>
              <a:rPr spc="-5" dirty="0"/>
              <a:t>Caso</a:t>
            </a:r>
            <a:r>
              <a:rPr dirty="0"/>
              <a:t> </a:t>
            </a:r>
            <a:r>
              <a:rPr spc="-5" dirty="0"/>
              <a:t>Real</a:t>
            </a:r>
          </a:p>
        </p:txBody>
      </p:sp>
      <p:pic>
        <p:nvPicPr>
          <p:cNvPr id="4" name="object 4"/>
          <p:cNvPicPr/>
          <p:nvPr/>
        </p:nvPicPr>
        <p:blipFill>
          <a:blip r:embed="rId3" cstate="print"/>
          <a:stretch>
            <a:fillRect/>
          </a:stretch>
        </p:blipFill>
        <p:spPr>
          <a:xfrm>
            <a:off x="1150619" y="581405"/>
            <a:ext cx="6842759" cy="4562093"/>
          </a:xfrm>
          <a:prstGeom prst="rect">
            <a:avLst/>
          </a:prstGeom>
        </p:spPr>
      </p:pic>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847754" y="27416"/>
            <a:ext cx="5082540" cy="513080"/>
          </a:xfrm>
          <a:prstGeom prst="rect">
            <a:avLst/>
          </a:prstGeom>
        </p:spPr>
        <p:txBody>
          <a:bodyPr vert="horz" wrap="square" lIns="0" tIns="12065" rIns="0" bIns="0" rtlCol="0">
            <a:spAutoFit/>
          </a:bodyPr>
          <a:lstStyle/>
          <a:p>
            <a:pPr marL="12700">
              <a:lnSpc>
                <a:spcPct val="100000"/>
              </a:lnSpc>
              <a:spcBef>
                <a:spcPts val="95"/>
              </a:spcBef>
            </a:pPr>
            <a:r>
              <a:rPr spc="-5" dirty="0"/>
              <a:t>Un</a:t>
            </a:r>
            <a:r>
              <a:rPr spc="-10" dirty="0"/>
              <a:t> </a:t>
            </a:r>
            <a:r>
              <a:rPr spc="-5" dirty="0"/>
              <a:t>poco</a:t>
            </a:r>
            <a:r>
              <a:rPr spc="-10" dirty="0"/>
              <a:t> </a:t>
            </a:r>
            <a:r>
              <a:rPr spc="-5" dirty="0"/>
              <a:t>de</a:t>
            </a:r>
            <a:r>
              <a:rPr spc="-10" dirty="0"/>
              <a:t> </a:t>
            </a:r>
            <a:r>
              <a:rPr spc="-5" dirty="0"/>
              <a:t>Historia:</a:t>
            </a:r>
            <a:r>
              <a:rPr spc="15" dirty="0"/>
              <a:t> </a:t>
            </a:r>
            <a:r>
              <a:rPr spc="-5" dirty="0"/>
              <a:t>Caso</a:t>
            </a:r>
            <a:r>
              <a:rPr dirty="0"/>
              <a:t> </a:t>
            </a:r>
            <a:r>
              <a:rPr spc="-5" dirty="0"/>
              <a:t>Real</a:t>
            </a:r>
          </a:p>
        </p:txBody>
      </p:sp>
      <p:pic>
        <p:nvPicPr>
          <p:cNvPr id="4" name="object 4"/>
          <p:cNvPicPr/>
          <p:nvPr/>
        </p:nvPicPr>
        <p:blipFill>
          <a:blip r:embed="rId3" cstate="print"/>
          <a:stretch>
            <a:fillRect/>
          </a:stretch>
        </p:blipFill>
        <p:spPr>
          <a:xfrm>
            <a:off x="908303" y="471678"/>
            <a:ext cx="7305293" cy="4614672"/>
          </a:xfrm>
          <a:prstGeom prst="rect">
            <a:avLst/>
          </a:prstGeom>
        </p:spPr>
      </p:pic>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B5C3-340D-0964-F2D1-99788DD0752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88D8BC21-FFB8-CC03-F31E-789269AFCE95}"/>
              </a:ext>
            </a:extLst>
          </p:cNvPr>
          <p:cNvGrpSpPr/>
          <p:nvPr/>
        </p:nvGrpSpPr>
        <p:grpSpPr>
          <a:xfrm>
            <a:off x="807719" y="0"/>
            <a:ext cx="8336280" cy="5143500"/>
            <a:chOff x="807719" y="0"/>
            <a:chExt cx="8336280" cy="5143500"/>
          </a:xfrm>
        </p:grpSpPr>
        <p:pic>
          <p:nvPicPr>
            <p:cNvPr id="3" name="object 3">
              <a:extLst>
                <a:ext uri="{FF2B5EF4-FFF2-40B4-BE49-F238E27FC236}">
                  <a16:creationId xmlns:a16="http://schemas.microsoft.com/office/drawing/2014/main" id="{3D13FAFB-4DEE-14AC-5550-ED00D3109BA8}"/>
                </a:ext>
              </a:extLst>
            </p:cNvPr>
            <p:cNvPicPr/>
            <p:nvPr/>
          </p:nvPicPr>
          <p:blipFill>
            <a:blip r:embed="rId2" cstate="print"/>
            <a:stretch>
              <a:fillRect/>
            </a:stretch>
          </p:blipFill>
          <p:spPr>
            <a:xfrm>
              <a:off x="7160216" y="0"/>
              <a:ext cx="1983782" cy="5143499"/>
            </a:xfrm>
            <a:prstGeom prst="rect">
              <a:avLst/>
            </a:prstGeom>
          </p:spPr>
        </p:pic>
        <p:pic>
          <p:nvPicPr>
            <p:cNvPr id="4" name="object 4">
              <a:extLst>
                <a:ext uri="{FF2B5EF4-FFF2-40B4-BE49-F238E27FC236}">
                  <a16:creationId xmlns:a16="http://schemas.microsoft.com/office/drawing/2014/main" id="{5576A1D0-9FF5-BB86-EEAC-00231544CB21}"/>
                </a:ext>
              </a:extLst>
            </p:cNvPr>
            <p:cNvPicPr/>
            <p:nvPr/>
          </p:nvPicPr>
          <p:blipFill>
            <a:blip r:embed="rId3" cstate="print"/>
            <a:stretch>
              <a:fillRect/>
            </a:stretch>
          </p:blipFill>
          <p:spPr>
            <a:xfrm>
              <a:off x="807719" y="1201674"/>
              <a:ext cx="6848855" cy="3705605"/>
            </a:xfrm>
            <a:prstGeom prst="rect">
              <a:avLst/>
            </a:prstGeom>
          </p:spPr>
        </p:pic>
      </p:grpSp>
      <p:sp>
        <p:nvSpPr>
          <p:cNvPr id="5" name="object 5">
            <a:extLst>
              <a:ext uri="{FF2B5EF4-FFF2-40B4-BE49-F238E27FC236}">
                <a16:creationId xmlns:a16="http://schemas.microsoft.com/office/drawing/2014/main" id="{239AD531-35E0-87D5-1347-697DBF08B2E3}"/>
              </a:ext>
            </a:extLst>
          </p:cNvPr>
          <p:cNvSpPr txBox="1">
            <a:spLocks noGrp="1"/>
          </p:cNvSpPr>
          <p:nvPr>
            <p:ph type="title"/>
          </p:nvPr>
        </p:nvSpPr>
        <p:spPr>
          <a:xfrm>
            <a:off x="818626" y="546530"/>
            <a:ext cx="5751195" cy="513080"/>
          </a:xfrm>
          <a:prstGeom prst="rect">
            <a:avLst/>
          </a:prstGeom>
        </p:spPr>
        <p:txBody>
          <a:bodyPr vert="horz" wrap="square" lIns="0" tIns="12065" rIns="0" bIns="0" rtlCol="0">
            <a:spAutoFit/>
          </a:bodyPr>
          <a:lstStyle/>
          <a:p>
            <a:pPr marL="12700">
              <a:lnSpc>
                <a:spcPct val="100000"/>
              </a:lnSpc>
              <a:spcBef>
                <a:spcPts val="95"/>
              </a:spcBef>
            </a:pPr>
            <a:r>
              <a:rPr spc="-5" dirty="0"/>
              <a:t>Idea</a:t>
            </a:r>
            <a:r>
              <a:rPr spc="-15" dirty="0"/>
              <a:t> </a:t>
            </a:r>
            <a:r>
              <a:rPr spc="-5" dirty="0"/>
              <a:t>General Métodos</a:t>
            </a:r>
            <a:r>
              <a:rPr spc="-20" dirty="0"/>
              <a:t> </a:t>
            </a:r>
            <a:r>
              <a:rPr spc="-5" dirty="0"/>
              <a:t>“Ensemble”</a:t>
            </a:r>
          </a:p>
        </p:txBody>
      </p:sp>
    </p:spTree>
    <p:extLst>
      <p:ext uri="{BB962C8B-B14F-4D97-AF65-F5344CB8AC3E}">
        <p14:creationId xmlns:p14="http://schemas.microsoft.com/office/powerpoint/2010/main" val="2639829297"/>
      </p:ext>
    </p:extLst>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27416"/>
            <a:ext cx="8534400" cy="504625"/>
          </a:xfrm>
          <a:prstGeom prst="rect">
            <a:avLst/>
          </a:prstGeom>
        </p:spPr>
        <p:txBody>
          <a:bodyPr vert="horz" wrap="square" lIns="0" tIns="12065" rIns="0" bIns="0" rtlCol="0">
            <a:spAutoFit/>
          </a:bodyPr>
          <a:lstStyle/>
          <a:p>
            <a:pPr marL="1998980" marR="5080" indent="-1917064">
              <a:lnSpc>
                <a:spcPct val="100000"/>
              </a:lnSpc>
              <a:spcBef>
                <a:spcPts val="95"/>
              </a:spcBef>
            </a:pPr>
            <a:r>
              <a:rPr spc="-5" dirty="0"/>
              <a:t>Principales Métodos de Ensemble: </a:t>
            </a:r>
            <a:r>
              <a:rPr spc="-710" dirty="0"/>
              <a:t> </a:t>
            </a:r>
            <a:r>
              <a:rPr spc="-5" dirty="0"/>
              <a:t>Agregación</a:t>
            </a:r>
          </a:p>
        </p:txBody>
      </p:sp>
      <p:sp>
        <p:nvSpPr>
          <p:cNvPr id="5" name="CuadroTexto 4"/>
          <p:cNvSpPr txBox="1"/>
          <p:nvPr/>
        </p:nvSpPr>
        <p:spPr>
          <a:xfrm>
            <a:off x="381000" y="514350"/>
            <a:ext cx="8077200" cy="3416320"/>
          </a:xfrm>
          <a:prstGeom prst="rect">
            <a:avLst/>
          </a:prstGeom>
          <a:noFill/>
        </p:spPr>
        <p:txBody>
          <a:bodyPr wrap="square" rtlCol="0">
            <a:spAutoFit/>
          </a:bodyPr>
          <a:lstStyle/>
          <a:p>
            <a:pPr marL="285750" indent="-285750">
              <a:buFont typeface="Arial" panose="020B0604020202020204" pitchFamily="34" charset="0"/>
              <a:buChar char="•"/>
            </a:pPr>
            <a:r>
              <a:rPr lang="es-ES" sz="1200" b="1" dirty="0" err="1"/>
              <a:t>Averaging</a:t>
            </a:r>
            <a:r>
              <a:rPr lang="es-ES" sz="1200" b="1" dirty="0"/>
              <a:t> / Promedio</a:t>
            </a:r>
            <a:r>
              <a:rPr lang="es-ES" sz="1200" dirty="0"/>
              <a:t>: consiste en tomar el promedio de las predicciones de los modelos en caso de problemas de regresión o al predecir probabilidades en problemas de clasificación.</a:t>
            </a:r>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endParaRPr lang="es-ES" sz="1200" dirty="0"/>
          </a:p>
          <a:p>
            <a:pPr marL="285750" indent="-285750">
              <a:buFont typeface="Arial" panose="020B0604020202020204" pitchFamily="34" charset="0"/>
              <a:buChar char="•"/>
            </a:pPr>
            <a:r>
              <a:rPr lang="es-ES" sz="1200" b="1" dirty="0" err="1"/>
              <a:t>Majority</a:t>
            </a:r>
            <a:r>
              <a:rPr lang="es-ES" sz="1200" b="1" dirty="0"/>
              <a:t> vote / voto mayoritario</a:t>
            </a:r>
            <a:r>
              <a:rPr lang="es-ES" sz="1200" dirty="0"/>
              <a:t>: elección de la predicción con el voto/recomendación máximo de entre las predicciones de varios modelos al prever el resultado de un problema de clasificación.</a:t>
            </a:r>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pPr marL="285750" indent="-285750">
              <a:buFont typeface="Arial" panose="020B0604020202020204" pitchFamily="34" charset="0"/>
              <a:buChar char="•"/>
            </a:pPr>
            <a:endParaRPr lang="es-ES" sz="1200" dirty="0"/>
          </a:p>
          <a:p>
            <a:endParaRPr lang="es-ES" sz="1200" dirty="0"/>
          </a:p>
          <a:p>
            <a:pPr marL="285750" indent="-285750">
              <a:buFont typeface="Arial" panose="020B0604020202020204" pitchFamily="34" charset="0"/>
              <a:buChar char="•"/>
            </a:pPr>
            <a:r>
              <a:rPr lang="es-ES" sz="1200" b="1" dirty="0" err="1"/>
              <a:t>Weighted</a:t>
            </a:r>
            <a:r>
              <a:rPr lang="es-ES" sz="1200" b="1" dirty="0"/>
              <a:t> </a:t>
            </a:r>
            <a:r>
              <a:rPr lang="es-ES" sz="1200" b="1" dirty="0" err="1"/>
              <a:t>average</a:t>
            </a:r>
            <a:r>
              <a:rPr lang="es-ES" sz="1200" b="1" dirty="0"/>
              <a:t> / promedio ponderado</a:t>
            </a:r>
            <a:r>
              <a:rPr lang="es-ES" sz="1200" dirty="0"/>
              <a:t>: se aplican diferentes pesos a las predicciones de varios modelos y luego se calcula el promedio, lo que implica asignar una importancia alta o baja a la salida específica de un modelo en particular.</a:t>
            </a:r>
          </a:p>
        </p:txBody>
      </p:sp>
      <p:pic>
        <p:nvPicPr>
          <p:cNvPr id="6" name="Imagen 5"/>
          <p:cNvPicPr>
            <a:picLocks noChangeAspect="1"/>
          </p:cNvPicPr>
          <p:nvPr/>
        </p:nvPicPr>
        <p:blipFill>
          <a:blip r:embed="rId2"/>
          <a:stretch>
            <a:fillRect/>
          </a:stretch>
        </p:blipFill>
        <p:spPr>
          <a:xfrm>
            <a:off x="2247471" y="1123950"/>
            <a:ext cx="4344258" cy="660410"/>
          </a:xfrm>
          <a:prstGeom prst="rect">
            <a:avLst/>
          </a:prstGeom>
        </p:spPr>
      </p:pic>
      <p:pic>
        <p:nvPicPr>
          <p:cNvPr id="7" name="Imagen 6"/>
          <p:cNvPicPr>
            <a:picLocks noChangeAspect="1"/>
          </p:cNvPicPr>
          <p:nvPr/>
        </p:nvPicPr>
        <p:blipFill>
          <a:blip r:embed="rId3"/>
          <a:stretch>
            <a:fillRect/>
          </a:stretch>
        </p:blipFill>
        <p:spPr>
          <a:xfrm>
            <a:off x="2334800" y="2495550"/>
            <a:ext cx="4169600" cy="669936"/>
          </a:xfrm>
          <a:prstGeom prst="rect">
            <a:avLst/>
          </a:prstGeom>
        </p:spPr>
      </p:pic>
      <p:pic>
        <p:nvPicPr>
          <p:cNvPr id="8" name="Imagen 7"/>
          <p:cNvPicPr>
            <a:picLocks noChangeAspect="1"/>
          </p:cNvPicPr>
          <p:nvPr/>
        </p:nvPicPr>
        <p:blipFill>
          <a:blip r:embed="rId4"/>
          <a:stretch>
            <a:fillRect/>
          </a:stretch>
        </p:blipFill>
        <p:spPr>
          <a:xfrm>
            <a:off x="1608461" y="3867150"/>
            <a:ext cx="5622278" cy="908066"/>
          </a:xfrm>
          <a:prstGeom prst="rect">
            <a:avLst/>
          </a:prstGeom>
        </p:spPr>
      </p:pic>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21402"/>
          </a:xfrm>
          <a:prstGeom prst="rect">
            <a:avLst/>
          </a:prstGeom>
        </p:spPr>
      </p:pic>
      <p:sp>
        <p:nvSpPr>
          <p:cNvPr id="3" name="object 3"/>
          <p:cNvSpPr txBox="1">
            <a:spLocks noGrp="1"/>
          </p:cNvSpPr>
          <p:nvPr>
            <p:ph type="title"/>
          </p:nvPr>
        </p:nvSpPr>
        <p:spPr>
          <a:xfrm>
            <a:off x="1574419" y="181405"/>
            <a:ext cx="5527040" cy="513080"/>
          </a:xfrm>
          <a:prstGeom prst="rect">
            <a:avLst/>
          </a:prstGeom>
        </p:spPr>
        <p:txBody>
          <a:bodyPr vert="horz" wrap="square" lIns="0" tIns="12065" rIns="0" bIns="0" rtlCol="0">
            <a:spAutoFit/>
          </a:bodyPr>
          <a:lstStyle/>
          <a:p>
            <a:pPr marL="12700">
              <a:lnSpc>
                <a:spcPct val="100000"/>
              </a:lnSpc>
              <a:spcBef>
                <a:spcPts val="95"/>
              </a:spcBef>
            </a:pPr>
            <a:r>
              <a:rPr spc="-5" dirty="0"/>
              <a:t>Una primera</a:t>
            </a:r>
            <a:r>
              <a:rPr dirty="0"/>
              <a:t> </a:t>
            </a:r>
            <a:r>
              <a:rPr spc="-5" dirty="0"/>
              <a:t>Aproximación</a:t>
            </a:r>
            <a:r>
              <a:rPr spc="5" dirty="0"/>
              <a:t> </a:t>
            </a:r>
            <a:r>
              <a:rPr spc="-5" dirty="0"/>
              <a:t>a </a:t>
            </a:r>
            <a:r>
              <a:rPr spc="-10" dirty="0"/>
              <a:t>OJO</a:t>
            </a:r>
          </a:p>
        </p:txBody>
      </p:sp>
      <p:pic>
        <p:nvPicPr>
          <p:cNvPr id="4" name="object 4"/>
          <p:cNvPicPr/>
          <p:nvPr/>
        </p:nvPicPr>
        <p:blipFill>
          <a:blip r:embed="rId3" cstate="print"/>
          <a:stretch>
            <a:fillRect/>
          </a:stretch>
        </p:blipFill>
        <p:spPr>
          <a:xfrm>
            <a:off x="0" y="128778"/>
            <a:ext cx="8945879" cy="4265675"/>
          </a:xfrm>
          <a:prstGeom prst="rect">
            <a:avLst/>
          </a:prstGeom>
        </p:spPr>
      </p:pic>
      <p:pic>
        <p:nvPicPr>
          <p:cNvPr id="5" name="object 5"/>
          <p:cNvPicPr/>
          <p:nvPr/>
        </p:nvPicPr>
        <p:blipFill>
          <a:blip r:embed="rId4" cstate="print"/>
          <a:stretch>
            <a:fillRect/>
          </a:stretch>
        </p:blipFill>
        <p:spPr>
          <a:xfrm>
            <a:off x="0" y="15570"/>
            <a:ext cx="8666289" cy="4582959"/>
          </a:xfrm>
          <a:prstGeom prst="rect">
            <a:avLst/>
          </a:prstGeom>
        </p:spPr>
      </p:pic>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530225" y="394611"/>
            <a:ext cx="126873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SciPy</a:t>
            </a:r>
            <a:endParaRPr sz="3600">
              <a:latin typeface="Arial"/>
              <a:cs typeface="Arial"/>
            </a:endParaRPr>
          </a:p>
        </p:txBody>
      </p:sp>
      <p:sp>
        <p:nvSpPr>
          <p:cNvPr id="4" name="object 4"/>
          <p:cNvSpPr txBox="1"/>
          <p:nvPr/>
        </p:nvSpPr>
        <p:spPr>
          <a:xfrm>
            <a:off x="530225" y="1260983"/>
            <a:ext cx="5409565" cy="3082290"/>
          </a:xfrm>
          <a:prstGeom prst="rect">
            <a:avLst/>
          </a:prstGeom>
        </p:spPr>
        <p:txBody>
          <a:bodyPr vert="horz" wrap="square" lIns="0" tIns="12700" rIns="0" bIns="0" rtlCol="0">
            <a:spAutoFit/>
          </a:bodyPr>
          <a:lstStyle/>
          <a:p>
            <a:pPr marL="12700">
              <a:lnSpc>
                <a:spcPct val="100000"/>
              </a:lnSpc>
              <a:spcBef>
                <a:spcPts val="100"/>
              </a:spcBef>
            </a:pPr>
            <a:r>
              <a:rPr sz="2400" spc="-140" dirty="0">
                <a:solidFill>
                  <a:srgbClr val="0972CB"/>
                </a:solidFill>
                <a:latin typeface="Verdana"/>
                <a:cs typeface="Verdana"/>
              </a:rPr>
              <a:t>Pytho</a:t>
            </a:r>
            <a:r>
              <a:rPr sz="2400" spc="-155" dirty="0">
                <a:solidFill>
                  <a:srgbClr val="0972CB"/>
                </a:solidFill>
                <a:latin typeface="Verdana"/>
                <a:cs typeface="Verdana"/>
              </a:rPr>
              <a:t>n</a:t>
            </a:r>
            <a:r>
              <a:rPr sz="2400" spc="-254" dirty="0">
                <a:solidFill>
                  <a:srgbClr val="0972CB"/>
                </a:solidFill>
                <a:latin typeface="Verdana"/>
                <a:cs typeface="Verdana"/>
              </a:rPr>
              <a:t> </a:t>
            </a:r>
            <a:r>
              <a:rPr sz="2400" spc="-150" dirty="0">
                <a:solidFill>
                  <a:srgbClr val="0972CB"/>
                </a:solidFill>
                <a:latin typeface="Verdana"/>
                <a:cs typeface="Verdana"/>
              </a:rPr>
              <a:t>Ecosys</a:t>
            </a:r>
            <a:r>
              <a:rPr sz="2400" spc="-114" dirty="0">
                <a:solidFill>
                  <a:srgbClr val="0972CB"/>
                </a:solidFill>
                <a:latin typeface="Verdana"/>
                <a:cs typeface="Verdana"/>
              </a:rPr>
              <a:t>t</a:t>
            </a:r>
            <a:r>
              <a:rPr sz="2400" spc="-155" dirty="0">
                <a:solidFill>
                  <a:srgbClr val="0972CB"/>
                </a:solidFill>
                <a:latin typeface="Verdana"/>
                <a:cs typeface="Verdana"/>
              </a:rPr>
              <a:t>e</a:t>
            </a:r>
            <a:r>
              <a:rPr sz="2400" spc="-245" dirty="0">
                <a:solidFill>
                  <a:srgbClr val="0972CB"/>
                </a:solidFill>
                <a:latin typeface="Verdana"/>
                <a:cs typeface="Verdana"/>
              </a:rPr>
              <a:t>m</a:t>
            </a:r>
            <a:r>
              <a:rPr sz="2400" spc="-250" dirty="0">
                <a:solidFill>
                  <a:srgbClr val="0972CB"/>
                </a:solidFill>
                <a:latin typeface="Verdana"/>
                <a:cs typeface="Verdana"/>
              </a:rPr>
              <a:t> </a:t>
            </a:r>
            <a:r>
              <a:rPr sz="2400" spc="-75" dirty="0">
                <a:solidFill>
                  <a:srgbClr val="0972CB"/>
                </a:solidFill>
                <a:latin typeface="Verdana"/>
                <a:cs typeface="Verdana"/>
              </a:rPr>
              <a:t>f</a:t>
            </a:r>
            <a:r>
              <a:rPr sz="2400" spc="-125" dirty="0">
                <a:solidFill>
                  <a:srgbClr val="0972CB"/>
                </a:solidFill>
                <a:latin typeface="Verdana"/>
                <a:cs typeface="Verdana"/>
              </a:rPr>
              <a:t>o</a:t>
            </a:r>
            <a:r>
              <a:rPr sz="2400" spc="-85" dirty="0">
                <a:solidFill>
                  <a:srgbClr val="0972CB"/>
                </a:solidFill>
                <a:latin typeface="Verdana"/>
                <a:cs typeface="Verdana"/>
              </a:rPr>
              <a:t>r</a:t>
            </a:r>
            <a:r>
              <a:rPr sz="2400" spc="-250" dirty="0">
                <a:solidFill>
                  <a:srgbClr val="0972CB"/>
                </a:solidFill>
                <a:latin typeface="Verdana"/>
                <a:cs typeface="Verdana"/>
              </a:rPr>
              <a:t> </a:t>
            </a:r>
            <a:r>
              <a:rPr sz="2400" spc="-125" dirty="0">
                <a:solidFill>
                  <a:srgbClr val="0972CB"/>
                </a:solidFill>
                <a:latin typeface="Verdana"/>
                <a:cs typeface="Verdana"/>
              </a:rPr>
              <a:t>Dat</a:t>
            </a:r>
            <a:r>
              <a:rPr sz="2400" spc="-155" dirty="0">
                <a:solidFill>
                  <a:srgbClr val="0972CB"/>
                </a:solidFill>
                <a:latin typeface="Verdana"/>
                <a:cs typeface="Verdana"/>
              </a:rPr>
              <a:t>a</a:t>
            </a:r>
            <a:r>
              <a:rPr sz="2400" spc="-250" dirty="0">
                <a:solidFill>
                  <a:srgbClr val="0972CB"/>
                </a:solidFill>
                <a:latin typeface="Verdana"/>
                <a:cs typeface="Verdana"/>
              </a:rPr>
              <a:t> </a:t>
            </a:r>
            <a:r>
              <a:rPr sz="2400" spc="-135" dirty="0">
                <a:solidFill>
                  <a:srgbClr val="0972CB"/>
                </a:solidFill>
                <a:latin typeface="Verdana"/>
                <a:cs typeface="Verdana"/>
              </a:rPr>
              <a:t>Science</a:t>
            </a:r>
            <a:endParaRPr sz="2400">
              <a:latin typeface="Verdana"/>
              <a:cs typeface="Verdana"/>
            </a:endParaRPr>
          </a:p>
          <a:p>
            <a:pPr marL="12700" marR="5080">
              <a:lnSpc>
                <a:spcPct val="151800"/>
              </a:lnSpc>
              <a:spcBef>
                <a:spcPts val="790"/>
              </a:spcBef>
            </a:pPr>
            <a:r>
              <a:rPr sz="1400" spc="-70" dirty="0">
                <a:latin typeface="Verdana"/>
                <a:cs typeface="Verdana"/>
              </a:rPr>
              <a:t>p</a:t>
            </a:r>
            <a:r>
              <a:rPr sz="1400" spc="-85" dirty="0">
                <a:latin typeface="Verdana"/>
                <a:cs typeface="Verdana"/>
              </a:rPr>
              <a:t>anda</a:t>
            </a:r>
            <a:r>
              <a:rPr sz="1400" spc="-70" dirty="0">
                <a:latin typeface="Verdana"/>
                <a:cs typeface="Verdana"/>
              </a:rPr>
              <a:t>s</a:t>
            </a:r>
            <a:r>
              <a:rPr sz="1400" spc="-145" dirty="0">
                <a:latin typeface="Verdana"/>
                <a:cs typeface="Verdana"/>
              </a:rPr>
              <a:t> </a:t>
            </a:r>
            <a:r>
              <a:rPr sz="1400" spc="-45" dirty="0">
                <a:latin typeface="Verdana"/>
                <a:cs typeface="Verdana"/>
              </a:rPr>
              <a:t>lib</a:t>
            </a:r>
            <a:r>
              <a:rPr sz="1400" spc="-60" dirty="0">
                <a:latin typeface="Verdana"/>
                <a:cs typeface="Verdana"/>
              </a:rPr>
              <a:t>r</a:t>
            </a:r>
            <a:r>
              <a:rPr sz="1400" spc="-145" dirty="0">
                <a:latin typeface="Verdana"/>
                <a:cs typeface="Verdana"/>
              </a:rPr>
              <a:t>ary:  </a:t>
            </a:r>
            <a:r>
              <a:rPr sz="1400" u="heavy" spc="-90" dirty="0">
                <a:solidFill>
                  <a:srgbClr val="1155CC"/>
                </a:solidFill>
                <a:uFill>
                  <a:solidFill>
                    <a:srgbClr val="1155CC"/>
                  </a:solidFill>
                </a:uFill>
                <a:latin typeface="Verdana"/>
                <a:cs typeface="Verdana"/>
                <a:hlinkClick r:id="rId3"/>
              </a:rPr>
              <a:t>https://pandas.pydata.org/docs/user_guide/index.html#user-guide</a:t>
            </a:r>
            <a:endParaRPr sz="1400">
              <a:latin typeface="Verdana"/>
              <a:cs typeface="Verdana"/>
            </a:endParaRPr>
          </a:p>
          <a:p>
            <a:pPr>
              <a:lnSpc>
                <a:spcPct val="100000"/>
              </a:lnSpc>
              <a:spcBef>
                <a:spcPts val="55"/>
              </a:spcBef>
            </a:pPr>
            <a:endParaRPr sz="2050">
              <a:latin typeface="Verdana"/>
              <a:cs typeface="Verdana"/>
            </a:endParaRPr>
          </a:p>
          <a:p>
            <a:pPr marL="12700" marR="1212850">
              <a:lnSpc>
                <a:spcPct val="151800"/>
              </a:lnSpc>
            </a:pPr>
            <a:r>
              <a:rPr sz="1400" spc="-114" dirty="0">
                <a:latin typeface="Verdana"/>
                <a:cs typeface="Verdana"/>
              </a:rPr>
              <a:t>num</a:t>
            </a:r>
            <a:r>
              <a:rPr sz="1400" spc="-100" dirty="0">
                <a:latin typeface="Verdana"/>
                <a:cs typeface="Verdana"/>
              </a:rPr>
              <a:t>p</a:t>
            </a:r>
            <a:r>
              <a:rPr sz="1400" spc="-130" dirty="0">
                <a:latin typeface="Verdana"/>
                <a:cs typeface="Verdana"/>
              </a:rPr>
              <a:t>y</a:t>
            </a:r>
            <a:r>
              <a:rPr sz="1400" spc="-145" dirty="0">
                <a:latin typeface="Verdana"/>
                <a:cs typeface="Verdana"/>
              </a:rPr>
              <a:t> </a:t>
            </a:r>
            <a:r>
              <a:rPr sz="1400" spc="-45" dirty="0">
                <a:latin typeface="Verdana"/>
                <a:cs typeface="Verdana"/>
              </a:rPr>
              <a:t>lib</a:t>
            </a:r>
            <a:r>
              <a:rPr sz="1400" spc="-60" dirty="0">
                <a:latin typeface="Verdana"/>
                <a:cs typeface="Verdana"/>
              </a:rPr>
              <a:t>r</a:t>
            </a:r>
            <a:r>
              <a:rPr sz="1400" spc="-145" dirty="0">
                <a:latin typeface="Verdana"/>
                <a:cs typeface="Verdana"/>
              </a:rPr>
              <a:t>ary:  </a:t>
            </a:r>
            <a:r>
              <a:rPr sz="1400" u="heavy" spc="-80" dirty="0">
                <a:solidFill>
                  <a:srgbClr val="1155CC"/>
                </a:solidFill>
                <a:uFill>
                  <a:solidFill>
                    <a:srgbClr val="1155CC"/>
                  </a:solidFill>
                </a:uFill>
                <a:latin typeface="Verdana"/>
                <a:cs typeface="Verdana"/>
                <a:hlinkClick r:id="rId4"/>
              </a:rPr>
              <a:t>https://numpy.org/doc/stable/reference/index.html</a:t>
            </a:r>
            <a:endParaRPr sz="1400">
              <a:latin typeface="Verdana"/>
              <a:cs typeface="Verdana"/>
            </a:endParaRPr>
          </a:p>
          <a:p>
            <a:pPr>
              <a:lnSpc>
                <a:spcPct val="100000"/>
              </a:lnSpc>
            </a:pPr>
            <a:endParaRPr sz="1700">
              <a:latin typeface="Verdana"/>
              <a:cs typeface="Verdana"/>
            </a:endParaRPr>
          </a:p>
          <a:p>
            <a:pPr marL="12700">
              <a:lnSpc>
                <a:spcPct val="100000"/>
              </a:lnSpc>
              <a:spcBef>
                <a:spcPts val="1355"/>
              </a:spcBef>
            </a:pPr>
            <a:r>
              <a:rPr sz="1400" spc="-70" dirty="0">
                <a:latin typeface="Verdana"/>
                <a:cs typeface="Verdana"/>
              </a:rPr>
              <a:t>skl</a:t>
            </a:r>
            <a:r>
              <a:rPr sz="1400" spc="-95" dirty="0">
                <a:latin typeface="Verdana"/>
                <a:cs typeface="Verdana"/>
              </a:rPr>
              <a:t>e</a:t>
            </a:r>
            <a:r>
              <a:rPr sz="1400" spc="-85" dirty="0">
                <a:latin typeface="Verdana"/>
                <a:cs typeface="Verdana"/>
              </a:rPr>
              <a:t>ar</a:t>
            </a:r>
            <a:r>
              <a:rPr sz="1400" spc="-100" dirty="0">
                <a:latin typeface="Verdana"/>
                <a:cs typeface="Verdana"/>
              </a:rPr>
              <a:t>n</a:t>
            </a:r>
            <a:r>
              <a:rPr sz="1400" spc="-145" dirty="0">
                <a:latin typeface="Verdana"/>
                <a:cs typeface="Verdana"/>
              </a:rPr>
              <a:t> </a:t>
            </a:r>
            <a:r>
              <a:rPr sz="1400" spc="-45" dirty="0">
                <a:latin typeface="Verdana"/>
                <a:cs typeface="Verdana"/>
              </a:rPr>
              <a:t>lib</a:t>
            </a:r>
            <a:r>
              <a:rPr sz="1400" spc="-60" dirty="0">
                <a:latin typeface="Verdana"/>
                <a:cs typeface="Verdana"/>
              </a:rPr>
              <a:t>r</a:t>
            </a:r>
            <a:r>
              <a:rPr sz="1400" spc="-160" dirty="0">
                <a:latin typeface="Verdana"/>
                <a:cs typeface="Verdana"/>
              </a:rPr>
              <a:t>ary:</a:t>
            </a:r>
            <a:endParaRPr sz="1400">
              <a:latin typeface="Verdana"/>
              <a:cs typeface="Verdana"/>
            </a:endParaRPr>
          </a:p>
          <a:p>
            <a:pPr marL="12700">
              <a:lnSpc>
                <a:spcPct val="100000"/>
              </a:lnSpc>
              <a:spcBef>
                <a:spcPts val="869"/>
              </a:spcBef>
            </a:pPr>
            <a:r>
              <a:rPr sz="1400" u="heavy" spc="-80" dirty="0">
                <a:solidFill>
                  <a:srgbClr val="1155CC"/>
                </a:solidFill>
                <a:uFill>
                  <a:solidFill>
                    <a:srgbClr val="1155CC"/>
                  </a:solidFill>
                </a:uFill>
                <a:latin typeface="Verdana"/>
                <a:cs typeface="Verdana"/>
                <a:hlinkClick r:id="rId5"/>
              </a:rPr>
              <a:t>https://scikit-learn.org/stable/</a:t>
            </a:r>
            <a:endParaRPr sz="1400">
              <a:latin typeface="Verdana"/>
              <a:cs typeface="Verdana"/>
            </a:endParaRPr>
          </a:p>
        </p:txBody>
      </p:sp>
      <p:grpSp>
        <p:nvGrpSpPr>
          <p:cNvPr id="5" name="object 5"/>
          <p:cNvGrpSpPr/>
          <p:nvPr/>
        </p:nvGrpSpPr>
        <p:grpSpPr>
          <a:xfrm>
            <a:off x="20770" y="72656"/>
            <a:ext cx="8843010" cy="4972685"/>
            <a:chOff x="20770" y="72656"/>
            <a:chExt cx="8843010" cy="4972685"/>
          </a:xfrm>
        </p:grpSpPr>
        <p:pic>
          <p:nvPicPr>
            <p:cNvPr id="6" name="object 6"/>
            <p:cNvPicPr/>
            <p:nvPr/>
          </p:nvPicPr>
          <p:blipFill>
            <a:blip r:embed="rId6" cstate="print"/>
            <a:stretch>
              <a:fillRect/>
            </a:stretch>
          </p:blipFill>
          <p:spPr>
            <a:xfrm>
              <a:off x="6577562" y="1317750"/>
              <a:ext cx="2276474" cy="3619499"/>
            </a:xfrm>
            <a:prstGeom prst="rect">
              <a:avLst/>
            </a:prstGeom>
          </p:spPr>
        </p:pic>
        <p:pic>
          <p:nvPicPr>
            <p:cNvPr id="7" name="object 7"/>
            <p:cNvPicPr/>
            <p:nvPr/>
          </p:nvPicPr>
          <p:blipFill>
            <a:blip r:embed="rId7" cstate="print"/>
            <a:stretch>
              <a:fillRect/>
            </a:stretch>
          </p:blipFill>
          <p:spPr>
            <a:xfrm>
              <a:off x="6638100" y="4579562"/>
              <a:ext cx="1066799" cy="295274"/>
            </a:xfrm>
            <a:prstGeom prst="rect">
              <a:avLst/>
            </a:prstGeom>
          </p:spPr>
        </p:pic>
        <p:pic>
          <p:nvPicPr>
            <p:cNvPr id="8" name="object 8"/>
            <p:cNvPicPr/>
            <p:nvPr/>
          </p:nvPicPr>
          <p:blipFill>
            <a:blip r:embed="rId8" cstate="print"/>
            <a:stretch>
              <a:fillRect/>
            </a:stretch>
          </p:blipFill>
          <p:spPr>
            <a:xfrm>
              <a:off x="7625047" y="4579575"/>
              <a:ext cx="1228999" cy="419099"/>
            </a:xfrm>
            <a:prstGeom prst="rect">
              <a:avLst/>
            </a:prstGeom>
          </p:spPr>
        </p:pic>
        <p:pic>
          <p:nvPicPr>
            <p:cNvPr id="9" name="object 9"/>
            <p:cNvPicPr/>
            <p:nvPr/>
          </p:nvPicPr>
          <p:blipFill>
            <a:blip r:embed="rId9" cstate="print"/>
            <a:stretch>
              <a:fillRect/>
            </a:stretch>
          </p:blipFill>
          <p:spPr>
            <a:xfrm>
              <a:off x="5668525" y="4292666"/>
              <a:ext cx="851125" cy="458949"/>
            </a:xfrm>
            <a:prstGeom prst="rect">
              <a:avLst/>
            </a:prstGeom>
          </p:spPr>
        </p:pic>
        <p:pic>
          <p:nvPicPr>
            <p:cNvPr id="10" name="object 10"/>
            <p:cNvPicPr/>
            <p:nvPr/>
          </p:nvPicPr>
          <p:blipFill>
            <a:blip r:embed="rId10" cstate="print"/>
            <a:stretch>
              <a:fillRect/>
            </a:stretch>
          </p:blipFill>
          <p:spPr>
            <a:xfrm>
              <a:off x="5949660" y="2526072"/>
              <a:ext cx="579836" cy="468675"/>
            </a:xfrm>
            <a:prstGeom prst="rect">
              <a:avLst/>
            </a:prstGeom>
          </p:spPr>
        </p:pic>
        <p:pic>
          <p:nvPicPr>
            <p:cNvPr id="11" name="object 11"/>
            <p:cNvPicPr/>
            <p:nvPr/>
          </p:nvPicPr>
          <p:blipFill>
            <a:blip r:embed="rId11" cstate="print"/>
            <a:stretch>
              <a:fillRect/>
            </a:stretch>
          </p:blipFill>
          <p:spPr>
            <a:xfrm>
              <a:off x="5668525" y="3393743"/>
              <a:ext cx="851124" cy="368821"/>
            </a:xfrm>
            <a:prstGeom prst="rect">
              <a:avLst/>
            </a:prstGeom>
          </p:spPr>
        </p:pic>
        <p:pic>
          <p:nvPicPr>
            <p:cNvPr id="12" name="object 12"/>
            <p:cNvPicPr/>
            <p:nvPr/>
          </p:nvPicPr>
          <p:blipFill>
            <a:blip r:embed="rId12" cstate="print"/>
            <a:stretch>
              <a:fillRect/>
            </a:stretch>
          </p:blipFill>
          <p:spPr>
            <a:xfrm>
              <a:off x="20770" y="72656"/>
              <a:ext cx="8842839" cy="4972229"/>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06923"/>
          </a:xfrm>
          <a:prstGeom prst="rect">
            <a:avLst/>
          </a:prstGeom>
        </p:spPr>
      </p:pic>
      <p:sp>
        <p:nvSpPr>
          <p:cNvPr id="3" name="object 3"/>
          <p:cNvSpPr txBox="1">
            <a:spLocks noGrp="1"/>
          </p:cNvSpPr>
          <p:nvPr>
            <p:ph type="title"/>
          </p:nvPr>
        </p:nvSpPr>
        <p:spPr>
          <a:xfrm>
            <a:off x="1536096" y="27416"/>
            <a:ext cx="5704840" cy="513080"/>
          </a:xfrm>
          <a:prstGeom prst="rect">
            <a:avLst/>
          </a:prstGeom>
        </p:spPr>
        <p:txBody>
          <a:bodyPr vert="horz" wrap="square" lIns="0" tIns="12065" rIns="0" bIns="0" rtlCol="0">
            <a:spAutoFit/>
          </a:bodyPr>
          <a:lstStyle/>
          <a:p>
            <a:pPr marL="12700">
              <a:lnSpc>
                <a:spcPct val="100000"/>
              </a:lnSpc>
              <a:spcBef>
                <a:spcPts val="95"/>
              </a:spcBef>
            </a:pPr>
            <a:r>
              <a:rPr spc="-5" dirty="0"/>
              <a:t>Principales</a:t>
            </a:r>
            <a:r>
              <a:rPr dirty="0"/>
              <a:t> </a:t>
            </a:r>
            <a:r>
              <a:rPr spc="-5" dirty="0"/>
              <a:t>Métodos</a:t>
            </a:r>
            <a:r>
              <a:rPr spc="-10" dirty="0"/>
              <a:t> </a:t>
            </a:r>
            <a:r>
              <a:rPr spc="-5" dirty="0"/>
              <a:t>de</a:t>
            </a:r>
            <a:r>
              <a:rPr spc="-25" dirty="0"/>
              <a:t> </a:t>
            </a:r>
            <a:r>
              <a:rPr spc="-5" dirty="0"/>
              <a:t>Ensemble:</a:t>
            </a:r>
          </a:p>
        </p:txBody>
      </p:sp>
      <p:sp>
        <p:nvSpPr>
          <p:cNvPr id="4" name="object 4"/>
          <p:cNvSpPr txBox="1"/>
          <p:nvPr/>
        </p:nvSpPr>
        <p:spPr>
          <a:xfrm>
            <a:off x="464488" y="1361170"/>
            <a:ext cx="6775450" cy="1720984"/>
          </a:xfrm>
          <a:prstGeom prst="rect">
            <a:avLst/>
          </a:prstGeom>
        </p:spPr>
        <p:txBody>
          <a:bodyPr vert="horz" wrap="square" lIns="0" tIns="12700" rIns="0" bIns="0" rtlCol="0">
            <a:spAutoFit/>
          </a:bodyPr>
          <a:lstStyle/>
          <a:p>
            <a:pPr marL="469900" indent="-457200">
              <a:lnSpc>
                <a:spcPct val="100000"/>
              </a:lnSpc>
              <a:spcBef>
                <a:spcPts val="100"/>
              </a:spcBef>
              <a:buAutoNum type="arabicPeriod"/>
              <a:tabLst>
                <a:tab pos="469900" algn="l"/>
              </a:tabLst>
            </a:pPr>
            <a:r>
              <a:rPr sz="3700" dirty="0">
                <a:latin typeface="Arial MT"/>
                <a:cs typeface="Arial MT"/>
              </a:rPr>
              <a:t>Bagging.</a:t>
            </a:r>
            <a:r>
              <a:rPr sz="3700" spc="-15" dirty="0">
                <a:latin typeface="Arial MT"/>
                <a:cs typeface="Arial MT"/>
              </a:rPr>
              <a:t> </a:t>
            </a:r>
            <a:r>
              <a:rPr sz="3700" spc="-10" dirty="0">
                <a:latin typeface="Arial MT"/>
                <a:cs typeface="Arial MT"/>
              </a:rPr>
              <a:t>(Weighted</a:t>
            </a:r>
            <a:r>
              <a:rPr sz="3700" spc="10" dirty="0">
                <a:latin typeface="Arial MT"/>
                <a:cs typeface="Arial MT"/>
              </a:rPr>
              <a:t> </a:t>
            </a:r>
            <a:r>
              <a:rPr sz="3700" spc="-5" dirty="0">
                <a:latin typeface="Arial MT"/>
                <a:cs typeface="Arial MT"/>
              </a:rPr>
              <a:t>Boostrap)</a:t>
            </a:r>
            <a:endParaRPr sz="3700" dirty="0">
              <a:latin typeface="Arial MT"/>
              <a:cs typeface="Arial MT"/>
            </a:endParaRPr>
          </a:p>
          <a:p>
            <a:pPr marL="469900" indent="-457200">
              <a:lnSpc>
                <a:spcPct val="100000"/>
              </a:lnSpc>
              <a:buAutoNum type="arabicPeriod"/>
              <a:tabLst>
                <a:tab pos="469900" algn="l"/>
              </a:tabLst>
            </a:pPr>
            <a:r>
              <a:rPr sz="3700" dirty="0">
                <a:latin typeface="Arial MT"/>
                <a:cs typeface="Arial MT"/>
              </a:rPr>
              <a:t>Boosting</a:t>
            </a:r>
          </a:p>
          <a:p>
            <a:pPr marL="469900" indent="-457200">
              <a:lnSpc>
                <a:spcPct val="100000"/>
              </a:lnSpc>
              <a:buAutoNum type="arabicPeriod"/>
              <a:tabLst>
                <a:tab pos="469900" algn="l"/>
              </a:tabLst>
            </a:pPr>
            <a:r>
              <a:rPr sz="3700" dirty="0">
                <a:latin typeface="Arial MT"/>
                <a:cs typeface="Arial MT"/>
              </a:rPr>
              <a:t>Stacking</a:t>
            </a:r>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7620"/>
            <a:ext cx="1983782" cy="5135879"/>
          </a:xfrm>
          <a:prstGeom prst="rect">
            <a:avLst/>
          </a:prstGeom>
        </p:spPr>
      </p:pic>
      <p:sp>
        <p:nvSpPr>
          <p:cNvPr id="3" name="object 3"/>
          <p:cNvSpPr txBox="1">
            <a:spLocks noGrp="1"/>
          </p:cNvSpPr>
          <p:nvPr>
            <p:ph type="title"/>
          </p:nvPr>
        </p:nvSpPr>
        <p:spPr>
          <a:xfrm>
            <a:off x="726424" y="546530"/>
            <a:ext cx="4814570" cy="513080"/>
          </a:xfrm>
          <a:prstGeom prst="rect">
            <a:avLst/>
          </a:prstGeom>
        </p:spPr>
        <p:txBody>
          <a:bodyPr vert="horz" wrap="square" lIns="0" tIns="12065" rIns="0" bIns="0" rtlCol="0">
            <a:spAutoFit/>
          </a:bodyPr>
          <a:lstStyle/>
          <a:p>
            <a:pPr marL="12700">
              <a:lnSpc>
                <a:spcPct val="100000"/>
              </a:lnSpc>
              <a:spcBef>
                <a:spcPts val="95"/>
              </a:spcBef>
            </a:pPr>
            <a:r>
              <a:rPr spc="-5" dirty="0"/>
              <a:t>1.</a:t>
            </a:r>
            <a:r>
              <a:rPr spc="-15" dirty="0"/>
              <a:t> </a:t>
            </a:r>
            <a:r>
              <a:rPr spc="-5" dirty="0"/>
              <a:t>Introducción-Preliminaries</a:t>
            </a:r>
          </a:p>
        </p:txBody>
      </p:sp>
      <p:sp>
        <p:nvSpPr>
          <p:cNvPr id="4" name="object 4"/>
          <p:cNvSpPr txBox="1"/>
          <p:nvPr/>
        </p:nvSpPr>
        <p:spPr>
          <a:xfrm>
            <a:off x="535924" y="1776905"/>
            <a:ext cx="7516495" cy="259045"/>
          </a:xfrm>
          <a:prstGeom prst="rect">
            <a:avLst/>
          </a:prstGeom>
        </p:spPr>
        <p:txBody>
          <a:bodyPr vert="horz" wrap="square" lIns="0" tIns="12700" rIns="0" bIns="0" rtlCol="0">
            <a:spAutoFit/>
          </a:bodyPr>
          <a:lstStyle/>
          <a:p>
            <a:pPr marL="12700">
              <a:lnSpc>
                <a:spcPct val="100000"/>
              </a:lnSpc>
              <a:spcBef>
                <a:spcPts val="100"/>
              </a:spcBef>
              <a:tabLst>
                <a:tab pos="354965" algn="l"/>
                <a:tab pos="355600" algn="l"/>
              </a:tabLst>
            </a:pPr>
            <a:r>
              <a:rPr lang="es-ES" sz="1600" dirty="0">
                <a:latin typeface="Arial MT"/>
                <a:cs typeface="Arial MT"/>
              </a:rPr>
              <a:t>En esta sección se presentan las nociones básicas de los modelos de </a:t>
            </a:r>
            <a:r>
              <a:rPr lang="es-ES" sz="1600" dirty="0" err="1">
                <a:latin typeface="Arial MT"/>
                <a:cs typeface="Arial MT"/>
              </a:rPr>
              <a:t>ensemble</a:t>
            </a:r>
            <a:endParaRPr sz="1600" dirty="0">
              <a:latin typeface="Arial MT"/>
              <a:cs typeface="Arial MT"/>
            </a:endParaRPr>
          </a:p>
        </p:txBody>
      </p:sp>
    </p:spTree>
  </p:cSld>
  <p:clrMapOvr>
    <a:masterClrMapping/>
  </p:clrMapOvr>
  <p:transition spd="slow">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69522" y="1210055"/>
            <a:ext cx="1517097" cy="3933443"/>
          </a:xfrm>
          <a:prstGeom prst="rect">
            <a:avLst/>
          </a:prstGeom>
        </p:spPr>
      </p:pic>
      <p:sp>
        <p:nvSpPr>
          <p:cNvPr id="3" name="object 3"/>
          <p:cNvSpPr txBox="1">
            <a:spLocks noGrp="1"/>
          </p:cNvSpPr>
          <p:nvPr>
            <p:ph type="title"/>
          </p:nvPr>
        </p:nvSpPr>
        <p:spPr>
          <a:xfrm>
            <a:off x="3728370" y="27416"/>
            <a:ext cx="1322705" cy="513080"/>
          </a:xfrm>
          <a:prstGeom prst="rect">
            <a:avLst/>
          </a:prstGeom>
        </p:spPr>
        <p:txBody>
          <a:bodyPr vert="horz" wrap="square" lIns="0" tIns="12065" rIns="0" bIns="0" rtlCol="0">
            <a:spAutoFit/>
          </a:bodyPr>
          <a:lstStyle/>
          <a:p>
            <a:pPr marL="12700">
              <a:lnSpc>
                <a:spcPct val="100000"/>
              </a:lnSpc>
              <a:spcBef>
                <a:spcPts val="95"/>
              </a:spcBef>
            </a:pPr>
            <a:r>
              <a:rPr spc="-5" dirty="0"/>
              <a:t>Bagging</a:t>
            </a:r>
          </a:p>
        </p:txBody>
      </p:sp>
      <p:sp>
        <p:nvSpPr>
          <p:cNvPr id="4" name="object 4"/>
          <p:cNvSpPr txBox="1"/>
          <p:nvPr/>
        </p:nvSpPr>
        <p:spPr>
          <a:xfrm>
            <a:off x="228600" y="540496"/>
            <a:ext cx="8481819" cy="873957"/>
          </a:xfrm>
          <a:prstGeom prst="rect">
            <a:avLst/>
          </a:prstGeom>
        </p:spPr>
        <p:txBody>
          <a:bodyPr vert="horz" wrap="square" lIns="0" tIns="12065" rIns="0" bIns="0" rtlCol="0">
            <a:spAutoFit/>
          </a:bodyPr>
          <a:lstStyle/>
          <a:p>
            <a:pPr marL="12700" marR="5080" algn="just">
              <a:lnSpc>
                <a:spcPct val="100000"/>
              </a:lnSpc>
              <a:spcBef>
                <a:spcPts val="95"/>
              </a:spcBef>
            </a:pPr>
            <a:r>
              <a:rPr sz="1400" spc="-5" dirty="0">
                <a:latin typeface="+mj-lt"/>
                <a:cs typeface="Arial MT"/>
              </a:rPr>
              <a:t>La </a:t>
            </a:r>
            <a:r>
              <a:rPr sz="1400" b="1" spc="-5" dirty="0">
                <a:latin typeface="+mj-lt"/>
                <a:cs typeface="Arial"/>
              </a:rPr>
              <a:t>agregación Bootstrap</a:t>
            </a:r>
            <a:r>
              <a:rPr sz="1400" spc="-5" dirty="0">
                <a:latin typeface="+mj-lt"/>
                <a:cs typeface="Arial MT"/>
              </a:rPr>
              <a:t>, también conocida por </a:t>
            </a:r>
            <a:r>
              <a:rPr sz="1400" b="1" spc="-5" dirty="0">
                <a:latin typeface="+mj-lt"/>
                <a:cs typeface="Arial"/>
              </a:rPr>
              <a:t>Bagging</a:t>
            </a:r>
            <a:r>
              <a:rPr sz="1400" spc="-5" dirty="0">
                <a:latin typeface="+mj-lt"/>
                <a:cs typeface="Arial MT"/>
              </a:rPr>
              <a:t>, </a:t>
            </a:r>
            <a:r>
              <a:rPr sz="1400" spc="-5" dirty="0" err="1">
                <a:latin typeface="+mj-lt"/>
                <a:cs typeface="Arial MT"/>
              </a:rPr>
              <a:t>es</a:t>
            </a:r>
            <a:r>
              <a:rPr sz="1400" spc="-5" dirty="0">
                <a:latin typeface="+mj-lt"/>
                <a:cs typeface="Arial MT"/>
              </a:rPr>
              <a:t> un meta-algoritmo </a:t>
            </a:r>
            <a:r>
              <a:rPr sz="1400" dirty="0">
                <a:latin typeface="+mj-lt"/>
                <a:cs typeface="Arial MT"/>
              </a:rPr>
              <a:t> </a:t>
            </a:r>
            <a:r>
              <a:rPr sz="1400" spc="-5" dirty="0">
                <a:latin typeface="+mj-lt"/>
                <a:cs typeface="Arial MT"/>
              </a:rPr>
              <a:t>diseñado para conseguir combinaciones de modelos a partir de una familia inicial, provocando </a:t>
            </a:r>
            <a:r>
              <a:rPr sz="1400" dirty="0">
                <a:latin typeface="+mj-lt"/>
                <a:cs typeface="Arial MT"/>
              </a:rPr>
              <a:t> </a:t>
            </a:r>
            <a:r>
              <a:rPr sz="1400" spc="-5" dirty="0">
                <a:latin typeface="+mj-lt"/>
                <a:cs typeface="Arial MT"/>
              </a:rPr>
              <a:t>una </a:t>
            </a:r>
            <a:r>
              <a:rPr sz="1400" b="1" spc="-5" dirty="0">
                <a:latin typeface="+mj-lt"/>
                <a:cs typeface="Arial MT"/>
              </a:rPr>
              <a:t>disminución de la varianza</a:t>
            </a:r>
            <a:r>
              <a:rPr sz="1400" spc="-5" dirty="0">
                <a:latin typeface="+mj-lt"/>
                <a:cs typeface="Arial MT"/>
              </a:rPr>
              <a:t> y </a:t>
            </a:r>
            <a:r>
              <a:rPr sz="1400" b="1" spc="-5" dirty="0">
                <a:latin typeface="+mj-lt"/>
                <a:cs typeface="Arial MT"/>
              </a:rPr>
              <a:t>evitando</a:t>
            </a:r>
            <a:r>
              <a:rPr sz="1400" spc="-5" dirty="0">
                <a:latin typeface="+mj-lt"/>
                <a:cs typeface="Arial MT"/>
              </a:rPr>
              <a:t> el </a:t>
            </a:r>
            <a:r>
              <a:rPr sz="1400" b="1" spc="-5" dirty="0">
                <a:latin typeface="+mj-lt"/>
                <a:cs typeface="Arial MT"/>
              </a:rPr>
              <a:t>sobreajuste</a:t>
            </a:r>
            <a:r>
              <a:rPr sz="1400" spc="-5" dirty="0">
                <a:latin typeface="+mj-lt"/>
                <a:cs typeface="Arial MT"/>
              </a:rPr>
              <a:t>. </a:t>
            </a:r>
            <a:r>
              <a:rPr lang="es-ES" sz="1400" spc="-5" dirty="0">
                <a:latin typeface="+mj-lt"/>
                <a:cs typeface="Arial MT"/>
              </a:rPr>
              <a:t>L</a:t>
            </a:r>
            <a:r>
              <a:rPr sz="1400" spc="-5" dirty="0">
                <a:latin typeface="+mj-lt"/>
                <a:cs typeface="Arial MT"/>
              </a:rPr>
              <a:t>o más común es aplicarlo con </a:t>
            </a:r>
            <a:r>
              <a:rPr sz="1400" spc="-375" dirty="0">
                <a:latin typeface="+mj-lt"/>
                <a:cs typeface="Arial MT"/>
              </a:rPr>
              <a:t> </a:t>
            </a:r>
            <a:r>
              <a:rPr sz="1400" spc="-5" dirty="0">
                <a:latin typeface="+mj-lt"/>
                <a:cs typeface="Arial MT"/>
              </a:rPr>
              <a:t>los métodos</a:t>
            </a:r>
            <a:r>
              <a:rPr sz="1400" spc="-15" dirty="0">
                <a:latin typeface="+mj-lt"/>
                <a:cs typeface="Arial MT"/>
              </a:rPr>
              <a:t> </a:t>
            </a:r>
            <a:r>
              <a:rPr sz="1400" spc="-5" dirty="0">
                <a:latin typeface="+mj-lt"/>
                <a:cs typeface="Arial MT"/>
              </a:rPr>
              <a:t>basados</a:t>
            </a:r>
            <a:r>
              <a:rPr sz="1400" spc="-10" dirty="0">
                <a:latin typeface="+mj-lt"/>
                <a:cs typeface="Arial MT"/>
              </a:rPr>
              <a:t> </a:t>
            </a:r>
            <a:r>
              <a:rPr sz="1400" spc="-5" dirty="0">
                <a:latin typeface="+mj-lt"/>
                <a:cs typeface="Arial MT"/>
              </a:rPr>
              <a:t>en</a:t>
            </a:r>
            <a:r>
              <a:rPr sz="1400" spc="-15" dirty="0">
                <a:latin typeface="+mj-lt"/>
                <a:cs typeface="Arial MT"/>
              </a:rPr>
              <a:t> </a:t>
            </a:r>
            <a:r>
              <a:rPr sz="1400" spc="-5" dirty="0">
                <a:latin typeface="+mj-lt"/>
                <a:cs typeface="Arial MT"/>
              </a:rPr>
              <a:t>árboles</a:t>
            </a:r>
            <a:r>
              <a:rPr sz="1400" spc="-10" dirty="0">
                <a:latin typeface="+mj-lt"/>
                <a:cs typeface="Arial MT"/>
              </a:rPr>
              <a:t> </a:t>
            </a:r>
            <a:r>
              <a:rPr sz="1400" spc="-5" dirty="0">
                <a:latin typeface="+mj-lt"/>
                <a:cs typeface="Arial MT"/>
              </a:rPr>
              <a:t>de</a:t>
            </a:r>
            <a:r>
              <a:rPr sz="1400" spc="-10" dirty="0">
                <a:latin typeface="+mj-lt"/>
                <a:cs typeface="Arial MT"/>
              </a:rPr>
              <a:t> </a:t>
            </a:r>
            <a:r>
              <a:rPr sz="1400" spc="-5" dirty="0">
                <a:latin typeface="+mj-lt"/>
                <a:cs typeface="Arial MT"/>
              </a:rPr>
              <a:t>decisión,</a:t>
            </a:r>
            <a:r>
              <a:rPr sz="1400" spc="-25" dirty="0">
                <a:latin typeface="+mj-lt"/>
                <a:cs typeface="Arial MT"/>
              </a:rPr>
              <a:t> </a:t>
            </a:r>
            <a:r>
              <a:rPr lang="es-ES" sz="1400" spc="-25" dirty="0">
                <a:latin typeface="+mj-lt"/>
                <a:cs typeface="Arial MT"/>
              </a:rPr>
              <a:t>pero </a:t>
            </a:r>
            <a:r>
              <a:rPr sz="1400" spc="-5" dirty="0">
                <a:latin typeface="+mj-lt"/>
                <a:cs typeface="Arial MT"/>
              </a:rPr>
              <a:t>se puede</a:t>
            </a:r>
            <a:r>
              <a:rPr sz="1400" spc="-20" dirty="0">
                <a:latin typeface="+mj-lt"/>
                <a:cs typeface="Arial MT"/>
              </a:rPr>
              <a:t> </a:t>
            </a:r>
            <a:r>
              <a:rPr sz="1400" spc="-5" dirty="0">
                <a:latin typeface="+mj-lt"/>
                <a:cs typeface="Arial MT"/>
              </a:rPr>
              <a:t>usar</a:t>
            </a:r>
            <a:r>
              <a:rPr sz="1400" spc="-20" dirty="0">
                <a:latin typeface="+mj-lt"/>
                <a:cs typeface="Arial MT"/>
              </a:rPr>
              <a:t> </a:t>
            </a:r>
            <a:r>
              <a:rPr sz="1400" spc="-5" dirty="0">
                <a:latin typeface="+mj-lt"/>
                <a:cs typeface="Arial MT"/>
              </a:rPr>
              <a:t>con</a:t>
            </a:r>
            <a:r>
              <a:rPr sz="1400" spc="-10" dirty="0">
                <a:latin typeface="+mj-lt"/>
                <a:cs typeface="Arial MT"/>
              </a:rPr>
              <a:t> </a:t>
            </a:r>
            <a:r>
              <a:rPr sz="1400" spc="-5" dirty="0" err="1">
                <a:latin typeface="+mj-lt"/>
                <a:cs typeface="Arial MT"/>
              </a:rPr>
              <a:t>cualquier</a:t>
            </a:r>
            <a:r>
              <a:rPr sz="1400" spc="-25" dirty="0">
                <a:latin typeface="+mj-lt"/>
                <a:cs typeface="Arial MT"/>
              </a:rPr>
              <a:t> </a:t>
            </a:r>
            <a:r>
              <a:rPr sz="1400" spc="-5" dirty="0" err="1">
                <a:latin typeface="+mj-lt"/>
                <a:cs typeface="Arial MT"/>
              </a:rPr>
              <a:t>familia</a:t>
            </a:r>
            <a:r>
              <a:rPr lang="es-ES" sz="1400" spc="-5" dirty="0">
                <a:latin typeface="+mj-lt"/>
                <a:cs typeface="Arial MT"/>
              </a:rPr>
              <a:t> de algoritmos</a:t>
            </a:r>
            <a:r>
              <a:rPr sz="1400" spc="-5" dirty="0">
                <a:latin typeface="+mj-lt"/>
                <a:cs typeface="Arial MT"/>
              </a:rPr>
              <a:t>.</a:t>
            </a:r>
            <a:endParaRPr sz="1400" dirty="0">
              <a:latin typeface="+mj-lt"/>
              <a:cs typeface="Arial MT"/>
            </a:endParaRPr>
          </a:p>
        </p:txBody>
      </p:sp>
      <p:pic>
        <p:nvPicPr>
          <p:cNvPr id="5" name="object 5"/>
          <p:cNvPicPr/>
          <p:nvPr/>
        </p:nvPicPr>
        <p:blipFill>
          <a:blip r:embed="rId3" cstate="print"/>
          <a:stretch>
            <a:fillRect/>
          </a:stretch>
        </p:blipFill>
        <p:spPr>
          <a:xfrm>
            <a:off x="2590800" y="1231893"/>
            <a:ext cx="3890579" cy="3827022"/>
          </a:xfrm>
          <a:prstGeom prst="rect">
            <a:avLst/>
          </a:prstGeom>
        </p:spPr>
      </p:pic>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69522" y="1210055"/>
            <a:ext cx="1517097" cy="3933443"/>
          </a:xfrm>
          <a:prstGeom prst="rect">
            <a:avLst/>
          </a:prstGeom>
        </p:spPr>
      </p:pic>
      <p:sp>
        <p:nvSpPr>
          <p:cNvPr id="3" name="object 3"/>
          <p:cNvSpPr txBox="1">
            <a:spLocks noGrp="1"/>
          </p:cNvSpPr>
          <p:nvPr>
            <p:ph type="title"/>
          </p:nvPr>
        </p:nvSpPr>
        <p:spPr>
          <a:xfrm>
            <a:off x="2053494" y="27416"/>
            <a:ext cx="4672965" cy="513080"/>
          </a:xfrm>
          <a:prstGeom prst="rect">
            <a:avLst/>
          </a:prstGeom>
        </p:spPr>
        <p:txBody>
          <a:bodyPr vert="horz" wrap="square" lIns="0" tIns="12065" rIns="0" bIns="0" rtlCol="0">
            <a:spAutoFit/>
          </a:bodyPr>
          <a:lstStyle/>
          <a:p>
            <a:pPr marL="12700">
              <a:lnSpc>
                <a:spcPct val="100000"/>
              </a:lnSpc>
              <a:spcBef>
                <a:spcPts val="95"/>
              </a:spcBef>
            </a:pPr>
            <a:r>
              <a:rPr spc="-5" dirty="0"/>
              <a:t>Bagging</a:t>
            </a:r>
            <a:r>
              <a:rPr spc="20" dirty="0"/>
              <a:t> </a:t>
            </a:r>
            <a:r>
              <a:rPr spc="-5" dirty="0"/>
              <a:t>Arboles</a:t>
            </a:r>
            <a:r>
              <a:rPr spc="5" dirty="0"/>
              <a:t> </a:t>
            </a:r>
            <a:r>
              <a:rPr spc="-5" dirty="0"/>
              <a:t>de</a:t>
            </a:r>
            <a:r>
              <a:rPr dirty="0"/>
              <a:t> </a:t>
            </a:r>
            <a:r>
              <a:rPr spc="-10" dirty="0"/>
              <a:t>Decisión</a:t>
            </a:r>
          </a:p>
        </p:txBody>
      </p:sp>
      <p:sp>
        <p:nvSpPr>
          <p:cNvPr id="4" name="object 4"/>
          <p:cNvSpPr txBox="1"/>
          <p:nvPr/>
        </p:nvSpPr>
        <p:spPr>
          <a:xfrm>
            <a:off x="535924" y="764715"/>
            <a:ext cx="7591425" cy="3366947"/>
          </a:xfrm>
          <a:prstGeom prst="rect">
            <a:avLst/>
          </a:prstGeom>
        </p:spPr>
        <p:txBody>
          <a:bodyPr vert="horz" wrap="square" lIns="0" tIns="12065" rIns="0" bIns="0" rtlCol="0">
            <a:spAutoFit/>
          </a:bodyPr>
          <a:lstStyle/>
          <a:p>
            <a:pPr marL="12700">
              <a:lnSpc>
                <a:spcPct val="100000"/>
              </a:lnSpc>
              <a:spcBef>
                <a:spcPts val="95"/>
              </a:spcBef>
            </a:pPr>
            <a:r>
              <a:rPr sz="1400" spc="-5" dirty="0">
                <a:latin typeface="Arial MT"/>
                <a:cs typeface="Arial MT"/>
              </a:rPr>
              <a:t>Bagged</a:t>
            </a:r>
            <a:r>
              <a:rPr sz="1400" spc="-10" dirty="0">
                <a:latin typeface="Arial MT"/>
                <a:cs typeface="Arial MT"/>
              </a:rPr>
              <a:t> </a:t>
            </a:r>
            <a:r>
              <a:rPr sz="1400" spc="-5" dirty="0">
                <a:latin typeface="Arial MT"/>
                <a:cs typeface="Arial MT"/>
              </a:rPr>
              <a:t>trees</a:t>
            </a:r>
            <a:r>
              <a:rPr sz="1400" spc="-20" dirty="0">
                <a:latin typeface="Arial MT"/>
                <a:cs typeface="Arial MT"/>
              </a:rPr>
              <a:t> </a:t>
            </a:r>
            <a:r>
              <a:rPr sz="1400" spc="-5" dirty="0">
                <a:latin typeface="Arial MT"/>
                <a:cs typeface="Arial MT"/>
              </a:rPr>
              <a:t>(No</a:t>
            </a:r>
            <a:r>
              <a:rPr sz="1400" dirty="0">
                <a:latin typeface="Arial MT"/>
                <a:cs typeface="Arial MT"/>
              </a:rPr>
              <a:t> </a:t>
            </a:r>
            <a:r>
              <a:rPr sz="1400" spc="-5" dirty="0">
                <a:latin typeface="Arial MT"/>
                <a:cs typeface="Arial MT"/>
              </a:rPr>
              <a:t>es exactamente</a:t>
            </a:r>
            <a:r>
              <a:rPr sz="1400" spc="-20" dirty="0">
                <a:latin typeface="Arial MT"/>
                <a:cs typeface="Arial MT"/>
              </a:rPr>
              <a:t> </a:t>
            </a:r>
            <a:r>
              <a:rPr sz="1400" spc="-5" dirty="0">
                <a:latin typeface="Arial MT"/>
                <a:cs typeface="Arial MT"/>
              </a:rPr>
              <a:t>un Random</a:t>
            </a:r>
            <a:r>
              <a:rPr sz="1400" spc="-20" dirty="0">
                <a:latin typeface="Arial MT"/>
                <a:cs typeface="Arial MT"/>
              </a:rPr>
              <a:t> </a:t>
            </a:r>
            <a:r>
              <a:rPr sz="1400" spc="-5" dirty="0">
                <a:latin typeface="Arial MT"/>
                <a:cs typeface="Arial MT"/>
              </a:rPr>
              <a:t>Forest</a:t>
            </a:r>
            <a:r>
              <a:rPr sz="1400" spc="-20" dirty="0">
                <a:latin typeface="Arial MT"/>
                <a:cs typeface="Arial MT"/>
              </a:rPr>
              <a:t> </a:t>
            </a:r>
            <a:r>
              <a:rPr sz="1400" spc="-5" dirty="0">
                <a:latin typeface="Arial MT"/>
                <a:cs typeface="Arial MT"/>
              </a:rPr>
              <a:t>pero</a:t>
            </a:r>
            <a:r>
              <a:rPr sz="1400" spc="-10" dirty="0">
                <a:latin typeface="Arial MT"/>
                <a:cs typeface="Arial MT"/>
              </a:rPr>
              <a:t> </a:t>
            </a:r>
            <a:r>
              <a:rPr sz="1400" spc="-5" dirty="0">
                <a:latin typeface="Arial MT"/>
                <a:cs typeface="Arial MT"/>
              </a:rPr>
              <a:t>muy parecido):</a:t>
            </a:r>
            <a:endParaRPr sz="1400" dirty="0">
              <a:latin typeface="Arial MT"/>
              <a:cs typeface="Arial MT"/>
            </a:endParaRPr>
          </a:p>
          <a:p>
            <a:pPr>
              <a:lnSpc>
                <a:spcPct val="100000"/>
              </a:lnSpc>
              <a:spcBef>
                <a:spcPts val="15"/>
              </a:spcBef>
            </a:pPr>
            <a:endParaRPr sz="1450" dirty="0">
              <a:latin typeface="Arial MT"/>
              <a:cs typeface="Arial MT"/>
            </a:endParaRPr>
          </a:p>
          <a:p>
            <a:pPr marL="12700" marR="191135">
              <a:lnSpc>
                <a:spcPct val="100000"/>
              </a:lnSpc>
            </a:pPr>
            <a:r>
              <a:rPr sz="1400" spc="-5" dirty="0">
                <a:latin typeface="Arial MT"/>
                <a:cs typeface="Arial MT"/>
              </a:rPr>
              <a:t>Para construir bagged</a:t>
            </a:r>
            <a:r>
              <a:rPr sz="1400" dirty="0">
                <a:latin typeface="Arial MT"/>
                <a:cs typeface="Arial MT"/>
              </a:rPr>
              <a:t> </a:t>
            </a:r>
            <a:r>
              <a:rPr sz="1400" spc="-5" dirty="0">
                <a:latin typeface="Arial MT"/>
                <a:cs typeface="Arial MT"/>
              </a:rPr>
              <a:t>árboles, el proceso es fácil. Supongamos que </a:t>
            </a:r>
            <a:r>
              <a:rPr lang="es-ES" sz="1400" spc="-5" dirty="0">
                <a:latin typeface="Arial MT"/>
                <a:cs typeface="Arial MT"/>
              </a:rPr>
              <a:t>se quieren construir </a:t>
            </a:r>
            <a:r>
              <a:rPr sz="1400" b="1" spc="-5" dirty="0">
                <a:latin typeface="Arial MT"/>
                <a:cs typeface="Arial MT"/>
              </a:rPr>
              <a:t>100 </a:t>
            </a:r>
            <a:r>
              <a:rPr sz="1400" b="1" spc="-5" dirty="0" err="1">
                <a:latin typeface="Arial MT"/>
                <a:cs typeface="Arial MT"/>
              </a:rPr>
              <a:t>modelos</a:t>
            </a:r>
            <a:r>
              <a:rPr lang="es-ES" sz="1400" spc="-5" dirty="0">
                <a:latin typeface="Arial MT"/>
                <a:cs typeface="Arial MT"/>
              </a:rPr>
              <a:t> de árbol</a:t>
            </a:r>
            <a:r>
              <a:rPr sz="1400" spc="-5" dirty="0">
                <a:latin typeface="Arial MT"/>
                <a:cs typeface="Arial MT"/>
              </a:rPr>
              <a:t> </a:t>
            </a:r>
            <a:r>
              <a:rPr lang="es-ES" sz="1400" spc="-5" dirty="0">
                <a:latin typeface="Arial MT"/>
                <a:cs typeface="Arial MT"/>
              </a:rPr>
              <a:t>que posteriormente se </a:t>
            </a:r>
            <a:r>
              <a:rPr lang="es-ES" sz="1400" b="1" spc="-5" dirty="0">
                <a:latin typeface="Arial MT"/>
                <a:cs typeface="Arial MT"/>
              </a:rPr>
              <a:t>promediarán</a:t>
            </a:r>
            <a:r>
              <a:rPr lang="es-ES" sz="1400" spc="-5" dirty="0">
                <a:latin typeface="Arial MT"/>
                <a:cs typeface="Arial MT"/>
              </a:rPr>
              <a:t>. Para </a:t>
            </a:r>
            <a:r>
              <a:rPr lang="es-ES" sz="1400" b="1" spc="-5" dirty="0">
                <a:latin typeface="Arial MT"/>
                <a:cs typeface="Arial MT"/>
              </a:rPr>
              <a:t>cada uno</a:t>
            </a:r>
            <a:r>
              <a:rPr lang="es-ES" sz="1400" spc="-5" dirty="0">
                <a:latin typeface="Arial MT"/>
                <a:cs typeface="Arial MT"/>
              </a:rPr>
              <a:t> de los 100 modelos</a:t>
            </a:r>
            <a:r>
              <a:rPr sz="1400" spc="-5" dirty="0">
                <a:latin typeface="Arial MT"/>
                <a:cs typeface="Arial MT"/>
              </a:rPr>
              <a:t>:</a:t>
            </a:r>
            <a:endParaRPr sz="1400" dirty="0">
              <a:latin typeface="Arial MT"/>
              <a:cs typeface="Arial MT"/>
            </a:endParaRPr>
          </a:p>
          <a:p>
            <a:pPr>
              <a:lnSpc>
                <a:spcPct val="100000"/>
              </a:lnSpc>
              <a:spcBef>
                <a:spcPts val="10"/>
              </a:spcBef>
            </a:pPr>
            <a:endParaRPr sz="1450" dirty="0">
              <a:latin typeface="Arial MT"/>
              <a:cs typeface="Arial MT"/>
            </a:endParaRPr>
          </a:p>
          <a:p>
            <a:pPr marL="205740" indent="-193675">
              <a:lnSpc>
                <a:spcPct val="150000"/>
              </a:lnSpc>
              <a:buAutoNum type="arabicPeriod"/>
              <a:tabLst>
                <a:tab pos="206375" algn="l"/>
              </a:tabLst>
            </a:pPr>
            <a:r>
              <a:rPr sz="1400" spc="-45" dirty="0">
                <a:latin typeface="Arial MT"/>
                <a:cs typeface="Arial MT"/>
              </a:rPr>
              <a:t>Tom</a:t>
            </a:r>
            <a:r>
              <a:rPr lang="es-ES" sz="1400" spc="-45" dirty="0" err="1">
                <a:latin typeface="Arial MT"/>
                <a:cs typeface="Arial MT"/>
              </a:rPr>
              <a:t>ar</a:t>
            </a:r>
            <a:r>
              <a:rPr sz="1400" spc="-5" dirty="0">
                <a:latin typeface="Arial MT"/>
                <a:cs typeface="Arial MT"/>
              </a:rPr>
              <a:t> una</a:t>
            </a:r>
            <a:r>
              <a:rPr sz="1400" spc="-10" dirty="0">
                <a:latin typeface="Arial MT"/>
                <a:cs typeface="Arial MT"/>
              </a:rPr>
              <a:t> </a:t>
            </a:r>
            <a:r>
              <a:rPr sz="1400" spc="-5" dirty="0">
                <a:latin typeface="Arial MT"/>
                <a:cs typeface="Arial MT"/>
              </a:rPr>
              <a:t>muestra</a:t>
            </a:r>
            <a:r>
              <a:rPr sz="1400" spc="-20" dirty="0">
                <a:latin typeface="Arial MT"/>
                <a:cs typeface="Arial MT"/>
              </a:rPr>
              <a:t> </a:t>
            </a:r>
            <a:r>
              <a:rPr sz="1400" spc="-5" dirty="0">
                <a:latin typeface="Arial MT"/>
                <a:cs typeface="Arial MT"/>
              </a:rPr>
              <a:t>con </a:t>
            </a:r>
            <a:r>
              <a:rPr sz="1400" b="1" spc="-5" dirty="0" err="1">
                <a:latin typeface="Arial MT"/>
                <a:cs typeface="Arial MT"/>
              </a:rPr>
              <a:t>reemplazo</a:t>
            </a:r>
            <a:r>
              <a:rPr sz="1400" spc="-25" dirty="0">
                <a:latin typeface="Arial MT"/>
                <a:cs typeface="Arial MT"/>
              </a:rPr>
              <a:t> </a:t>
            </a:r>
            <a:r>
              <a:rPr sz="1400" spc="-5" dirty="0">
                <a:latin typeface="Arial MT"/>
                <a:cs typeface="Arial MT"/>
              </a:rPr>
              <a:t>de</a:t>
            </a:r>
            <a:r>
              <a:rPr lang="es-ES" sz="1400" spc="-5" dirty="0">
                <a:latin typeface="Arial MT"/>
                <a:cs typeface="Arial MT"/>
              </a:rPr>
              <a:t>l</a:t>
            </a:r>
            <a:r>
              <a:rPr sz="1400" spc="5" dirty="0">
                <a:latin typeface="Arial MT"/>
                <a:cs typeface="Arial MT"/>
              </a:rPr>
              <a:t> </a:t>
            </a:r>
            <a:r>
              <a:rPr sz="1400" spc="-5" dirty="0">
                <a:latin typeface="Arial MT"/>
                <a:cs typeface="Arial MT"/>
              </a:rPr>
              <a:t>conjunto</a:t>
            </a:r>
            <a:r>
              <a:rPr sz="1400" spc="-25" dirty="0">
                <a:latin typeface="Arial MT"/>
                <a:cs typeface="Arial MT"/>
              </a:rPr>
              <a:t> </a:t>
            </a:r>
            <a:r>
              <a:rPr sz="1400" spc="-5" dirty="0">
                <a:latin typeface="Arial MT"/>
                <a:cs typeface="Arial MT"/>
              </a:rPr>
              <a:t>de datos</a:t>
            </a:r>
            <a:r>
              <a:rPr sz="1400" spc="-10" dirty="0">
                <a:latin typeface="Arial MT"/>
                <a:cs typeface="Arial MT"/>
              </a:rPr>
              <a:t> </a:t>
            </a:r>
            <a:r>
              <a:rPr sz="1400" spc="-5" dirty="0">
                <a:latin typeface="Arial MT"/>
                <a:cs typeface="Arial MT"/>
              </a:rPr>
              <a:t>original</a:t>
            </a:r>
            <a:endParaRPr sz="1400" dirty="0">
              <a:latin typeface="Arial MT"/>
              <a:cs typeface="Arial MT"/>
            </a:endParaRPr>
          </a:p>
          <a:p>
            <a:pPr marL="208915" indent="-196850">
              <a:lnSpc>
                <a:spcPct val="150000"/>
              </a:lnSpc>
              <a:buAutoNum type="arabicPeriod"/>
              <a:tabLst>
                <a:tab pos="209550" algn="l"/>
              </a:tabLst>
            </a:pPr>
            <a:r>
              <a:rPr sz="1400" b="1" spc="-5" dirty="0" err="1">
                <a:latin typeface="Arial MT"/>
                <a:cs typeface="Arial MT"/>
              </a:rPr>
              <a:t>Entren</a:t>
            </a:r>
            <a:r>
              <a:rPr lang="es-ES" sz="1400" b="1" spc="-5" dirty="0" err="1">
                <a:latin typeface="Arial MT"/>
                <a:cs typeface="Arial MT"/>
              </a:rPr>
              <a:t>ar</a:t>
            </a:r>
            <a:r>
              <a:rPr sz="1400" spc="-20" dirty="0">
                <a:latin typeface="Arial MT"/>
                <a:cs typeface="Arial MT"/>
              </a:rPr>
              <a:t> </a:t>
            </a:r>
            <a:r>
              <a:rPr sz="1400" spc="-5" dirty="0">
                <a:latin typeface="Arial MT"/>
                <a:cs typeface="Arial MT"/>
              </a:rPr>
              <a:t>un</a:t>
            </a:r>
            <a:r>
              <a:rPr sz="1400" spc="-15" dirty="0">
                <a:latin typeface="Arial MT"/>
                <a:cs typeface="Arial MT"/>
              </a:rPr>
              <a:t> </a:t>
            </a:r>
            <a:r>
              <a:rPr sz="1400" b="1" spc="-5" dirty="0">
                <a:latin typeface="Arial MT"/>
                <a:cs typeface="Arial MT"/>
              </a:rPr>
              <a:t>árbol</a:t>
            </a:r>
            <a:r>
              <a:rPr sz="1400" spc="-20" dirty="0">
                <a:latin typeface="Arial MT"/>
                <a:cs typeface="Arial MT"/>
              </a:rPr>
              <a:t> </a:t>
            </a:r>
            <a:r>
              <a:rPr sz="1400" spc="-5" dirty="0">
                <a:latin typeface="Arial MT"/>
                <a:cs typeface="Arial MT"/>
              </a:rPr>
              <a:t>en</a:t>
            </a:r>
            <a:r>
              <a:rPr sz="1400" spc="-15" dirty="0">
                <a:latin typeface="Arial MT"/>
                <a:cs typeface="Arial MT"/>
              </a:rPr>
              <a:t> </a:t>
            </a:r>
            <a:r>
              <a:rPr sz="1400" spc="-5" dirty="0">
                <a:latin typeface="Arial MT"/>
                <a:cs typeface="Arial MT"/>
              </a:rPr>
              <a:t>esta</a:t>
            </a:r>
            <a:r>
              <a:rPr sz="1400" spc="-15" dirty="0">
                <a:latin typeface="Arial MT"/>
                <a:cs typeface="Arial MT"/>
              </a:rPr>
              <a:t> </a:t>
            </a:r>
            <a:r>
              <a:rPr sz="1400" spc="-5" dirty="0">
                <a:latin typeface="Arial MT"/>
                <a:cs typeface="Arial MT"/>
              </a:rPr>
              <a:t>muestra</a:t>
            </a:r>
            <a:endParaRPr sz="1400" dirty="0">
              <a:latin typeface="Arial MT"/>
              <a:cs typeface="Arial MT"/>
            </a:endParaRPr>
          </a:p>
          <a:p>
            <a:pPr marL="208915" indent="-196850">
              <a:lnSpc>
                <a:spcPct val="150000"/>
              </a:lnSpc>
              <a:buAutoNum type="arabicPeriod"/>
              <a:tabLst>
                <a:tab pos="209550" algn="l"/>
              </a:tabLst>
            </a:pPr>
            <a:r>
              <a:rPr lang="es-ES" sz="1400" spc="-5" dirty="0">
                <a:latin typeface="Arial MT"/>
                <a:cs typeface="Arial MT"/>
              </a:rPr>
              <a:t>Conservar</a:t>
            </a:r>
            <a:r>
              <a:rPr sz="1400" spc="-30" dirty="0">
                <a:latin typeface="Arial MT"/>
                <a:cs typeface="Arial MT"/>
              </a:rPr>
              <a:t> </a:t>
            </a:r>
            <a:r>
              <a:rPr sz="1400" spc="-5" dirty="0">
                <a:latin typeface="Arial MT"/>
                <a:cs typeface="Arial MT"/>
              </a:rPr>
              <a:t>el</a:t>
            </a:r>
            <a:r>
              <a:rPr sz="1400" spc="-15" dirty="0">
                <a:latin typeface="Arial MT"/>
                <a:cs typeface="Arial MT"/>
              </a:rPr>
              <a:t> </a:t>
            </a:r>
            <a:r>
              <a:rPr sz="1400" b="1" spc="-5" dirty="0">
                <a:latin typeface="Arial MT"/>
                <a:cs typeface="Arial MT"/>
              </a:rPr>
              <a:t>modelo</a:t>
            </a:r>
            <a:r>
              <a:rPr sz="1400" b="1" spc="-30" dirty="0">
                <a:latin typeface="Arial MT"/>
                <a:cs typeface="Arial MT"/>
              </a:rPr>
              <a:t> </a:t>
            </a:r>
            <a:r>
              <a:rPr sz="1400" b="1" spc="-5" dirty="0">
                <a:latin typeface="Arial MT"/>
                <a:cs typeface="Arial MT"/>
              </a:rPr>
              <a:t>predictivo</a:t>
            </a:r>
            <a:endParaRPr sz="1400" b="1" dirty="0">
              <a:latin typeface="Arial MT"/>
              <a:cs typeface="Arial MT"/>
            </a:endParaRPr>
          </a:p>
          <a:p>
            <a:pPr marL="12700" marR="5080">
              <a:lnSpc>
                <a:spcPct val="150000"/>
              </a:lnSpc>
              <a:buAutoNum type="arabicPeriod"/>
              <a:tabLst>
                <a:tab pos="209550" algn="l"/>
              </a:tabLst>
            </a:pPr>
            <a:r>
              <a:rPr lang="es-ES" sz="1400" spc="-5" dirty="0">
                <a:latin typeface="Arial MT"/>
                <a:cs typeface="Arial MT"/>
              </a:rPr>
              <a:t> Una vez que </a:t>
            </a:r>
            <a:r>
              <a:rPr lang="es-ES" sz="1400" b="1" spc="-5" dirty="0">
                <a:latin typeface="Arial MT"/>
                <a:cs typeface="Arial MT"/>
              </a:rPr>
              <a:t>todos los modelos</a:t>
            </a:r>
            <a:r>
              <a:rPr lang="es-ES" sz="1400" spc="-5" dirty="0">
                <a:latin typeface="Arial MT"/>
                <a:cs typeface="Arial MT"/>
              </a:rPr>
              <a:t> estén </a:t>
            </a:r>
            <a:r>
              <a:rPr lang="es-ES" sz="1400" b="1" spc="-5" dirty="0">
                <a:latin typeface="Arial MT"/>
                <a:cs typeface="Arial MT"/>
              </a:rPr>
              <a:t>entrenados</a:t>
            </a:r>
            <a:r>
              <a:rPr lang="es-ES" sz="1400" spc="-5" dirty="0">
                <a:latin typeface="Arial MT"/>
                <a:cs typeface="Arial MT"/>
              </a:rPr>
              <a:t>, para</a:t>
            </a:r>
            <a:r>
              <a:rPr sz="1400" spc="-5" dirty="0">
                <a:latin typeface="Arial MT"/>
                <a:cs typeface="Arial MT"/>
              </a:rPr>
              <a:t> </a:t>
            </a:r>
            <a:r>
              <a:rPr sz="1400" spc="-5" dirty="0" err="1">
                <a:latin typeface="Arial MT"/>
                <a:cs typeface="Arial MT"/>
              </a:rPr>
              <a:t>obtener</a:t>
            </a:r>
            <a:r>
              <a:rPr sz="1400" spc="-5" dirty="0">
                <a:latin typeface="Arial MT"/>
                <a:cs typeface="Arial MT"/>
              </a:rPr>
              <a:t> una </a:t>
            </a:r>
            <a:r>
              <a:rPr sz="1400" spc="-5" dirty="0" err="1">
                <a:latin typeface="Arial MT"/>
                <a:cs typeface="Arial MT"/>
              </a:rPr>
              <a:t>predicción</a:t>
            </a:r>
            <a:r>
              <a:rPr sz="1400" spc="-5" dirty="0">
                <a:latin typeface="Arial MT"/>
                <a:cs typeface="Arial MT"/>
              </a:rPr>
              <a:t> de</a:t>
            </a:r>
            <a:r>
              <a:rPr lang="es-ES" sz="1400" spc="-5" dirty="0">
                <a:latin typeface="Arial MT"/>
                <a:cs typeface="Arial MT"/>
              </a:rPr>
              <a:t>l modelo de ensamblado sobre nuevos datos:</a:t>
            </a:r>
            <a:endParaRPr sz="1450" dirty="0">
              <a:latin typeface="Arial MT"/>
              <a:cs typeface="Arial MT"/>
            </a:endParaRPr>
          </a:p>
          <a:p>
            <a:pPr marL="469900" marR="171450" lvl="1">
              <a:lnSpc>
                <a:spcPct val="150000"/>
              </a:lnSpc>
              <a:buAutoNum type="arabicPeriod"/>
              <a:tabLst>
                <a:tab pos="209550" algn="l"/>
              </a:tabLst>
            </a:pPr>
            <a:r>
              <a:rPr lang="es-ES" sz="1400" spc="-5" dirty="0">
                <a:latin typeface="Arial MT"/>
                <a:cs typeface="Arial MT"/>
              </a:rPr>
              <a:t> </a:t>
            </a:r>
            <a:r>
              <a:rPr sz="1400" spc="-5" dirty="0" err="1">
                <a:latin typeface="Arial MT"/>
                <a:cs typeface="Arial MT"/>
              </a:rPr>
              <a:t>Obten</a:t>
            </a:r>
            <a:r>
              <a:rPr lang="es-ES" sz="1400" spc="-5" dirty="0" err="1">
                <a:latin typeface="Arial MT"/>
                <a:cs typeface="Arial MT"/>
              </a:rPr>
              <a:t>er</a:t>
            </a:r>
            <a:r>
              <a:rPr sz="1400" spc="-5" dirty="0">
                <a:latin typeface="Arial MT"/>
                <a:cs typeface="Arial MT"/>
              </a:rPr>
              <a:t> la </a:t>
            </a:r>
            <a:r>
              <a:rPr sz="1400" b="1" spc="-5" dirty="0" err="1">
                <a:latin typeface="Arial MT"/>
                <a:cs typeface="Arial MT"/>
              </a:rPr>
              <a:t>estimación</a:t>
            </a:r>
            <a:r>
              <a:rPr sz="1400" spc="-5" dirty="0">
                <a:latin typeface="Arial MT"/>
                <a:cs typeface="Arial MT"/>
              </a:rPr>
              <a:t> </a:t>
            </a:r>
            <a:r>
              <a:rPr lang="es-ES" sz="1400" spc="-5" dirty="0">
                <a:latin typeface="Arial MT"/>
                <a:cs typeface="Arial MT"/>
              </a:rPr>
              <a:t>sobre </a:t>
            </a:r>
            <a:r>
              <a:rPr lang="es-ES" sz="1400" b="1" spc="-5" dirty="0">
                <a:latin typeface="Arial MT"/>
                <a:cs typeface="Arial MT"/>
              </a:rPr>
              <a:t>datos nuevos</a:t>
            </a:r>
            <a:r>
              <a:rPr lang="es-ES" sz="1400" spc="-5" dirty="0">
                <a:latin typeface="Arial MT"/>
                <a:cs typeface="Arial MT"/>
              </a:rPr>
              <a:t> </a:t>
            </a:r>
            <a:r>
              <a:rPr sz="1400" spc="-5" dirty="0">
                <a:latin typeface="Arial MT"/>
                <a:cs typeface="Arial MT"/>
              </a:rPr>
              <a:t>de </a:t>
            </a:r>
            <a:r>
              <a:rPr sz="1400" b="1" spc="-5" dirty="0">
                <a:latin typeface="Arial MT"/>
                <a:cs typeface="Arial MT"/>
              </a:rPr>
              <a:t>cada </a:t>
            </a:r>
            <a:r>
              <a:rPr sz="1400" spc="-5" dirty="0">
                <a:latin typeface="Arial MT"/>
                <a:cs typeface="Arial MT"/>
              </a:rPr>
              <a:t>uno de los </a:t>
            </a:r>
            <a:r>
              <a:rPr sz="1400" b="1" spc="-5" dirty="0" err="1">
                <a:latin typeface="Arial MT"/>
                <a:cs typeface="Arial MT"/>
              </a:rPr>
              <a:t>árboles</a:t>
            </a:r>
            <a:r>
              <a:rPr sz="1400" spc="-5" dirty="0">
                <a:latin typeface="Arial MT"/>
                <a:cs typeface="Arial MT"/>
              </a:rPr>
              <a:t> </a:t>
            </a:r>
            <a:r>
              <a:rPr sz="1400" spc="-5" dirty="0" err="1">
                <a:latin typeface="Arial MT"/>
                <a:cs typeface="Arial MT"/>
              </a:rPr>
              <a:t>individuales</a:t>
            </a:r>
            <a:endParaRPr lang="es-ES" sz="1400" spc="-5" dirty="0">
              <a:latin typeface="Arial MT"/>
              <a:cs typeface="Arial MT"/>
            </a:endParaRPr>
          </a:p>
          <a:p>
            <a:pPr marL="469900" marR="171450" lvl="1">
              <a:lnSpc>
                <a:spcPct val="150000"/>
              </a:lnSpc>
              <a:buAutoNum type="arabicPeriod"/>
              <a:tabLst>
                <a:tab pos="209550" algn="l"/>
              </a:tabLst>
            </a:pPr>
            <a:r>
              <a:rPr lang="es-ES" sz="1400" spc="-5" dirty="0">
                <a:latin typeface="Arial MT"/>
                <a:cs typeface="Arial MT"/>
              </a:rPr>
              <a:t> </a:t>
            </a:r>
            <a:r>
              <a:rPr lang="es-ES" sz="1400" b="1" spc="-5" dirty="0">
                <a:latin typeface="Arial MT"/>
                <a:cs typeface="Arial MT"/>
              </a:rPr>
              <a:t>Agregar </a:t>
            </a:r>
            <a:r>
              <a:rPr lang="es-ES" sz="1400" spc="-5" dirty="0">
                <a:latin typeface="Arial MT"/>
                <a:cs typeface="Arial MT"/>
              </a:rPr>
              <a:t>las </a:t>
            </a:r>
            <a:r>
              <a:rPr lang="es-ES" sz="1400" b="1" spc="-5" dirty="0">
                <a:latin typeface="Arial MT"/>
                <a:cs typeface="Arial MT"/>
              </a:rPr>
              <a:t>estimaciones</a:t>
            </a:r>
            <a:r>
              <a:rPr lang="es-ES" sz="1400" spc="-5" dirty="0">
                <a:latin typeface="Arial MT"/>
                <a:cs typeface="Arial MT"/>
              </a:rPr>
              <a:t> de los árboles individuales </a:t>
            </a:r>
            <a:r>
              <a:rPr sz="1400" spc="-5" dirty="0">
                <a:latin typeface="Arial MT"/>
                <a:cs typeface="Arial MT"/>
              </a:rPr>
              <a:t>para </a:t>
            </a:r>
            <a:r>
              <a:rPr sz="1400" spc="-375" dirty="0">
                <a:latin typeface="Arial MT"/>
                <a:cs typeface="Arial MT"/>
              </a:rPr>
              <a:t> </a:t>
            </a:r>
            <a:r>
              <a:rPr sz="1400" spc="-5" dirty="0">
                <a:latin typeface="Arial MT"/>
                <a:cs typeface="Arial MT"/>
              </a:rPr>
              <a:t>obtener</a:t>
            </a:r>
            <a:r>
              <a:rPr sz="1400" spc="-25" dirty="0">
                <a:latin typeface="Arial MT"/>
                <a:cs typeface="Arial MT"/>
              </a:rPr>
              <a:t> </a:t>
            </a:r>
            <a:r>
              <a:rPr sz="1400" spc="-5" dirty="0">
                <a:latin typeface="Arial MT"/>
                <a:cs typeface="Arial MT"/>
              </a:rPr>
              <a:t>la </a:t>
            </a:r>
            <a:r>
              <a:rPr sz="1400" b="1" spc="-5" dirty="0">
                <a:latin typeface="Arial MT"/>
                <a:cs typeface="Arial MT"/>
              </a:rPr>
              <a:t>solución</a:t>
            </a:r>
            <a:r>
              <a:rPr sz="1400" b="1" spc="-25" dirty="0">
                <a:latin typeface="Arial MT"/>
                <a:cs typeface="Arial MT"/>
              </a:rPr>
              <a:t> </a:t>
            </a:r>
            <a:r>
              <a:rPr sz="1400" b="1" spc="-5" dirty="0">
                <a:latin typeface="Arial MT"/>
                <a:cs typeface="Arial MT"/>
              </a:rPr>
              <a:t>final</a:t>
            </a:r>
            <a:r>
              <a:rPr sz="1400" spc="-5" dirty="0">
                <a:latin typeface="Arial MT"/>
                <a:cs typeface="Arial MT"/>
              </a:rPr>
              <a:t>.</a:t>
            </a:r>
            <a:endParaRPr sz="1400" dirty="0">
              <a:latin typeface="Arial MT"/>
              <a:cs typeface="Arial MT"/>
            </a:endParaRPr>
          </a:p>
        </p:txBody>
      </p:sp>
    </p:spTree>
  </p:cSld>
  <p:clrMapOvr>
    <a:masterClrMapping/>
  </p:clrMapOvr>
  <p:transition spd="slow">
    <p:dissolv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69522" y="1210055"/>
            <a:ext cx="1517097" cy="3933443"/>
          </a:xfrm>
          <a:prstGeom prst="rect">
            <a:avLst/>
          </a:prstGeom>
        </p:spPr>
      </p:pic>
      <p:sp>
        <p:nvSpPr>
          <p:cNvPr id="3" name="object 3"/>
          <p:cNvSpPr txBox="1">
            <a:spLocks noGrp="1"/>
          </p:cNvSpPr>
          <p:nvPr>
            <p:ph type="title"/>
          </p:nvPr>
        </p:nvSpPr>
        <p:spPr>
          <a:xfrm>
            <a:off x="1867021" y="57150"/>
            <a:ext cx="6172200" cy="504625"/>
          </a:xfrm>
          <a:prstGeom prst="rect">
            <a:avLst/>
          </a:prstGeom>
        </p:spPr>
        <p:txBody>
          <a:bodyPr vert="horz" wrap="square" lIns="0" tIns="12065" rIns="0" bIns="0" rtlCol="0">
            <a:spAutoFit/>
          </a:bodyPr>
          <a:lstStyle/>
          <a:p>
            <a:pPr marL="12700">
              <a:lnSpc>
                <a:spcPct val="100000"/>
              </a:lnSpc>
              <a:spcBef>
                <a:spcPts val="95"/>
              </a:spcBef>
            </a:pPr>
            <a:r>
              <a:rPr spc="-5" dirty="0"/>
              <a:t>Bagging</a:t>
            </a:r>
            <a:r>
              <a:rPr lang="es-ES" spc="-5" dirty="0"/>
              <a:t> / </a:t>
            </a:r>
            <a:r>
              <a:rPr lang="es-ES" spc="-5" dirty="0" err="1"/>
              <a:t>Boostrap</a:t>
            </a:r>
            <a:r>
              <a:rPr lang="es-ES" spc="-5" dirty="0"/>
              <a:t> </a:t>
            </a:r>
            <a:r>
              <a:rPr lang="es-ES" spc="-5" dirty="0" err="1"/>
              <a:t>Aggregating</a:t>
            </a:r>
            <a:endParaRPr spc="-5" dirty="0"/>
          </a:p>
        </p:txBody>
      </p:sp>
      <p:sp>
        <p:nvSpPr>
          <p:cNvPr id="5" name="Rectángulo 4"/>
          <p:cNvSpPr/>
          <p:nvPr/>
        </p:nvSpPr>
        <p:spPr>
          <a:xfrm>
            <a:off x="762000" y="1210055"/>
            <a:ext cx="7689297" cy="2585323"/>
          </a:xfrm>
          <a:prstGeom prst="rect">
            <a:avLst/>
          </a:prstGeom>
        </p:spPr>
        <p:txBody>
          <a:bodyPr wrap="square">
            <a:spAutoFit/>
          </a:bodyPr>
          <a:lstStyle/>
          <a:p>
            <a:pPr algn="just"/>
            <a:r>
              <a:rPr lang="es-ES" dirty="0">
                <a:solidFill>
                  <a:srgbClr val="374151"/>
                </a:solidFill>
                <a:latin typeface="Söhne"/>
              </a:rPr>
              <a:t>E</a:t>
            </a:r>
            <a:r>
              <a:rPr lang="es-ES" b="0" i="0" dirty="0">
                <a:solidFill>
                  <a:srgbClr val="374151"/>
                </a:solidFill>
                <a:effectLst/>
                <a:latin typeface="Söhne"/>
              </a:rPr>
              <a:t>n esencia, el </a:t>
            </a:r>
            <a:r>
              <a:rPr lang="es-ES" b="0" i="0" dirty="0" err="1">
                <a:solidFill>
                  <a:srgbClr val="374151"/>
                </a:solidFill>
                <a:effectLst/>
                <a:latin typeface="Söhne"/>
              </a:rPr>
              <a:t>bagging</a:t>
            </a:r>
            <a:r>
              <a:rPr lang="es-ES" b="0" i="0" dirty="0">
                <a:solidFill>
                  <a:srgbClr val="374151"/>
                </a:solidFill>
                <a:effectLst/>
                <a:latin typeface="Söhne"/>
              </a:rPr>
              <a:t> (</a:t>
            </a:r>
            <a:r>
              <a:rPr lang="es-ES" b="0" i="0" dirty="0" err="1">
                <a:solidFill>
                  <a:srgbClr val="374151"/>
                </a:solidFill>
                <a:effectLst/>
                <a:latin typeface="Söhne"/>
              </a:rPr>
              <a:t>Bootstrap</a:t>
            </a:r>
            <a:r>
              <a:rPr lang="es-ES" b="0" i="0" dirty="0">
                <a:solidFill>
                  <a:srgbClr val="374151"/>
                </a:solidFill>
                <a:effectLst/>
                <a:latin typeface="Söhne"/>
              </a:rPr>
              <a:t> </a:t>
            </a:r>
            <a:r>
              <a:rPr lang="es-ES" b="0" i="0" dirty="0" err="1">
                <a:solidFill>
                  <a:srgbClr val="374151"/>
                </a:solidFill>
                <a:effectLst/>
                <a:latin typeface="Söhne"/>
              </a:rPr>
              <a:t>Aggregating</a:t>
            </a:r>
            <a:r>
              <a:rPr lang="es-ES" b="0" i="0" dirty="0">
                <a:solidFill>
                  <a:srgbClr val="374151"/>
                </a:solidFill>
                <a:effectLst/>
                <a:latin typeface="Söhne"/>
              </a:rPr>
              <a:t>) implica el uso de técnicas de </a:t>
            </a:r>
            <a:r>
              <a:rPr lang="es-ES" b="1" i="0" dirty="0" err="1">
                <a:solidFill>
                  <a:srgbClr val="374151"/>
                </a:solidFill>
                <a:effectLst/>
                <a:latin typeface="Söhne"/>
              </a:rPr>
              <a:t>remuestreo</a:t>
            </a:r>
            <a:r>
              <a:rPr lang="es-ES" b="1" i="0" dirty="0">
                <a:solidFill>
                  <a:srgbClr val="374151"/>
                </a:solidFill>
                <a:effectLst/>
                <a:latin typeface="Söhne"/>
              </a:rPr>
              <a:t> </a:t>
            </a:r>
            <a:r>
              <a:rPr lang="es-ES" b="1" i="0" dirty="0" err="1">
                <a:solidFill>
                  <a:srgbClr val="374151"/>
                </a:solidFill>
                <a:effectLst/>
                <a:latin typeface="Söhne"/>
              </a:rPr>
              <a:t>bootstrap</a:t>
            </a:r>
            <a:r>
              <a:rPr lang="es-ES" b="0" i="0" dirty="0">
                <a:solidFill>
                  <a:srgbClr val="374151"/>
                </a:solidFill>
                <a:effectLst/>
                <a:latin typeface="Söhne"/>
              </a:rPr>
              <a:t> para entrenar </a:t>
            </a:r>
            <a:r>
              <a:rPr lang="es-ES" b="1" i="0" dirty="0">
                <a:solidFill>
                  <a:srgbClr val="374151"/>
                </a:solidFill>
                <a:effectLst/>
                <a:latin typeface="Söhne"/>
              </a:rPr>
              <a:t>múltiples modelos</a:t>
            </a:r>
            <a:r>
              <a:rPr lang="es-ES" b="0" i="0" dirty="0">
                <a:solidFill>
                  <a:srgbClr val="374151"/>
                </a:solidFill>
                <a:effectLst/>
                <a:latin typeface="Söhne"/>
              </a:rPr>
              <a:t> en conjuntos de </a:t>
            </a:r>
            <a:r>
              <a:rPr lang="es-ES" b="1" i="0" dirty="0">
                <a:solidFill>
                  <a:srgbClr val="374151"/>
                </a:solidFill>
                <a:effectLst/>
                <a:latin typeface="Söhne"/>
              </a:rPr>
              <a:t>datos</a:t>
            </a:r>
            <a:r>
              <a:rPr lang="es-ES" b="0" i="0" dirty="0">
                <a:solidFill>
                  <a:srgbClr val="374151"/>
                </a:solidFill>
                <a:effectLst/>
                <a:latin typeface="Söhne"/>
              </a:rPr>
              <a:t> ligeramente </a:t>
            </a:r>
            <a:r>
              <a:rPr lang="es-ES" b="1" i="0" dirty="0">
                <a:solidFill>
                  <a:srgbClr val="374151"/>
                </a:solidFill>
                <a:effectLst/>
                <a:latin typeface="Söhne"/>
              </a:rPr>
              <a:t>diferentes</a:t>
            </a:r>
            <a:r>
              <a:rPr lang="es-ES" b="0" i="0" dirty="0">
                <a:solidFill>
                  <a:srgbClr val="374151"/>
                </a:solidFill>
                <a:effectLst/>
                <a:latin typeface="Söhne"/>
              </a:rPr>
              <a:t> y luego promediar o </a:t>
            </a:r>
            <a:r>
              <a:rPr lang="es-ES" b="1" i="0" dirty="0">
                <a:solidFill>
                  <a:srgbClr val="374151"/>
                </a:solidFill>
                <a:effectLst/>
                <a:latin typeface="Söhne"/>
              </a:rPr>
              <a:t>combinar </a:t>
            </a:r>
            <a:r>
              <a:rPr lang="es-ES" b="0" i="0" dirty="0">
                <a:solidFill>
                  <a:srgbClr val="374151"/>
                </a:solidFill>
                <a:effectLst/>
                <a:latin typeface="Söhne"/>
              </a:rPr>
              <a:t>sus </a:t>
            </a:r>
            <a:r>
              <a:rPr lang="es-ES" b="1" i="0" dirty="0">
                <a:solidFill>
                  <a:srgbClr val="374151"/>
                </a:solidFill>
                <a:effectLst/>
                <a:latin typeface="Söhne"/>
              </a:rPr>
              <a:t>predicciones</a:t>
            </a:r>
            <a:r>
              <a:rPr lang="es-ES" b="0" i="0" dirty="0">
                <a:solidFill>
                  <a:srgbClr val="374151"/>
                </a:solidFill>
                <a:effectLst/>
                <a:latin typeface="Söhne"/>
              </a:rPr>
              <a:t>. El término "</a:t>
            </a:r>
            <a:r>
              <a:rPr lang="es-ES" b="0" i="0" dirty="0" err="1">
                <a:solidFill>
                  <a:srgbClr val="374151"/>
                </a:solidFill>
                <a:effectLst/>
                <a:latin typeface="Söhne"/>
              </a:rPr>
              <a:t>bootstrap</a:t>
            </a:r>
            <a:r>
              <a:rPr lang="es-ES" b="0" i="0" dirty="0">
                <a:solidFill>
                  <a:srgbClr val="374151"/>
                </a:solidFill>
                <a:effectLst/>
                <a:latin typeface="Söhne"/>
              </a:rPr>
              <a:t> </a:t>
            </a:r>
            <a:r>
              <a:rPr lang="es-ES" b="0" i="0" dirty="0" err="1">
                <a:solidFill>
                  <a:srgbClr val="374151"/>
                </a:solidFill>
                <a:effectLst/>
                <a:latin typeface="Söhne"/>
              </a:rPr>
              <a:t>averaging</a:t>
            </a:r>
            <a:r>
              <a:rPr lang="es-ES" b="0" i="0" dirty="0">
                <a:solidFill>
                  <a:srgbClr val="374151"/>
                </a:solidFill>
                <a:effectLst/>
                <a:latin typeface="Söhne"/>
              </a:rPr>
              <a:t>" se refiere a este proceso de promediado mediante el uso de muestras </a:t>
            </a:r>
            <a:r>
              <a:rPr lang="es-ES" b="0" i="0" dirty="0" err="1">
                <a:solidFill>
                  <a:srgbClr val="374151"/>
                </a:solidFill>
                <a:effectLst/>
                <a:latin typeface="Söhne"/>
              </a:rPr>
              <a:t>bootstrap</a:t>
            </a:r>
            <a:r>
              <a:rPr lang="es-ES" b="0" i="0" dirty="0">
                <a:solidFill>
                  <a:srgbClr val="374151"/>
                </a:solidFill>
                <a:effectLst/>
                <a:latin typeface="Söhne"/>
              </a:rPr>
              <a:t>, donde se </a:t>
            </a:r>
            <a:r>
              <a:rPr lang="es-ES" b="1" i="0" dirty="0">
                <a:solidFill>
                  <a:srgbClr val="374151"/>
                </a:solidFill>
                <a:effectLst/>
                <a:latin typeface="Söhne"/>
              </a:rPr>
              <a:t>generan múltiples conjuntos de datos de entrenamiento</a:t>
            </a:r>
            <a:r>
              <a:rPr lang="es-ES" b="0" i="0" dirty="0">
                <a:solidFill>
                  <a:srgbClr val="374151"/>
                </a:solidFill>
                <a:effectLst/>
                <a:latin typeface="Söhne"/>
              </a:rPr>
              <a:t> mediante </a:t>
            </a:r>
            <a:r>
              <a:rPr lang="es-ES" b="1" i="0" dirty="0">
                <a:solidFill>
                  <a:srgbClr val="374151"/>
                </a:solidFill>
                <a:effectLst/>
                <a:latin typeface="Söhne"/>
              </a:rPr>
              <a:t>muestreo con reemplazo</a:t>
            </a:r>
            <a:r>
              <a:rPr lang="es-ES" b="0" i="0" dirty="0">
                <a:solidFill>
                  <a:srgbClr val="374151"/>
                </a:solidFill>
                <a:effectLst/>
                <a:latin typeface="Söhne"/>
              </a:rPr>
              <a:t>. Estos conjuntos de datos se utilizan para entrenar </a:t>
            </a:r>
            <a:r>
              <a:rPr lang="es-ES" b="1" i="0" dirty="0">
                <a:solidFill>
                  <a:srgbClr val="374151"/>
                </a:solidFill>
                <a:effectLst/>
                <a:latin typeface="Söhne"/>
              </a:rPr>
              <a:t>modelos independientes</a:t>
            </a:r>
            <a:r>
              <a:rPr lang="es-ES" b="0" i="0" dirty="0">
                <a:solidFill>
                  <a:srgbClr val="374151"/>
                </a:solidFill>
                <a:effectLst/>
                <a:latin typeface="Söhne"/>
              </a:rPr>
              <a:t>, y luego se promedian para mejorar la </a:t>
            </a:r>
            <a:r>
              <a:rPr lang="es-ES" b="1" i="0" dirty="0">
                <a:solidFill>
                  <a:srgbClr val="374151"/>
                </a:solidFill>
                <a:effectLst/>
                <a:latin typeface="Söhne"/>
              </a:rPr>
              <a:t>estabilidad </a:t>
            </a:r>
            <a:r>
              <a:rPr lang="es-ES" b="0" i="0" dirty="0">
                <a:solidFill>
                  <a:srgbClr val="374151"/>
                </a:solidFill>
                <a:effectLst/>
                <a:latin typeface="Söhne"/>
              </a:rPr>
              <a:t>y la </a:t>
            </a:r>
            <a:r>
              <a:rPr lang="es-ES" b="1" i="0" dirty="0">
                <a:solidFill>
                  <a:srgbClr val="374151"/>
                </a:solidFill>
                <a:effectLst/>
                <a:latin typeface="Söhne"/>
              </a:rPr>
              <a:t>generalización</a:t>
            </a:r>
            <a:r>
              <a:rPr lang="es-ES" b="0" i="0" dirty="0">
                <a:solidFill>
                  <a:srgbClr val="374151"/>
                </a:solidFill>
                <a:effectLst/>
                <a:latin typeface="Söhne"/>
              </a:rPr>
              <a:t> del modelo final. </a:t>
            </a:r>
            <a:endParaRPr lang="es-ES" dirty="0"/>
          </a:p>
        </p:txBody>
      </p:sp>
    </p:spTree>
  </p:cSld>
  <p:clrMapOvr>
    <a:masterClrMapping/>
  </p:clrMapOvr>
  <p:transition spd="slow">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69522" y="1210055"/>
            <a:ext cx="1517097" cy="3933443"/>
          </a:xfrm>
          <a:prstGeom prst="rect">
            <a:avLst/>
          </a:prstGeom>
        </p:spPr>
      </p:pic>
      <p:sp>
        <p:nvSpPr>
          <p:cNvPr id="3" name="object 3"/>
          <p:cNvSpPr txBox="1">
            <a:spLocks noGrp="1"/>
          </p:cNvSpPr>
          <p:nvPr>
            <p:ph type="title"/>
          </p:nvPr>
        </p:nvSpPr>
        <p:spPr>
          <a:xfrm>
            <a:off x="3728370" y="27416"/>
            <a:ext cx="1322705" cy="513080"/>
          </a:xfrm>
          <a:prstGeom prst="rect">
            <a:avLst/>
          </a:prstGeom>
        </p:spPr>
        <p:txBody>
          <a:bodyPr vert="horz" wrap="square" lIns="0" tIns="12065" rIns="0" bIns="0" rtlCol="0">
            <a:spAutoFit/>
          </a:bodyPr>
          <a:lstStyle/>
          <a:p>
            <a:pPr marL="12700">
              <a:lnSpc>
                <a:spcPct val="100000"/>
              </a:lnSpc>
              <a:spcBef>
                <a:spcPts val="95"/>
              </a:spcBef>
            </a:pPr>
            <a:r>
              <a:rPr spc="-5" dirty="0"/>
              <a:t>Bagging</a:t>
            </a:r>
          </a:p>
        </p:txBody>
      </p:sp>
      <p:sp>
        <p:nvSpPr>
          <p:cNvPr id="6" name="CuadroTexto 5"/>
          <p:cNvSpPr txBox="1"/>
          <p:nvPr/>
        </p:nvSpPr>
        <p:spPr>
          <a:xfrm>
            <a:off x="838200" y="819150"/>
            <a:ext cx="7315200" cy="3970318"/>
          </a:xfrm>
          <a:prstGeom prst="rect">
            <a:avLst/>
          </a:prstGeom>
          <a:noFill/>
        </p:spPr>
        <p:txBody>
          <a:bodyPr wrap="square" rtlCol="0">
            <a:spAutoFit/>
          </a:bodyPr>
          <a:lstStyle/>
          <a:p>
            <a:r>
              <a:rPr lang="es-ES" dirty="0"/>
              <a:t>El </a:t>
            </a:r>
            <a:r>
              <a:rPr lang="es-ES" dirty="0" err="1"/>
              <a:t>bagging</a:t>
            </a:r>
            <a:r>
              <a:rPr lang="es-ES" dirty="0"/>
              <a:t> se puede utilizar considerando cualquier tipo de algoritmo como base.</a:t>
            </a:r>
          </a:p>
          <a:p>
            <a:r>
              <a:rPr lang="es-ES" dirty="0"/>
              <a:t>El proceso es muy similar al detallado para árboles:</a:t>
            </a:r>
          </a:p>
          <a:p>
            <a:pPr marL="342900" indent="-342900">
              <a:buFont typeface="+mj-lt"/>
              <a:buAutoNum type="arabicPeriod"/>
            </a:pPr>
            <a:r>
              <a:rPr lang="es-ES" dirty="0"/>
              <a:t>Extracción de muestras </a:t>
            </a:r>
            <a:r>
              <a:rPr lang="es-ES" dirty="0" err="1"/>
              <a:t>bootstrap</a:t>
            </a:r>
            <a:r>
              <a:rPr lang="es-ES" dirty="0"/>
              <a:t> de los datos (selección con reemplazamiento)</a:t>
            </a:r>
          </a:p>
          <a:p>
            <a:pPr marL="342900" indent="-342900">
              <a:buFont typeface="+mj-lt"/>
              <a:buAutoNum type="arabicPeriod"/>
            </a:pPr>
            <a:r>
              <a:rPr lang="es-ES" dirty="0"/>
              <a:t>Construcción de un modelo individual para cada muestra </a:t>
            </a:r>
            <a:r>
              <a:rPr lang="es-ES" dirty="0" err="1"/>
              <a:t>bootstrap</a:t>
            </a:r>
            <a:r>
              <a:rPr lang="es-ES" dirty="0"/>
              <a:t> (estimación de parámetros y opcionalmente, selección de variables)</a:t>
            </a:r>
          </a:p>
          <a:p>
            <a:pPr marL="342900" indent="-342900">
              <a:buFont typeface="+mj-lt"/>
              <a:buAutoNum type="arabicPeriod"/>
            </a:pPr>
            <a:r>
              <a:rPr lang="es-ES" dirty="0"/>
              <a:t>Predicción en datos de test con cada una de las muestras </a:t>
            </a:r>
            <a:r>
              <a:rPr lang="es-ES" dirty="0" err="1"/>
              <a:t>bootstrap</a:t>
            </a:r>
            <a:endParaRPr lang="es-ES" dirty="0"/>
          </a:p>
          <a:p>
            <a:pPr marL="342900" indent="-342900">
              <a:buFont typeface="+mj-lt"/>
              <a:buAutoNum type="arabicPeriod"/>
            </a:pPr>
            <a:r>
              <a:rPr lang="es-ES" dirty="0"/>
              <a:t>Promedio/agregación de los resultados de las predicciones individuales sobre datos de test</a:t>
            </a:r>
          </a:p>
          <a:p>
            <a:endParaRPr lang="es-ES" dirty="0"/>
          </a:p>
          <a:p>
            <a:endParaRPr lang="es-ES" dirty="0"/>
          </a:p>
          <a:p>
            <a:r>
              <a:rPr lang="es-ES" dirty="0"/>
              <a:t>El algoritmo </a:t>
            </a:r>
            <a:r>
              <a:rPr lang="es-ES" dirty="0" err="1"/>
              <a:t>Random</a:t>
            </a:r>
            <a:r>
              <a:rPr lang="es-ES" dirty="0"/>
              <a:t> </a:t>
            </a:r>
            <a:r>
              <a:rPr lang="es-ES" dirty="0" err="1"/>
              <a:t>Forest</a:t>
            </a:r>
            <a:r>
              <a:rPr lang="es-ES" dirty="0"/>
              <a:t> es un tipo de </a:t>
            </a:r>
            <a:r>
              <a:rPr lang="es-ES" dirty="0" err="1"/>
              <a:t>bagging</a:t>
            </a:r>
            <a:r>
              <a:rPr lang="es-ES" dirty="0"/>
              <a:t>, generalmente aplicado sobre árboles de decisión, que incluye sorteo de variables en cada nodo </a:t>
            </a:r>
          </a:p>
        </p:txBody>
      </p:sp>
    </p:spTree>
    <p:extLst>
      <p:ext uri="{BB962C8B-B14F-4D97-AF65-F5344CB8AC3E}">
        <p14:creationId xmlns:p14="http://schemas.microsoft.com/office/powerpoint/2010/main" val="1730007173"/>
      </p:ext>
    </p:extLst>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69522" y="1210055"/>
            <a:ext cx="1517097" cy="3933443"/>
          </a:xfrm>
          <a:prstGeom prst="rect">
            <a:avLst/>
          </a:prstGeom>
        </p:spPr>
      </p:pic>
      <p:sp>
        <p:nvSpPr>
          <p:cNvPr id="3" name="object 3"/>
          <p:cNvSpPr txBox="1">
            <a:spLocks noGrp="1"/>
          </p:cNvSpPr>
          <p:nvPr>
            <p:ph type="title"/>
          </p:nvPr>
        </p:nvSpPr>
        <p:spPr>
          <a:xfrm>
            <a:off x="3728370" y="27416"/>
            <a:ext cx="1322705" cy="513080"/>
          </a:xfrm>
          <a:prstGeom prst="rect">
            <a:avLst/>
          </a:prstGeom>
        </p:spPr>
        <p:txBody>
          <a:bodyPr vert="horz" wrap="square" lIns="0" tIns="12065" rIns="0" bIns="0" rtlCol="0">
            <a:spAutoFit/>
          </a:bodyPr>
          <a:lstStyle/>
          <a:p>
            <a:pPr marL="12700">
              <a:lnSpc>
                <a:spcPct val="100000"/>
              </a:lnSpc>
              <a:spcBef>
                <a:spcPts val="95"/>
              </a:spcBef>
            </a:pPr>
            <a:r>
              <a:rPr spc="-5" dirty="0"/>
              <a:t>Bagging</a:t>
            </a:r>
          </a:p>
        </p:txBody>
      </p:sp>
      <p:sp>
        <p:nvSpPr>
          <p:cNvPr id="6" name="CuadroTexto 5"/>
          <p:cNvSpPr txBox="1"/>
          <p:nvPr/>
        </p:nvSpPr>
        <p:spPr>
          <a:xfrm>
            <a:off x="838200" y="819150"/>
            <a:ext cx="7620000" cy="4247317"/>
          </a:xfrm>
          <a:prstGeom prst="rect">
            <a:avLst/>
          </a:prstGeom>
          <a:noFill/>
        </p:spPr>
        <p:txBody>
          <a:bodyPr wrap="square" rtlCol="0">
            <a:spAutoFit/>
          </a:bodyPr>
          <a:lstStyle/>
          <a:p>
            <a:r>
              <a:rPr lang="es-ES" b="1" dirty="0">
                <a:solidFill>
                  <a:srgbClr val="FF0000"/>
                </a:solidFill>
              </a:rPr>
              <a:t>OJO</a:t>
            </a:r>
            <a:r>
              <a:rPr lang="es-ES" dirty="0"/>
              <a:t>: el algoritmo base utilizado en un </a:t>
            </a:r>
            <a:r>
              <a:rPr lang="es-ES" dirty="0" err="1"/>
              <a:t>ensemble</a:t>
            </a:r>
            <a:r>
              <a:rPr lang="es-ES" dirty="0"/>
              <a:t> de </a:t>
            </a:r>
            <a:r>
              <a:rPr lang="es-ES" dirty="0" err="1"/>
              <a:t>bagging</a:t>
            </a:r>
            <a:r>
              <a:rPr lang="es-ES" dirty="0"/>
              <a:t> no tiene que ser siempre de la misma familia</a:t>
            </a:r>
          </a:p>
          <a:p>
            <a:endParaRPr lang="es-ES" dirty="0"/>
          </a:p>
          <a:p>
            <a:r>
              <a:rPr lang="es-ES" b="1" dirty="0"/>
              <a:t>Fortaleza </a:t>
            </a:r>
            <a:r>
              <a:rPr lang="es-ES" dirty="0"/>
              <a:t>del </a:t>
            </a:r>
            <a:r>
              <a:rPr lang="es-ES" dirty="0" err="1"/>
              <a:t>bagging</a:t>
            </a:r>
            <a:r>
              <a:rPr lang="es-ES" dirty="0"/>
              <a:t>: radica en la </a:t>
            </a:r>
            <a:r>
              <a:rPr lang="es-ES" b="1" dirty="0"/>
              <a:t>diversidad</a:t>
            </a:r>
            <a:r>
              <a:rPr lang="es-ES" dirty="0"/>
              <a:t> de los modelos base. Al utilizar diferentes algoritmos o configuraciones de parámetros, se puede aumentar la variabilidad entre los modelos base, lo que a menudo mejora el rendimiento del </a:t>
            </a:r>
            <a:r>
              <a:rPr lang="es-ES" dirty="0" err="1"/>
              <a:t>ensemble</a:t>
            </a:r>
            <a:r>
              <a:rPr lang="es-ES" dirty="0"/>
              <a:t>.</a:t>
            </a:r>
          </a:p>
          <a:p>
            <a:endParaRPr lang="es-ES" dirty="0"/>
          </a:p>
          <a:p>
            <a:r>
              <a:rPr lang="es-ES" dirty="0"/>
              <a:t>Por ejemplo, un </a:t>
            </a:r>
            <a:r>
              <a:rPr lang="es-ES" dirty="0" err="1"/>
              <a:t>bagging</a:t>
            </a:r>
            <a:r>
              <a:rPr lang="es-ES" dirty="0"/>
              <a:t> permite combinar los resultados individuales de modelos base basados en redes neuronales, regresiones y árboles de decisión.</a:t>
            </a:r>
          </a:p>
          <a:p>
            <a:endParaRPr lang="es-ES" dirty="0"/>
          </a:p>
          <a:p>
            <a:r>
              <a:rPr lang="es-ES" b="1" dirty="0">
                <a:solidFill>
                  <a:srgbClr val="FF0000"/>
                </a:solidFill>
              </a:rPr>
              <a:t>CUIDADO</a:t>
            </a:r>
            <a:r>
              <a:rPr lang="es-ES" b="1" dirty="0"/>
              <a:t>: </a:t>
            </a:r>
            <a:r>
              <a:rPr lang="es-ES" dirty="0"/>
              <a:t>al combinar modelos de diferentes familias, se deben considerar las </a:t>
            </a:r>
            <a:r>
              <a:rPr lang="es-ES" b="1" dirty="0"/>
              <a:t>escalas de las predicciones</a:t>
            </a:r>
            <a:r>
              <a:rPr lang="es-ES" dirty="0"/>
              <a:t> y ajustar adecuadamente la </a:t>
            </a:r>
            <a:r>
              <a:rPr lang="es-ES" b="1" dirty="0"/>
              <a:t>contribución </a:t>
            </a:r>
            <a:r>
              <a:rPr lang="es-ES" dirty="0"/>
              <a:t>de cada </a:t>
            </a:r>
            <a:r>
              <a:rPr lang="es-ES" b="1" dirty="0"/>
              <a:t>modelo</a:t>
            </a:r>
            <a:r>
              <a:rPr lang="es-ES" dirty="0"/>
              <a:t> para evitar sesgos.</a:t>
            </a:r>
            <a:endParaRPr lang="es-ES" b="1" dirty="0"/>
          </a:p>
          <a:p>
            <a:endParaRPr lang="es-ES" dirty="0"/>
          </a:p>
        </p:txBody>
      </p:sp>
    </p:spTree>
    <p:extLst>
      <p:ext uri="{BB962C8B-B14F-4D97-AF65-F5344CB8AC3E}">
        <p14:creationId xmlns:p14="http://schemas.microsoft.com/office/powerpoint/2010/main" val="2042054689"/>
      </p:ext>
    </p:extLst>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3590702" y="546530"/>
            <a:ext cx="1322705" cy="513080"/>
          </a:xfrm>
          <a:prstGeom prst="rect">
            <a:avLst/>
          </a:prstGeom>
        </p:spPr>
        <p:txBody>
          <a:bodyPr vert="horz" wrap="square" lIns="0" tIns="12065" rIns="0" bIns="0" rtlCol="0">
            <a:spAutoFit/>
          </a:bodyPr>
          <a:lstStyle/>
          <a:p>
            <a:pPr marL="12700">
              <a:lnSpc>
                <a:spcPct val="100000"/>
              </a:lnSpc>
              <a:spcBef>
                <a:spcPts val="95"/>
              </a:spcBef>
            </a:pPr>
            <a:r>
              <a:rPr spc="-5" dirty="0"/>
              <a:t>Bagging</a:t>
            </a:r>
          </a:p>
        </p:txBody>
      </p:sp>
      <p:pic>
        <p:nvPicPr>
          <p:cNvPr id="4" name="object 4"/>
          <p:cNvPicPr/>
          <p:nvPr/>
        </p:nvPicPr>
        <p:blipFill>
          <a:blip r:embed="rId3" cstate="print"/>
          <a:stretch>
            <a:fillRect/>
          </a:stretch>
        </p:blipFill>
        <p:spPr>
          <a:xfrm>
            <a:off x="807719" y="1201674"/>
            <a:ext cx="6848855" cy="3705605"/>
          </a:xfrm>
          <a:prstGeom prst="rect">
            <a:avLst/>
          </a:prstGeom>
        </p:spPr>
      </p:pic>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177691" y="1613153"/>
            <a:ext cx="1361536" cy="3530345"/>
          </a:xfrm>
          <a:prstGeom prst="rect">
            <a:avLst/>
          </a:prstGeom>
        </p:spPr>
      </p:pic>
      <p:sp>
        <p:nvSpPr>
          <p:cNvPr id="3" name="object 3"/>
          <p:cNvSpPr txBox="1"/>
          <p:nvPr/>
        </p:nvSpPr>
        <p:spPr>
          <a:xfrm>
            <a:off x="3655948" y="27416"/>
            <a:ext cx="1466850" cy="513080"/>
          </a:xfrm>
          <a:prstGeom prst="rect">
            <a:avLst/>
          </a:prstGeom>
        </p:spPr>
        <p:txBody>
          <a:bodyPr vert="horz" wrap="square" lIns="0" tIns="12065" rIns="0" bIns="0" rtlCol="0">
            <a:spAutoFit/>
          </a:bodyPr>
          <a:lstStyle/>
          <a:p>
            <a:pPr marL="12700">
              <a:lnSpc>
                <a:spcPct val="100000"/>
              </a:lnSpc>
              <a:spcBef>
                <a:spcPts val="95"/>
              </a:spcBef>
            </a:pPr>
            <a:r>
              <a:rPr sz="3200" spc="-5" dirty="0">
                <a:solidFill>
                  <a:srgbClr val="0972CB"/>
                </a:solidFill>
                <a:latin typeface="Calibri"/>
                <a:cs typeface="Calibri"/>
              </a:rPr>
              <a:t>Boo</a:t>
            </a:r>
            <a:r>
              <a:rPr sz="3200" spc="-10" dirty="0">
                <a:solidFill>
                  <a:srgbClr val="0972CB"/>
                </a:solidFill>
                <a:latin typeface="Calibri"/>
                <a:cs typeface="Calibri"/>
              </a:rPr>
              <a:t>s</a:t>
            </a:r>
            <a:r>
              <a:rPr sz="3200" spc="-5" dirty="0">
                <a:solidFill>
                  <a:srgbClr val="0972CB"/>
                </a:solidFill>
                <a:latin typeface="Calibri"/>
                <a:cs typeface="Calibri"/>
              </a:rPr>
              <a:t>t</a:t>
            </a:r>
            <a:r>
              <a:rPr sz="3200" spc="-10" dirty="0">
                <a:solidFill>
                  <a:srgbClr val="0972CB"/>
                </a:solidFill>
                <a:latin typeface="Calibri"/>
                <a:cs typeface="Calibri"/>
              </a:rPr>
              <a:t>ing</a:t>
            </a:r>
            <a:endParaRPr sz="3200">
              <a:latin typeface="Calibri"/>
              <a:cs typeface="Calibri"/>
            </a:endParaRPr>
          </a:p>
        </p:txBody>
      </p:sp>
      <p:sp>
        <p:nvSpPr>
          <p:cNvPr id="4" name="object 4"/>
          <p:cNvSpPr txBox="1"/>
          <p:nvPr/>
        </p:nvSpPr>
        <p:spPr>
          <a:xfrm>
            <a:off x="771924" y="769332"/>
            <a:ext cx="6797040" cy="843821"/>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Arial MT"/>
                <a:cs typeface="Arial MT"/>
              </a:rPr>
              <a:t>Procedimiento iterativo. El Gradient Boosting es un caso </a:t>
            </a:r>
            <a:r>
              <a:rPr sz="1800" spc="-15" dirty="0">
                <a:latin typeface="Arial MT"/>
                <a:cs typeface="Arial MT"/>
              </a:rPr>
              <a:t>particular. </a:t>
            </a:r>
            <a:r>
              <a:rPr sz="1800" spc="-490" dirty="0">
                <a:latin typeface="Arial MT"/>
                <a:cs typeface="Arial MT"/>
              </a:rPr>
              <a:t> </a:t>
            </a:r>
            <a:r>
              <a:rPr lang="es-ES" sz="1800" spc="-5" dirty="0">
                <a:latin typeface="Arial MT"/>
                <a:cs typeface="Arial MT"/>
              </a:rPr>
              <a:t>Aunque generalmente los métodos de </a:t>
            </a:r>
            <a:r>
              <a:rPr lang="es-ES" sz="1800" spc="-5" dirty="0" err="1">
                <a:latin typeface="Arial MT"/>
                <a:cs typeface="Arial MT"/>
              </a:rPr>
              <a:t>boosting</a:t>
            </a:r>
            <a:r>
              <a:rPr lang="es-ES" sz="1800" spc="-5" dirty="0">
                <a:latin typeface="Arial MT"/>
                <a:cs typeface="Arial MT"/>
              </a:rPr>
              <a:t> se aplican sobre árboles de decisión, se puede utilizar cualquier otro modelo base</a:t>
            </a:r>
            <a:endParaRPr sz="1800" dirty="0">
              <a:latin typeface="Arial MT"/>
              <a:cs typeface="Arial MT"/>
            </a:endParaRPr>
          </a:p>
        </p:txBody>
      </p:sp>
      <p:pic>
        <p:nvPicPr>
          <p:cNvPr id="5" name="object 5"/>
          <p:cNvPicPr/>
          <p:nvPr/>
        </p:nvPicPr>
        <p:blipFill>
          <a:blip r:embed="rId3" cstate="print"/>
          <a:stretch>
            <a:fillRect/>
          </a:stretch>
        </p:blipFill>
        <p:spPr>
          <a:xfrm>
            <a:off x="1371600" y="1857755"/>
            <a:ext cx="5458205" cy="3079241"/>
          </a:xfrm>
          <a:prstGeom prst="rect">
            <a:avLst/>
          </a:prstGeom>
        </p:spPr>
      </p:pic>
    </p:spTree>
  </p:cSld>
  <p:clrMapOvr>
    <a:masterClrMapping/>
  </p:clrMapOvr>
  <p:transition spd="slow">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5948" y="27416"/>
            <a:ext cx="1466850" cy="513080"/>
          </a:xfrm>
          <a:prstGeom prst="rect">
            <a:avLst/>
          </a:prstGeom>
        </p:spPr>
        <p:txBody>
          <a:bodyPr vert="horz" wrap="square" lIns="0" tIns="12065" rIns="0" bIns="0" rtlCol="0">
            <a:spAutoFit/>
          </a:bodyPr>
          <a:lstStyle/>
          <a:p>
            <a:pPr marL="12700">
              <a:lnSpc>
                <a:spcPct val="100000"/>
              </a:lnSpc>
              <a:spcBef>
                <a:spcPts val="95"/>
              </a:spcBef>
            </a:pPr>
            <a:r>
              <a:rPr spc="-5" dirty="0"/>
              <a:t>Boo</a:t>
            </a:r>
            <a:r>
              <a:rPr spc="-10" dirty="0"/>
              <a:t>s</a:t>
            </a:r>
            <a:r>
              <a:rPr spc="-5" dirty="0"/>
              <a:t>t</a:t>
            </a:r>
            <a:r>
              <a:rPr spc="-10" dirty="0"/>
              <a:t>ing</a:t>
            </a:r>
          </a:p>
        </p:txBody>
      </p:sp>
      <p:sp>
        <p:nvSpPr>
          <p:cNvPr id="3" name="object 3"/>
          <p:cNvSpPr txBox="1"/>
          <p:nvPr/>
        </p:nvSpPr>
        <p:spPr>
          <a:xfrm>
            <a:off x="535328" y="1388999"/>
            <a:ext cx="8227671" cy="3498394"/>
          </a:xfrm>
          <a:prstGeom prst="rect">
            <a:avLst/>
          </a:prstGeom>
        </p:spPr>
        <p:txBody>
          <a:bodyPr vert="horz" wrap="square" lIns="0" tIns="12700" rIns="0" bIns="0" rtlCol="0">
            <a:spAutoFit/>
          </a:bodyPr>
          <a:lstStyle/>
          <a:p>
            <a:pPr marL="12700" marR="5080" algn="just">
              <a:lnSpc>
                <a:spcPct val="100000"/>
              </a:lnSpc>
              <a:spcBef>
                <a:spcPts val="100"/>
              </a:spcBef>
            </a:pPr>
            <a:r>
              <a:rPr sz="1600" spc="-5" dirty="0">
                <a:latin typeface="Arial MT"/>
                <a:cs typeface="Arial MT"/>
              </a:rPr>
              <a:t>Los</a:t>
            </a:r>
            <a:r>
              <a:rPr sz="1600" dirty="0">
                <a:latin typeface="Arial MT"/>
                <a:cs typeface="Arial MT"/>
              </a:rPr>
              <a:t> </a:t>
            </a:r>
            <a:r>
              <a:rPr sz="1600" spc="-5" dirty="0">
                <a:latin typeface="Arial MT"/>
                <a:cs typeface="Arial MT"/>
              </a:rPr>
              <a:t>algoritmos</a:t>
            </a:r>
            <a:r>
              <a:rPr sz="1600" dirty="0">
                <a:latin typeface="Arial MT"/>
                <a:cs typeface="Arial MT"/>
              </a:rPr>
              <a:t> </a:t>
            </a:r>
            <a:r>
              <a:rPr sz="1600" spc="-5" dirty="0">
                <a:latin typeface="Arial MT"/>
                <a:cs typeface="Arial MT"/>
              </a:rPr>
              <a:t>de</a:t>
            </a:r>
            <a:r>
              <a:rPr sz="1600" dirty="0">
                <a:latin typeface="Arial MT"/>
                <a:cs typeface="Arial MT"/>
              </a:rPr>
              <a:t> </a:t>
            </a:r>
            <a:r>
              <a:rPr sz="1600" spc="-5" dirty="0">
                <a:latin typeface="Arial MT"/>
                <a:cs typeface="Arial MT"/>
              </a:rPr>
              <a:t>Boosting</a:t>
            </a:r>
            <a:r>
              <a:rPr sz="1600" dirty="0">
                <a:latin typeface="Arial MT"/>
                <a:cs typeface="Arial MT"/>
              </a:rPr>
              <a:t> </a:t>
            </a:r>
            <a:r>
              <a:rPr sz="1600" spc="-5" dirty="0">
                <a:latin typeface="Arial MT"/>
                <a:cs typeface="Arial MT"/>
              </a:rPr>
              <a:t>(refuerzo)</a:t>
            </a:r>
            <a:r>
              <a:rPr sz="1600" dirty="0">
                <a:latin typeface="Arial MT"/>
                <a:cs typeface="Arial MT"/>
              </a:rPr>
              <a:t> se</a:t>
            </a:r>
            <a:r>
              <a:rPr sz="1600" spc="5" dirty="0">
                <a:latin typeface="Arial MT"/>
                <a:cs typeface="Arial MT"/>
              </a:rPr>
              <a:t> </a:t>
            </a:r>
            <a:r>
              <a:rPr sz="1600" spc="-5" dirty="0">
                <a:latin typeface="Arial MT"/>
                <a:cs typeface="Arial MT"/>
              </a:rPr>
              <a:t>basan</a:t>
            </a:r>
            <a:r>
              <a:rPr sz="1600" dirty="0">
                <a:latin typeface="Arial MT"/>
                <a:cs typeface="Arial MT"/>
              </a:rPr>
              <a:t> </a:t>
            </a:r>
            <a:r>
              <a:rPr sz="1600" spc="-5" dirty="0">
                <a:latin typeface="Arial MT"/>
                <a:cs typeface="Arial MT"/>
              </a:rPr>
              <a:t>esencialmente</a:t>
            </a:r>
            <a:r>
              <a:rPr sz="1600" dirty="0">
                <a:latin typeface="Arial MT"/>
                <a:cs typeface="Arial MT"/>
              </a:rPr>
              <a:t> </a:t>
            </a:r>
            <a:r>
              <a:rPr sz="1600" spc="-5" dirty="0">
                <a:latin typeface="Arial MT"/>
                <a:cs typeface="Arial MT"/>
              </a:rPr>
              <a:t>en</a:t>
            </a:r>
            <a:r>
              <a:rPr sz="1600" dirty="0">
                <a:latin typeface="Arial MT"/>
                <a:cs typeface="Arial MT"/>
              </a:rPr>
              <a:t> </a:t>
            </a:r>
            <a:r>
              <a:rPr sz="1600" spc="-5" dirty="0">
                <a:latin typeface="Arial MT"/>
                <a:cs typeface="Arial MT"/>
              </a:rPr>
              <a:t>procedimientos </a:t>
            </a:r>
            <a:r>
              <a:rPr sz="1600" dirty="0">
                <a:latin typeface="Arial MT"/>
                <a:cs typeface="Arial MT"/>
              </a:rPr>
              <a:t> </a:t>
            </a:r>
            <a:r>
              <a:rPr sz="1600" spc="-5" dirty="0">
                <a:latin typeface="Arial MT"/>
                <a:cs typeface="Arial MT"/>
              </a:rPr>
              <a:t>iterativos que </a:t>
            </a:r>
            <a:r>
              <a:rPr sz="1600" dirty="0">
                <a:latin typeface="Arial MT"/>
                <a:cs typeface="Arial MT"/>
              </a:rPr>
              <a:t>van </a:t>
            </a:r>
            <a:r>
              <a:rPr sz="1600" spc="-5" dirty="0">
                <a:latin typeface="Arial MT"/>
                <a:cs typeface="Arial MT"/>
              </a:rPr>
              <a:t>mejorando </a:t>
            </a:r>
            <a:r>
              <a:rPr sz="1600" dirty="0">
                <a:latin typeface="Arial MT"/>
                <a:cs typeface="Arial MT"/>
              </a:rPr>
              <a:t>a </a:t>
            </a:r>
            <a:r>
              <a:rPr sz="1600" spc="-5" dirty="0">
                <a:latin typeface="Arial MT"/>
                <a:cs typeface="Arial MT"/>
              </a:rPr>
              <a:t>partir </a:t>
            </a:r>
            <a:r>
              <a:rPr sz="1600" dirty="0">
                <a:latin typeface="Arial MT"/>
                <a:cs typeface="Arial MT"/>
              </a:rPr>
              <a:t>de </a:t>
            </a:r>
            <a:r>
              <a:rPr sz="1600" b="1" spc="-5" dirty="0">
                <a:latin typeface="Arial"/>
                <a:cs typeface="Arial"/>
              </a:rPr>
              <a:t>clasificadores débiles </a:t>
            </a:r>
            <a:r>
              <a:rPr sz="1600" spc="-5" dirty="0">
                <a:latin typeface="Arial MT"/>
                <a:cs typeface="Arial MT"/>
              </a:rPr>
              <a:t>con respecto </a:t>
            </a:r>
            <a:r>
              <a:rPr sz="1600" dirty="0">
                <a:latin typeface="Arial MT"/>
                <a:cs typeface="Arial MT"/>
              </a:rPr>
              <a:t>a </a:t>
            </a:r>
            <a:r>
              <a:rPr sz="1600" spc="-5" dirty="0">
                <a:latin typeface="Arial MT"/>
                <a:cs typeface="Arial MT"/>
              </a:rPr>
              <a:t>una </a:t>
            </a:r>
            <a:r>
              <a:rPr sz="1600" dirty="0">
                <a:latin typeface="Arial MT"/>
                <a:cs typeface="Arial MT"/>
              </a:rPr>
              <a:t> </a:t>
            </a:r>
            <a:r>
              <a:rPr sz="1600" spc="-5" dirty="0">
                <a:latin typeface="Arial MT"/>
                <a:cs typeface="Arial MT"/>
              </a:rPr>
              <a:t>distribución que </a:t>
            </a:r>
            <a:r>
              <a:rPr sz="1600" dirty="0">
                <a:latin typeface="Arial MT"/>
                <a:cs typeface="Arial MT"/>
              </a:rPr>
              <a:t>se </a:t>
            </a:r>
            <a:r>
              <a:rPr sz="1600" spc="-5" dirty="0">
                <a:latin typeface="Arial MT"/>
                <a:cs typeface="Arial MT"/>
              </a:rPr>
              <a:t>van agregando para obtener </a:t>
            </a:r>
            <a:r>
              <a:rPr sz="1600" dirty="0">
                <a:latin typeface="Arial MT"/>
                <a:cs typeface="Arial MT"/>
              </a:rPr>
              <a:t>un </a:t>
            </a:r>
            <a:r>
              <a:rPr sz="1600" b="1" spc="-5" dirty="0">
                <a:latin typeface="Arial"/>
                <a:cs typeface="Arial"/>
              </a:rPr>
              <a:t>clasificador </a:t>
            </a:r>
            <a:r>
              <a:rPr sz="1600" b="1" dirty="0">
                <a:latin typeface="Arial"/>
                <a:cs typeface="Arial"/>
              </a:rPr>
              <a:t>fuerte </a:t>
            </a:r>
            <a:r>
              <a:rPr sz="1600" spc="-5" dirty="0">
                <a:latin typeface="Arial MT"/>
                <a:cs typeface="Arial MT"/>
              </a:rPr>
              <a:t>final. </a:t>
            </a:r>
            <a:endParaRPr lang="es-ES" sz="1600" spc="-5" dirty="0">
              <a:latin typeface="Arial MT"/>
              <a:cs typeface="Arial MT"/>
            </a:endParaRPr>
          </a:p>
          <a:p>
            <a:pPr marL="12700" marR="5080" algn="just">
              <a:lnSpc>
                <a:spcPct val="100000"/>
              </a:lnSpc>
              <a:spcBef>
                <a:spcPts val="100"/>
              </a:spcBef>
            </a:pPr>
            <a:endParaRPr lang="es-ES" sz="1600" spc="-5" dirty="0">
              <a:latin typeface="Arial MT"/>
              <a:cs typeface="Arial MT"/>
            </a:endParaRPr>
          </a:p>
          <a:p>
            <a:pPr marL="12700" marR="5080" algn="just">
              <a:lnSpc>
                <a:spcPct val="100000"/>
              </a:lnSpc>
              <a:spcBef>
                <a:spcPts val="100"/>
              </a:spcBef>
            </a:pPr>
            <a:r>
              <a:rPr sz="1600" spc="-5" dirty="0" err="1">
                <a:latin typeface="Arial MT"/>
                <a:cs typeface="Arial MT"/>
              </a:rPr>
              <a:t>Cuando</a:t>
            </a:r>
            <a:r>
              <a:rPr sz="1600" spc="-5" dirty="0">
                <a:latin typeface="Arial MT"/>
                <a:cs typeface="Arial MT"/>
              </a:rPr>
              <a:t> se </a:t>
            </a:r>
            <a:r>
              <a:rPr sz="1600" dirty="0">
                <a:latin typeface="Arial MT"/>
                <a:cs typeface="Arial MT"/>
              </a:rPr>
              <a:t> </a:t>
            </a:r>
            <a:r>
              <a:rPr sz="1600" spc="-5" dirty="0">
                <a:latin typeface="Arial MT"/>
                <a:cs typeface="Arial MT"/>
              </a:rPr>
              <a:t>agregan</a:t>
            </a:r>
            <a:r>
              <a:rPr sz="1600" dirty="0">
                <a:latin typeface="Arial MT"/>
                <a:cs typeface="Arial MT"/>
              </a:rPr>
              <a:t> </a:t>
            </a:r>
            <a:r>
              <a:rPr sz="1600" spc="-5" dirty="0">
                <a:latin typeface="Arial MT"/>
                <a:cs typeface="Arial MT"/>
              </a:rPr>
              <a:t>los</a:t>
            </a:r>
            <a:r>
              <a:rPr sz="1600" dirty="0">
                <a:latin typeface="Arial MT"/>
                <a:cs typeface="Arial MT"/>
              </a:rPr>
              <a:t> </a:t>
            </a:r>
            <a:r>
              <a:rPr sz="1600" spc="-5" dirty="0">
                <a:latin typeface="Arial MT"/>
                <a:cs typeface="Arial MT"/>
              </a:rPr>
              <a:t>clasificadores,</a:t>
            </a:r>
            <a:r>
              <a:rPr sz="1600" dirty="0">
                <a:latin typeface="Arial MT"/>
                <a:cs typeface="Arial MT"/>
              </a:rPr>
              <a:t> </a:t>
            </a:r>
            <a:r>
              <a:rPr sz="1600" spc="-5" dirty="0">
                <a:latin typeface="Arial MT"/>
                <a:cs typeface="Arial MT"/>
              </a:rPr>
              <a:t>generalmente</a:t>
            </a:r>
            <a:r>
              <a:rPr sz="1600" dirty="0">
                <a:latin typeface="Arial MT"/>
                <a:cs typeface="Arial MT"/>
              </a:rPr>
              <a:t> se</a:t>
            </a:r>
            <a:r>
              <a:rPr sz="1600" spc="5" dirty="0">
                <a:latin typeface="Arial MT"/>
                <a:cs typeface="Arial MT"/>
              </a:rPr>
              <a:t> </a:t>
            </a:r>
            <a:r>
              <a:rPr sz="1600" spc="-5" dirty="0">
                <a:latin typeface="Arial MT"/>
                <a:cs typeface="Arial MT"/>
              </a:rPr>
              <a:t>ponderan</a:t>
            </a:r>
            <a:r>
              <a:rPr sz="1600" dirty="0">
                <a:latin typeface="Arial MT"/>
                <a:cs typeface="Arial MT"/>
              </a:rPr>
              <a:t> </a:t>
            </a:r>
            <a:r>
              <a:rPr sz="1600" spc="-5" dirty="0">
                <a:latin typeface="Arial MT"/>
                <a:cs typeface="Arial MT"/>
              </a:rPr>
              <a:t>de</a:t>
            </a:r>
            <a:r>
              <a:rPr sz="1600" dirty="0">
                <a:latin typeface="Arial MT"/>
                <a:cs typeface="Arial MT"/>
              </a:rPr>
              <a:t> </a:t>
            </a:r>
            <a:r>
              <a:rPr sz="1600" spc="-5" dirty="0" err="1">
                <a:latin typeface="Arial MT"/>
                <a:cs typeface="Arial MT"/>
              </a:rPr>
              <a:t>alguna</a:t>
            </a:r>
            <a:r>
              <a:rPr sz="1600" dirty="0">
                <a:latin typeface="Arial MT"/>
                <a:cs typeface="Arial MT"/>
              </a:rPr>
              <a:t> </a:t>
            </a:r>
            <a:r>
              <a:rPr lang="es-ES" sz="1600" spc="-5" dirty="0">
                <a:latin typeface="Arial MT"/>
                <a:cs typeface="Arial MT"/>
              </a:rPr>
              <a:t>forma </a:t>
            </a:r>
            <a:r>
              <a:rPr sz="1600" spc="-5" dirty="0">
                <a:latin typeface="Arial MT"/>
                <a:cs typeface="Arial MT"/>
              </a:rPr>
              <a:t>que</a:t>
            </a:r>
            <a:r>
              <a:rPr lang="es-ES" sz="1600" spc="-5" dirty="0">
                <a:latin typeface="Arial MT"/>
                <a:cs typeface="Arial MT"/>
              </a:rPr>
              <a:t> suele </a:t>
            </a:r>
            <a:r>
              <a:rPr sz="1600" spc="-5" dirty="0">
                <a:latin typeface="Arial MT"/>
                <a:cs typeface="Arial MT"/>
              </a:rPr>
              <a:t>e</a:t>
            </a:r>
            <a:r>
              <a:rPr lang="es-ES" sz="1600" spc="-5" dirty="0" err="1">
                <a:latin typeface="Arial MT"/>
                <a:cs typeface="Arial MT"/>
              </a:rPr>
              <a:t>star</a:t>
            </a:r>
            <a:r>
              <a:rPr sz="1600" spc="-5" dirty="0">
                <a:latin typeface="Arial MT"/>
                <a:cs typeface="Arial MT"/>
              </a:rPr>
              <a:t> relacionada con la </a:t>
            </a:r>
            <a:r>
              <a:rPr sz="1600" b="1" spc="-5" dirty="0">
                <a:latin typeface="Arial MT"/>
                <a:cs typeface="Arial MT"/>
              </a:rPr>
              <a:t>precisión </a:t>
            </a:r>
            <a:r>
              <a:rPr sz="1600" spc="-5" dirty="0">
                <a:latin typeface="Arial MT"/>
                <a:cs typeface="Arial MT"/>
              </a:rPr>
              <a:t>que han ido obteniendo (clasificadores </a:t>
            </a:r>
            <a:r>
              <a:rPr sz="1600" dirty="0">
                <a:latin typeface="Arial MT"/>
                <a:cs typeface="Arial MT"/>
              </a:rPr>
              <a:t> </a:t>
            </a:r>
            <a:r>
              <a:rPr sz="1600" spc="-5" dirty="0">
                <a:latin typeface="Arial MT"/>
                <a:cs typeface="Arial MT"/>
              </a:rPr>
              <a:t>malos tienen poca importancia/peso en el proceso de agregación. Después de agregar </a:t>
            </a:r>
            <a:r>
              <a:rPr sz="1600" dirty="0">
                <a:latin typeface="Arial MT"/>
                <a:cs typeface="Arial MT"/>
              </a:rPr>
              <a:t> </a:t>
            </a:r>
            <a:r>
              <a:rPr sz="1600" spc="-5" dirty="0">
                <a:latin typeface="Arial MT"/>
                <a:cs typeface="Arial MT"/>
              </a:rPr>
              <a:t>los</a:t>
            </a:r>
            <a:r>
              <a:rPr sz="1600" dirty="0">
                <a:latin typeface="Arial MT"/>
                <a:cs typeface="Arial MT"/>
              </a:rPr>
              <a:t> </a:t>
            </a:r>
            <a:r>
              <a:rPr sz="1600" spc="-5" dirty="0">
                <a:latin typeface="Arial MT"/>
                <a:cs typeface="Arial MT"/>
              </a:rPr>
              <a:t>clasificadores,</a:t>
            </a:r>
            <a:r>
              <a:rPr sz="1600" spc="-10" dirty="0">
                <a:latin typeface="Arial MT"/>
                <a:cs typeface="Arial MT"/>
              </a:rPr>
              <a:t> </a:t>
            </a:r>
            <a:r>
              <a:rPr sz="1600" spc="-5" dirty="0">
                <a:latin typeface="Arial MT"/>
                <a:cs typeface="Arial MT"/>
              </a:rPr>
              <a:t>los</a:t>
            </a:r>
            <a:r>
              <a:rPr sz="1600" dirty="0">
                <a:latin typeface="Arial MT"/>
                <a:cs typeface="Arial MT"/>
              </a:rPr>
              <a:t> </a:t>
            </a:r>
            <a:r>
              <a:rPr sz="1600" spc="-5" dirty="0">
                <a:latin typeface="Arial MT"/>
                <a:cs typeface="Arial MT"/>
              </a:rPr>
              <a:t>pesos de</a:t>
            </a:r>
            <a:r>
              <a:rPr sz="1600" dirty="0">
                <a:latin typeface="Arial MT"/>
                <a:cs typeface="Arial MT"/>
              </a:rPr>
              <a:t> </a:t>
            </a:r>
            <a:r>
              <a:rPr sz="1600" spc="-5" dirty="0">
                <a:latin typeface="Arial MT"/>
                <a:cs typeface="Arial MT"/>
              </a:rPr>
              <a:t>los</a:t>
            </a:r>
            <a:r>
              <a:rPr sz="1600" dirty="0">
                <a:latin typeface="Arial MT"/>
                <a:cs typeface="Arial MT"/>
              </a:rPr>
              <a:t> </a:t>
            </a:r>
            <a:r>
              <a:rPr sz="1600" spc="-5" dirty="0">
                <a:latin typeface="Arial MT"/>
                <a:cs typeface="Arial MT"/>
              </a:rPr>
              <a:t>datos</a:t>
            </a:r>
            <a:r>
              <a:rPr sz="1600" spc="10" dirty="0">
                <a:latin typeface="Arial MT"/>
                <a:cs typeface="Arial MT"/>
              </a:rPr>
              <a:t> </a:t>
            </a:r>
            <a:r>
              <a:rPr sz="1600" spc="-5" dirty="0">
                <a:latin typeface="Arial MT"/>
                <a:cs typeface="Arial MT"/>
              </a:rPr>
              <a:t>también</a:t>
            </a:r>
            <a:r>
              <a:rPr sz="1600" spc="10" dirty="0">
                <a:latin typeface="Arial MT"/>
                <a:cs typeface="Arial MT"/>
              </a:rPr>
              <a:t> </a:t>
            </a:r>
            <a:r>
              <a:rPr sz="1600" dirty="0">
                <a:latin typeface="Arial MT"/>
                <a:cs typeface="Arial MT"/>
              </a:rPr>
              <a:t>se</a:t>
            </a:r>
            <a:r>
              <a:rPr sz="1600" spc="-5" dirty="0">
                <a:latin typeface="Arial MT"/>
                <a:cs typeface="Arial MT"/>
              </a:rPr>
              <a:t> </a:t>
            </a:r>
            <a:r>
              <a:rPr sz="1600" spc="-5" dirty="0" err="1">
                <a:latin typeface="Arial MT"/>
                <a:cs typeface="Arial MT"/>
              </a:rPr>
              <a:t>reajustan</a:t>
            </a:r>
            <a:r>
              <a:rPr sz="1600" spc="-5" dirty="0">
                <a:latin typeface="Arial MT"/>
                <a:cs typeface="Arial MT"/>
              </a:rPr>
              <a:t>.</a:t>
            </a:r>
            <a:endParaRPr lang="es-ES" sz="1600" spc="-5" dirty="0">
              <a:latin typeface="Arial MT"/>
              <a:cs typeface="Arial MT"/>
            </a:endParaRPr>
          </a:p>
          <a:p>
            <a:pPr marL="12700" marR="5080" algn="just">
              <a:lnSpc>
                <a:spcPct val="100000"/>
              </a:lnSpc>
              <a:spcBef>
                <a:spcPts val="100"/>
              </a:spcBef>
            </a:pPr>
            <a:endParaRPr sz="1600" dirty="0">
              <a:latin typeface="Arial MT"/>
              <a:cs typeface="Arial MT"/>
            </a:endParaRPr>
          </a:p>
          <a:p>
            <a:pPr marL="12700" marR="5080" algn="just">
              <a:lnSpc>
                <a:spcPct val="100000"/>
              </a:lnSpc>
              <a:spcBef>
                <a:spcPts val="5"/>
              </a:spcBef>
            </a:pPr>
            <a:r>
              <a:rPr sz="1600" spc="-5" dirty="0">
                <a:latin typeface="Arial MT"/>
                <a:cs typeface="Arial MT"/>
              </a:rPr>
              <a:t>El</a:t>
            </a:r>
            <a:r>
              <a:rPr sz="1600" spc="145" dirty="0">
                <a:latin typeface="Arial MT"/>
                <a:cs typeface="Arial MT"/>
              </a:rPr>
              <a:t> </a:t>
            </a:r>
            <a:r>
              <a:rPr sz="1600" spc="-5" dirty="0">
                <a:latin typeface="Arial MT"/>
                <a:cs typeface="Arial MT"/>
              </a:rPr>
              <a:t>proceso</a:t>
            </a:r>
            <a:r>
              <a:rPr sz="1600" spc="145" dirty="0">
                <a:latin typeface="Arial MT"/>
                <a:cs typeface="Arial MT"/>
              </a:rPr>
              <a:t> </a:t>
            </a:r>
            <a:r>
              <a:rPr sz="1600" spc="-5" dirty="0">
                <a:latin typeface="Arial MT"/>
                <a:cs typeface="Arial MT"/>
              </a:rPr>
              <a:t>de</a:t>
            </a:r>
            <a:r>
              <a:rPr sz="1600" spc="160" dirty="0">
                <a:latin typeface="Arial MT"/>
                <a:cs typeface="Arial MT"/>
              </a:rPr>
              <a:t> </a:t>
            </a:r>
            <a:r>
              <a:rPr sz="1600" spc="-5" dirty="0">
                <a:latin typeface="Arial MT"/>
                <a:cs typeface="Arial MT"/>
              </a:rPr>
              <a:t>reajuste</a:t>
            </a:r>
            <a:r>
              <a:rPr sz="1600" spc="145" dirty="0">
                <a:latin typeface="Arial MT"/>
                <a:cs typeface="Arial MT"/>
              </a:rPr>
              <a:t> </a:t>
            </a:r>
            <a:r>
              <a:rPr sz="1600" dirty="0">
                <a:latin typeface="Arial MT"/>
                <a:cs typeface="Arial MT"/>
              </a:rPr>
              <a:t>de</a:t>
            </a:r>
            <a:r>
              <a:rPr sz="1600" spc="150" dirty="0">
                <a:latin typeface="Arial MT"/>
                <a:cs typeface="Arial MT"/>
              </a:rPr>
              <a:t> </a:t>
            </a:r>
            <a:r>
              <a:rPr sz="1600" spc="-5" dirty="0">
                <a:latin typeface="Arial MT"/>
                <a:cs typeface="Arial MT"/>
              </a:rPr>
              <a:t>las</a:t>
            </a:r>
            <a:r>
              <a:rPr sz="1600" spc="150" dirty="0">
                <a:latin typeface="Arial MT"/>
                <a:cs typeface="Arial MT"/>
              </a:rPr>
              <a:t> </a:t>
            </a:r>
            <a:r>
              <a:rPr sz="1600" spc="-5" dirty="0">
                <a:latin typeface="Arial MT"/>
                <a:cs typeface="Arial MT"/>
              </a:rPr>
              <a:t>observaciones</a:t>
            </a:r>
            <a:r>
              <a:rPr sz="1600" spc="150" dirty="0">
                <a:latin typeface="Arial MT"/>
                <a:cs typeface="Arial MT"/>
              </a:rPr>
              <a:t> </a:t>
            </a:r>
            <a:r>
              <a:rPr sz="1600" dirty="0">
                <a:latin typeface="Arial MT"/>
                <a:cs typeface="Arial MT"/>
              </a:rPr>
              <a:t>se</a:t>
            </a:r>
            <a:r>
              <a:rPr sz="1600" spc="155" dirty="0">
                <a:latin typeface="Arial MT"/>
                <a:cs typeface="Arial MT"/>
              </a:rPr>
              <a:t> </a:t>
            </a:r>
            <a:r>
              <a:rPr sz="1600" spc="-5" dirty="0">
                <a:latin typeface="Arial MT"/>
                <a:cs typeface="Arial MT"/>
              </a:rPr>
              <a:t>denomina</a:t>
            </a:r>
            <a:r>
              <a:rPr sz="1600" spc="145" dirty="0">
                <a:latin typeface="Arial MT"/>
                <a:cs typeface="Arial MT"/>
              </a:rPr>
              <a:t> </a:t>
            </a:r>
            <a:r>
              <a:rPr sz="1600" spc="-5" dirty="0">
                <a:latin typeface="Arial MT"/>
                <a:cs typeface="Arial MT"/>
              </a:rPr>
              <a:t>"</a:t>
            </a:r>
            <a:r>
              <a:rPr sz="1600" b="1" spc="-5" dirty="0">
                <a:latin typeface="Arial MT"/>
                <a:cs typeface="Arial MT"/>
              </a:rPr>
              <a:t>re-ponderación</a:t>
            </a:r>
            <a:r>
              <a:rPr sz="1600" spc="-5" dirty="0">
                <a:latin typeface="Arial MT"/>
                <a:cs typeface="Arial MT"/>
              </a:rPr>
              <a:t>".</a:t>
            </a:r>
            <a:r>
              <a:rPr sz="1600" spc="155" dirty="0">
                <a:latin typeface="Arial MT"/>
                <a:cs typeface="Arial MT"/>
              </a:rPr>
              <a:t> </a:t>
            </a:r>
            <a:r>
              <a:rPr sz="1600" spc="-5" dirty="0">
                <a:latin typeface="Arial MT"/>
                <a:cs typeface="Arial MT"/>
              </a:rPr>
              <a:t>Los</a:t>
            </a:r>
            <a:r>
              <a:rPr sz="1600" spc="155" dirty="0">
                <a:latin typeface="Arial MT"/>
                <a:cs typeface="Arial MT"/>
              </a:rPr>
              <a:t> </a:t>
            </a:r>
            <a:r>
              <a:rPr sz="1600" spc="-5" dirty="0">
                <a:latin typeface="Arial MT"/>
                <a:cs typeface="Arial MT"/>
              </a:rPr>
              <a:t>datos </a:t>
            </a:r>
            <a:r>
              <a:rPr sz="1600" spc="-434" dirty="0">
                <a:latin typeface="Arial MT"/>
                <a:cs typeface="Arial MT"/>
              </a:rPr>
              <a:t> </a:t>
            </a:r>
            <a:r>
              <a:rPr sz="1600" spc="-5" dirty="0">
                <a:latin typeface="Arial MT"/>
                <a:cs typeface="Arial MT"/>
              </a:rPr>
              <a:t>de entrada mal clasificados ganan más peso </a:t>
            </a:r>
            <a:r>
              <a:rPr sz="1600" dirty="0">
                <a:latin typeface="Arial MT"/>
                <a:cs typeface="Arial MT"/>
              </a:rPr>
              <a:t>y </a:t>
            </a:r>
            <a:r>
              <a:rPr sz="1600" spc="-5" dirty="0">
                <a:latin typeface="Arial MT"/>
                <a:cs typeface="Arial MT"/>
              </a:rPr>
              <a:t>los datos que </a:t>
            </a:r>
            <a:r>
              <a:rPr sz="1600" dirty="0">
                <a:latin typeface="Arial MT"/>
                <a:cs typeface="Arial MT"/>
              </a:rPr>
              <a:t>se </a:t>
            </a:r>
            <a:r>
              <a:rPr sz="1600" spc="-5" dirty="0">
                <a:latin typeface="Arial MT"/>
                <a:cs typeface="Arial MT"/>
              </a:rPr>
              <a:t>clasifican correctamente </a:t>
            </a:r>
            <a:r>
              <a:rPr sz="1600" spc="-430" dirty="0">
                <a:latin typeface="Arial MT"/>
                <a:cs typeface="Arial MT"/>
              </a:rPr>
              <a:t> </a:t>
            </a:r>
            <a:r>
              <a:rPr sz="1600" spc="-5" dirty="0">
                <a:latin typeface="Arial MT"/>
                <a:cs typeface="Arial MT"/>
              </a:rPr>
              <a:t>por la mayoría de los clasificadores débiles pierden peso. </a:t>
            </a:r>
            <a:r>
              <a:rPr sz="1600" dirty="0">
                <a:latin typeface="Arial MT"/>
                <a:cs typeface="Arial MT"/>
              </a:rPr>
              <a:t>De </a:t>
            </a:r>
            <a:r>
              <a:rPr sz="1600" spc="-5" dirty="0">
                <a:latin typeface="Arial MT"/>
                <a:cs typeface="Arial MT"/>
              </a:rPr>
              <a:t>esta manera, en </a:t>
            </a:r>
            <a:r>
              <a:rPr sz="1600" spc="-10" dirty="0">
                <a:latin typeface="Arial MT"/>
                <a:cs typeface="Arial MT"/>
              </a:rPr>
              <a:t>las </a:t>
            </a:r>
            <a:r>
              <a:rPr sz="1600" spc="-5" dirty="0">
                <a:latin typeface="Arial MT"/>
                <a:cs typeface="Arial MT"/>
              </a:rPr>
              <a:t> iteraciones</a:t>
            </a:r>
            <a:r>
              <a:rPr sz="1600" dirty="0">
                <a:latin typeface="Arial MT"/>
                <a:cs typeface="Arial MT"/>
              </a:rPr>
              <a:t> </a:t>
            </a:r>
            <a:r>
              <a:rPr sz="1600" spc="-5" dirty="0">
                <a:latin typeface="Arial MT"/>
                <a:cs typeface="Arial MT"/>
              </a:rPr>
              <a:t>posteriores</a:t>
            </a:r>
            <a:r>
              <a:rPr sz="1600" dirty="0">
                <a:latin typeface="Arial MT"/>
                <a:cs typeface="Arial MT"/>
              </a:rPr>
              <a:t> </a:t>
            </a:r>
            <a:r>
              <a:rPr sz="1600" spc="-5" dirty="0">
                <a:latin typeface="Arial MT"/>
                <a:cs typeface="Arial MT"/>
              </a:rPr>
              <a:t>los</a:t>
            </a:r>
            <a:r>
              <a:rPr sz="1600" dirty="0">
                <a:latin typeface="Arial MT"/>
                <a:cs typeface="Arial MT"/>
              </a:rPr>
              <a:t> </a:t>
            </a:r>
            <a:r>
              <a:rPr sz="1600" spc="-5" dirty="0">
                <a:latin typeface="Arial MT"/>
                <a:cs typeface="Arial MT"/>
              </a:rPr>
              <a:t>clasificadores</a:t>
            </a:r>
            <a:r>
              <a:rPr sz="1600" dirty="0">
                <a:latin typeface="Arial MT"/>
                <a:cs typeface="Arial MT"/>
              </a:rPr>
              <a:t> </a:t>
            </a:r>
            <a:r>
              <a:rPr sz="1600" spc="-5" dirty="0">
                <a:latin typeface="Arial MT"/>
                <a:cs typeface="Arial MT"/>
              </a:rPr>
              <a:t>débiles</a:t>
            </a:r>
            <a:r>
              <a:rPr sz="1600" dirty="0">
                <a:latin typeface="Arial MT"/>
                <a:cs typeface="Arial MT"/>
              </a:rPr>
              <a:t> se</a:t>
            </a:r>
            <a:r>
              <a:rPr sz="1600" spc="5" dirty="0">
                <a:latin typeface="Arial MT"/>
                <a:cs typeface="Arial MT"/>
              </a:rPr>
              <a:t> </a:t>
            </a:r>
            <a:r>
              <a:rPr sz="1600" spc="-5" dirty="0">
                <a:latin typeface="Arial MT"/>
                <a:cs typeface="Arial MT"/>
              </a:rPr>
              <a:t>entran</a:t>
            </a:r>
            <a:r>
              <a:rPr sz="1600" dirty="0">
                <a:latin typeface="Arial MT"/>
                <a:cs typeface="Arial MT"/>
              </a:rPr>
              <a:t> </a:t>
            </a:r>
            <a:r>
              <a:rPr sz="1600" spc="-5" dirty="0">
                <a:latin typeface="Arial MT"/>
                <a:cs typeface="Arial MT"/>
              </a:rPr>
              <a:t>más</a:t>
            </a:r>
            <a:r>
              <a:rPr sz="1600" dirty="0">
                <a:latin typeface="Arial MT"/>
                <a:cs typeface="Arial MT"/>
              </a:rPr>
              <a:t> </a:t>
            </a:r>
            <a:r>
              <a:rPr sz="1600" spc="-5" dirty="0">
                <a:latin typeface="Arial MT"/>
                <a:cs typeface="Arial MT"/>
              </a:rPr>
              <a:t>en</a:t>
            </a:r>
            <a:r>
              <a:rPr sz="1600" dirty="0">
                <a:latin typeface="Arial MT"/>
                <a:cs typeface="Arial MT"/>
              </a:rPr>
              <a:t> </a:t>
            </a:r>
            <a:r>
              <a:rPr sz="1600" spc="-10" dirty="0">
                <a:latin typeface="Arial MT"/>
                <a:cs typeface="Arial MT"/>
              </a:rPr>
              <a:t>aquellas </a:t>
            </a:r>
            <a:r>
              <a:rPr sz="1600" spc="-5" dirty="0">
                <a:latin typeface="Arial MT"/>
                <a:cs typeface="Arial MT"/>
              </a:rPr>
              <a:t> observaciones</a:t>
            </a:r>
            <a:r>
              <a:rPr sz="1600" spc="-10" dirty="0">
                <a:latin typeface="Arial MT"/>
                <a:cs typeface="Arial MT"/>
              </a:rPr>
              <a:t> </a:t>
            </a:r>
            <a:r>
              <a:rPr sz="1600" spc="-5" dirty="0">
                <a:latin typeface="Arial MT"/>
                <a:cs typeface="Arial MT"/>
              </a:rPr>
              <a:t>que anteriormente</a:t>
            </a:r>
            <a:r>
              <a:rPr sz="1600" spc="25" dirty="0">
                <a:latin typeface="Arial MT"/>
                <a:cs typeface="Arial MT"/>
              </a:rPr>
              <a:t> </a:t>
            </a:r>
            <a:r>
              <a:rPr sz="1600" spc="-5" dirty="0">
                <a:latin typeface="Arial MT"/>
                <a:cs typeface="Arial MT"/>
              </a:rPr>
              <a:t>han</a:t>
            </a:r>
            <a:r>
              <a:rPr sz="1600" dirty="0">
                <a:latin typeface="Arial MT"/>
                <a:cs typeface="Arial MT"/>
              </a:rPr>
              <a:t> </a:t>
            </a:r>
            <a:r>
              <a:rPr sz="1600" spc="-5" dirty="0">
                <a:latin typeface="Arial MT"/>
                <a:cs typeface="Arial MT"/>
              </a:rPr>
              <a:t>sido</a:t>
            </a:r>
            <a:r>
              <a:rPr sz="1600" dirty="0">
                <a:latin typeface="Arial MT"/>
                <a:cs typeface="Arial MT"/>
              </a:rPr>
              <a:t> </a:t>
            </a:r>
            <a:r>
              <a:rPr sz="1600" spc="-5" dirty="0">
                <a:latin typeface="Arial MT"/>
                <a:cs typeface="Arial MT"/>
              </a:rPr>
              <a:t>clasificadas</a:t>
            </a:r>
            <a:r>
              <a:rPr sz="1600" spc="-10" dirty="0">
                <a:latin typeface="Arial MT"/>
                <a:cs typeface="Arial MT"/>
              </a:rPr>
              <a:t> </a:t>
            </a:r>
            <a:r>
              <a:rPr sz="1600" spc="-5" dirty="0">
                <a:latin typeface="Arial MT"/>
                <a:cs typeface="Arial MT"/>
              </a:rPr>
              <a:t>erróneamente.</a:t>
            </a:r>
            <a:endParaRPr sz="1600" dirty="0">
              <a:latin typeface="Arial MT"/>
              <a:cs typeface="Arial MT"/>
            </a:endParaRPr>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5948" y="27416"/>
            <a:ext cx="1466850" cy="513080"/>
          </a:xfrm>
          <a:prstGeom prst="rect">
            <a:avLst/>
          </a:prstGeom>
        </p:spPr>
        <p:txBody>
          <a:bodyPr vert="horz" wrap="square" lIns="0" tIns="12065" rIns="0" bIns="0" rtlCol="0">
            <a:spAutoFit/>
          </a:bodyPr>
          <a:lstStyle/>
          <a:p>
            <a:pPr marL="12700">
              <a:lnSpc>
                <a:spcPct val="100000"/>
              </a:lnSpc>
              <a:spcBef>
                <a:spcPts val="95"/>
              </a:spcBef>
            </a:pPr>
            <a:r>
              <a:rPr spc="-5" dirty="0"/>
              <a:t>Boo</a:t>
            </a:r>
            <a:r>
              <a:rPr spc="-10" dirty="0"/>
              <a:t>s</a:t>
            </a:r>
            <a:r>
              <a:rPr spc="-5" dirty="0"/>
              <a:t>t</a:t>
            </a:r>
            <a:r>
              <a:rPr spc="-10" dirty="0"/>
              <a:t>ing</a:t>
            </a:r>
          </a:p>
        </p:txBody>
      </p:sp>
      <p:pic>
        <p:nvPicPr>
          <p:cNvPr id="3" name="object 3"/>
          <p:cNvPicPr/>
          <p:nvPr/>
        </p:nvPicPr>
        <p:blipFill>
          <a:blip r:embed="rId2" cstate="print"/>
          <a:stretch>
            <a:fillRect/>
          </a:stretch>
        </p:blipFill>
        <p:spPr>
          <a:xfrm>
            <a:off x="1990254" y="914731"/>
            <a:ext cx="5007068" cy="3950144"/>
          </a:xfrm>
          <a:prstGeom prst="rect">
            <a:avLst/>
          </a:prstGeom>
        </p:spPr>
      </p:pic>
    </p:spTree>
  </p:cSld>
  <p:clrMapOvr>
    <a:masterClrMapping/>
  </p:clrMapOvr>
  <p:transition spd="slow">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5948" y="27416"/>
            <a:ext cx="1466850" cy="513080"/>
          </a:xfrm>
          <a:prstGeom prst="rect">
            <a:avLst/>
          </a:prstGeom>
        </p:spPr>
        <p:txBody>
          <a:bodyPr vert="horz" wrap="square" lIns="0" tIns="12065" rIns="0" bIns="0" rtlCol="0">
            <a:spAutoFit/>
          </a:bodyPr>
          <a:lstStyle/>
          <a:p>
            <a:pPr marL="12700">
              <a:lnSpc>
                <a:spcPct val="100000"/>
              </a:lnSpc>
              <a:spcBef>
                <a:spcPts val="95"/>
              </a:spcBef>
            </a:pPr>
            <a:r>
              <a:rPr spc="-5" dirty="0"/>
              <a:t>Boo</a:t>
            </a:r>
            <a:r>
              <a:rPr spc="-10" dirty="0"/>
              <a:t>s</a:t>
            </a:r>
            <a:r>
              <a:rPr spc="-5" dirty="0"/>
              <a:t>t</a:t>
            </a:r>
            <a:r>
              <a:rPr spc="-10" dirty="0"/>
              <a:t>ing</a:t>
            </a:r>
          </a:p>
        </p:txBody>
      </p:sp>
      <p:sp>
        <p:nvSpPr>
          <p:cNvPr id="3" name="object 3"/>
          <p:cNvSpPr txBox="1"/>
          <p:nvPr/>
        </p:nvSpPr>
        <p:spPr>
          <a:xfrm>
            <a:off x="381000" y="666750"/>
            <a:ext cx="8382000" cy="3975447"/>
          </a:xfrm>
          <a:prstGeom prst="rect">
            <a:avLst/>
          </a:prstGeom>
        </p:spPr>
        <p:txBody>
          <a:bodyPr vert="horz" wrap="square" lIns="0" tIns="12700" rIns="0" bIns="0" rtlCol="0">
            <a:spAutoFit/>
          </a:bodyPr>
          <a:lstStyle/>
          <a:p>
            <a:pPr marL="13335" marR="5080" indent="-635" algn="just">
              <a:lnSpc>
                <a:spcPct val="100000"/>
              </a:lnSpc>
              <a:spcBef>
                <a:spcPts val="100"/>
              </a:spcBef>
            </a:pPr>
            <a:r>
              <a:rPr sz="1600" spc="-5" dirty="0">
                <a:latin typeface="Arial MT"/>
                <a:cs typeface="Arial MT"/>
              </a:rPr>
              <a:t>Los algoritmos de boosting </a:t>
            </a:r>
            <a:r>
              <a:rPr sz="1600" dirty="0">
                <a:latin typeface="Arial MT"/>
                <a:cs typeface="Arial MT"/>
              </a:rPr>
              <a:t>se </a:t>
            </a:r>
            <a:r>
              <a:rPr sz="1600" spc="-5" dirty="0">
                <a:latin typeface="Arial MT"/>
                <a:cs typeface="Arial MT"/>
              </a:rPr>
              <a:t>caracterizan por tener una </a:t>
            </a:r>
            <a:r>
              <a:rPr sz="1600" b="1" spc="-5" dirty="0">
                <a:latin typeface="Arial MT"/>
                <a:cs typeface="Arial MT"/>
              </a:rPr>
              <a:t>cantidad</a:t>
            </a:r>
            <a:r>
              <a:rPr sz="1600" spc="-5" dirty="0">
                <a:latin typeface="Arial MT"/>
                <a:cs typeface="Arial MT"/>
              </a:rPr>
              <a:t> considerable de </a:t>
            </a:r>
            <a:r>
              <a:rPr sz="1600" dirty="0">
                <a:latin typeface="Arial MT"/>
                <a:cs typeface="Arial MT"/>
              </a:rPr>
              <a:t> </a:t>
            </a:r>
            <a:r>
              <a:rPr sz="1600" b="1" spc="-5" dirty="0">
                <a:latin typeface="Arial MT"/>
                <a:cs typeface="Arial MT"/>
              </a:rPr>
              <a:t>hiperparámetros</a:t>
            </a:r>
            <a:r>
              <a:rPr sz="1600" spc="-5" dirty="0">
                <a:latin typeface="Arial MT"/>
                <a:cs typeface="Arial MT"/>
              </a:rPr>
              <a:t>,</a:t>
            </a:r>
            <a:r>
              <a:rPr sz="1600" spc="190" dirty="0">
                <a:latin typeface="Arial MT"/>
                <a:cs typeface="Arial MT"/>
              </a:rPr>
              <a:t> </a:t>
            </a:r>
            <a:r>
              <a:rPr sz="1600" spc="-5" dirty="0">
                <a:latin typeface="Arial MT"/>
                <a:cs typeface="Arial MT"/>
              </a:rPr>
              <a:t>cuyo</a:t>
            </a:r>
            <a:r>
              <a:rPr sz="1600" spc="185" dirty="0">
                <a:latin typeface="Arial MT"/>
                <a:cs typeface="Arial MT"/>
              </a:rPr>
              <a:t> </a:t>
            </a:r>
            <a:r>
              <a:rPr sz="1600" spc="-5" dirty="0">
                <a:latin typeface="Arial MT"/>
                <a:cs typeface="Arial MT"/>
              </a:rPr>
              <a:t>valor</a:t>
            </a:r>
            <a:r>
              <a:rPr sz="1600" spc="190" dirty="0">
                <a:latin typeface="Arial MT"/>
                <a:cs typeface="Arial MT"/>
              </a:rPr>
              <a:t> </a:t>
            </a:r>
            <a:r>
              <a:rPr sz="1600" spc="-5" dirty="0">
                <a:latin typeface="Arial MT"/>
                <a:cs typeface="Arial MT"/>
              </a:rPr>
              <a:t>óptimo</a:t>
            </a:r>
            <a:r>
              <a:rPr sz="1600" spc="190" dirty="0">
                <a:latin typeface="Arial MT"/>
                <a:cs typeface="Arial MT"/>
              </a:rPr>
              <a:t> </a:t>
            </a:r>
            <a:r>
              <a:rPr sz="1600" dirty="0">
                <a:latin typeface="Arial MT"/>
                <a:cs typeface="Arial MT"/>
              </a:rPr>
              <a:t>se</a:t>
            </a:r>
            <a:r>
              <a:rPr sz="1600" spc="185" dirty="0">
                <a:latin typeface="Arial MT"/>
                <a:cs typeface="Arial MT"/>
              </a:rPr>
              <a:t> </a:t>
            </a:r>
            <a:r>
              <a:rPr sz="1600" spc="-5" dirty="0">
                <a:latin typeface="Arial MT"/>
                <a:cs typeface="Arial MT"/>
              </a:rPr>
              <a:t>identifica</a:t>
            </a:r>
            <a:r>
              <a:rPr sz="1600" spc="190" dirty="0">
                <a:latin typeface="Arial MT"/>
                <a:cs typeface="Arial MT"/>
              </a:rPr>
              <a:t> </a:t>
            </a:r>
            <a:r>
              <a:rPr sz="1600" spc="-5" dirty="0">
                <a:latin typeface="Arial MT"/>
                <a:cs typeface="Arial MT"/>
              </a:rPr>
              <a:t>mediante</a:t>
            </a:r>
            <a:r>
              <a:rPr sz="1600" spc="190" dirty="0">
                <a:latin typeface="Arial MT"/>
                <a:cs typeface="Arial MT"/>
              </a:rPr>
              <a:t> </a:t>
            </a:r>
            <a:r>
              <a:rPr sz="1600" spc="-5" dirty="0">
                <a:latin typeface="Arial MT"/>
                <a:cs typeface="Arial MT"/>
              </a:rPr>
              <a:t>validación</a:t>
            </a:r>
            <a:r>
              <a:rPr sz="1600" spc="180" dirty="0">
                <a:latin typeface="Arial MT"/>
                <a:cs typeface="Arial MT"/>
              </a:rPr>
              <a:t> </a:t>
            </a:r>
            <a:r>
              <a:rPr sz="1600" spc="-5" dirty="0">
                <a:latin typeface="Arial MT"/>
                <a:cs typeface="Arial MT"/>
              </a:rPr>
              <a:t>cruzada.</a:t>
            </a:r>
            <a:r>
              <a:rPr sz="1600" spc="190" dirty="0">
                <a:latin typeface="Arial MT"/>
                <a:cs typeface="Arial MT"/>
              </a:rPr>
              <a:t> </a:t>
            </a:r>
            <a:r>
              <a:rPr sz="1600" spc="-20" dirty="0">
                <a:latin typeface="Arial MT"/>
                <a:cs typeface="Arial MT"/>
              </a:rPr>
              <a:t>Tres</a:t>
            </a:r>
            <a:r>
              <a:rPr sz="1600" spc="190" dirty="0">
                <a:latin typeface="Arial MT"/>
                <a:cs typeface="Arial MT"/>
              </a:rPr>
              <a:t> </a:t>
            </a:r>
            <a:r>
              <a:rPr sz="1600" spc="-5" dirty="0">
                <a:latin typeface="Arial MT"/>
                <a:cs typeface="Arial MT"/>
              </a:rPr>
              <a:t>de </a:t>
            </a:r>
            <a:r>
              <a:rPr sz="1600" spc="-430" dirty="0">
                <a:latin typeface="Arial MT"/>
                <a:cs typeface="Arial MT"/>
              </a:rPr>
              <a:t> </a:t>
            </a:r>
            <a:r>
              <a:rPr sz="1600" spc="-5" dirty="0">
                <a:latin typeface="Arial MT"/>
                <a:cs typeface="Arial MT"/>
              </a:rPr>
              <a:t>los más</a:t>
            </a:r>
            <a:r>
              <a:rPr sz="1600" spc="10" dirty="0">
                <a:latin typeface="Arial MT"/>
                <a:cs typeface="Arial MT"/>
              </a:rPr>
              <a:t> </a:t>
            </a:r>
            <a:r>
              <a:rPr sz="1600" spc="-5" dirty="0">
                <a:latin typeface="Arial MT"/>
                <a:cs typeface="Arial MT"/>
              </a:rPr>
              <a:t>comunes</a:t>
            </a:r>
            <a:r>
              <a:rPr sz="1600" spc="5" dirty="0">
                <a:latin typeface="Arial MT"/>
                <a:cs typeface="Arial MT"/>
              </a:rPr>
              <a:t> </a:t>
            </a:r>
            <a:r>
              <a:rPr sz="1600" spc="-5" dirty="0">
                <a:latin typeface="Arial MT"/>
                <a:cs typeface="Arial MT"/>
              </a:rPr>
              <a:t>son:</a:t>
            </a:r>
            <a:endParaRPr sz="1600" dirty="0">
              <a:latin typeface="Arial MT"/>
              <a:cs typeface="Arial MT"/>
            </a:endParaRPr>
          </a:p>
          <a:p>
            <a:pPr>
              <a:lnSpc>
                <a:spcPct val="100000"/>
              </a:lnSpc>
              <a:spcBef>
                <a:spcPts val="25"/>
              </a:spcBef>
            </a:pPr>
            <a:endParaRPr sz="1650" dirty="0">
              <a:latin typeface="Arial MT"/>
              <a:cs typeface="Arial MT"/>
            </a:endParaRPr>
          </a:p>
          <a:p>
            <a:pPr marL="299085" marR="5715" indent="-285750" algn="just">
              <a:lnSpc>
                <a:spcPct val="100000"/>
              </a:lnSpc>
              <a:buFont typeface="Arial" panose="020B0604020202020204" pitchFamily="34" charset="0"/>
              <a:buChar char="•"/>
            </a:pPr>
            <a:r>
              <a:rPr sz="1600" spc="-5" dirty="0">
                <a:latin typeface="Arial MT"/>
                <a:cs typeface="Arial MT"/>
              </a:rPr>
              <a:t>El número de weak learners </a:t>
            </a:r>
            <a:r>
              <a:rPr sz="1600" dirty="0">
                <a:latin typeface="Arial MT"/>
                <a:cs typeface="Arial MT"/>
              </a:rPr>
              <a:t>o </a:t>
            </a:r>
            <a:r>
              <a:rPr sz="1600" spc="-5" dirty="0">
                <a:latin typeface="Arial MT"/>
                <a:cs typeface="Arial MT"/>
              </a:rPr>
              <a:t>número </a:t>
            </a:r>
            <a:r>
              <a:rPr sz="1600" dirty="0">
                <a:latin typeface="Arial MT"/>
                <a:cs typeface="Arial MT"/>
              </a:rPr>
              <a:t>de </a:t>
            </a:r>
            <a:r>
              <a:rPr sz="1600" b="1" spc="-5" dirty="0">
                <a:latin typeface="Arial MT"/>
                <a:cs typeface="Arial MT"/>
              </a:rPr>
              <a:t>iteraciones</a:t>
            </a:r>
            <a:r>
              <a:rPr sz="1600" spc="-5" dirty="0">
                <a:latin typeface="Arial MT"/>
                <a:cs typeface="Arial MT"/>
              </a:rPr>
              <a:t>: </a:t>
            </a:r>
            <a:r>
              <a:rPr lang="es-ES" sz="1600" dirty="0">
                <a:latin typeface="Arial MT"/>
                <a:cs typeface="Arial MT"/>
              </a:rPr>
              <a:t>a</a:t>
            </a:r>
            <a:r>
              <a:rPr sz="1600" dirty="0">
                <a:latin typeface="Arial MT"/>
                <a:cs typeface="Arial MT"/>
              </a:rPr>
              <a:t> </a:t>
            </a:r>
            <a:r>
              <a:rPr sz="1600" spc="-5" dirty="0">
                <a:latin typeface="Arial MT"/>
                <a:cs typeface="Arial MT"/>
              </a:rPr>
              <a:t>diferencia del bagging, el boosting puede sufrir </a:t>
            </a:r>
            <a:r>
              <a:rPr sz="1600" b="1" spc="-5" dirty="0">
                <a:latin typeface="Arial MT"/>
                <a:cs typeface="Arial MT"/>
              </a:rPr>
              <a:t>overfitting</a:t>
            </a:r>
            <a:r>
              <a:rPr sz="1600" spc="-5" dirty="0">
                <a:latin typeface="Arial MT"/>
                <a:cs typeface="Arial MT"/>
              </a:rPr>
              <a:t> </a:t>
            </a:r>
            <a:r>
              <a:rPr sz="1600" dirty="0">
                <a:latin typeface="Arial MT"/>
                <a:cs typeface="Arial MT"/>
              </a:rPr>
              <a:t>si </a:t>
            </a:r>
            <a:r>
              <a:rPr sz="1600" spc="-5" dirty="0">
                <a:latin typeface="Arial MT"/>
                <a:cs typeface="Arial MT"/>
              </a:rPr>
              <a:t>este valor es excesivamente alto. Para </a:t>
            </a:r>
            <a:r>
              <a:rPr sz="1600" dirty="0">
                <a:latin typeface="Arial MT"/>
                <a:cs typeface="Arial MT"/>
              </a:rPr>
              <a:t> </a:t>
            </a:r>
            <a:r>
              <a:rPr sz="1600" spc="-5" dirty="0">
                <a:latin typeface="Arial MT"/>
                <a:cs typeface="Arial MT"/>
              </a:rPr>
              <a:t>evitarlo </a:t>
            </a:r>
            <a:r>
              <a:rPr sz="1600" dirty="0">
                <a:latin typeface="Arial MT"/>
                <a:cs typeface="Arial MT"/>
              </a:rPr>
              <a:t>se </a:t>
            </a:r>
            <a:r>
              <a:rPr sz="1600" spc="-5" dirty="0">
                <a:latin typeface="Arial MT"/>
                <a:cs typeface="Arial MT"/>
              </a:rPr>
              <a:t>emplea</a:t>
            </a:r>
            <a:r>
              <a:rPr sz="1600" spc="10" dirty="0">
                <a:latin typeface="Arial MT"/>
                <a:cs typeface="Arial MT"/>
              </a:rPr>
              <a:t> </a:t>
            </a:r>
            <a:r>
              <a:rPr sz="1600" spc="-5" dirty="0">
                <a:latin typeface="Arial MT"/>
                <a:cs typeface="Arial MT"/>
              </a:rPr>
              <a:t>un término</a:t>
            </a:r>
            <a:r>
              <a:rPr sz="1600" spc="20" dirty="0">
                <a:latin typeface="Arial MT"/>
                <a:cs typeface="Arial MT"/>
              </a:rPr>
              <a:t> </a:t>
            </a:r>
            <a:r>
              <a:rPr sz="1600" spc="-5" dirty="0">
                <a:latin typeface="Arial MT"/>
                <a:cs typeface="Arial MT"/>
              </a:rPr>
              <a:t>de</a:t>
            </a:r>
            <a:r>
              <a:rPr sz="1600" dirty="0">
                <a:latin typeface="Arial MT"/>
                <a:cs typeface="Arial MT"/>
              </a:rPr>
              <a:t> </a:t>
            </a:r>
            <a:r>
              <a:rPr sz="1600" spc="-5" dirty="0">
                <a:latin typeface="Arial MT"/>
                <a:cs typeface="Arial MT"/>
              </a:rPr>
              <a:t>regularización</a:t>
            </a:r>
            <a:r>
              <a:rPr sz="1600" spc="-10" dirty="0">
                <a:latin typeface="Arial MT"/>
                <a:cs typeface="Arial MT"/>
              </a:rPr>
              <a:t> </a:t>
            </a:r>
            <a:r>
              <a:rPr sz="1600" spc="-5" dirty="0">
                <a:latin typeface="Arial MT"/>
                <a:cs typeface="Arial MT"/>
              </a:rPr>
              <a:t>conocido</a:t>
            </a:r>
            <a:r>
              <a:rPr sz="1600" spc="-10" dirty="0">
                <a:latin typeface="Arial MT"/>
                <a:cs typeface="Arial MT"/>
              </a:rPr>
              <a:t> </a:t>
            </a:r>
            <a:r>
              <a:rPr sz="1600" spc="-5" dirty="0">
                <a:latin typeface="Arial MT"/>
                <a:cs typeface="Arial MT"/>
              </a:rPr>
              <a:t>como</a:t>
            </a:r>
            <a:r>
              <a:rPr sz="1600" dirty="0">
                <a:latin typeface="Arial MT"/>
                <a:cs typeface="Arial MT"/>
              </a:rPr>
              <a:t> </a:t>
            </a:r>
            <a:r>
              <a:rPr sz="1600" b="1" spc="-5" dirty="0">
                <a:latin typeface="Arial MT"/>
                <a:cs typeface="Arial MT"/>
              </a:rPr>
              <a:t>learning</a:t>
            </a:r>
            <a:r>
              <a:rPr sz="1600" b="1" dirty="0">
                <a:latin typeface="Arial MT"/>
                <a:cs typeface="Arial MT"/>
              </a:rPr>
              <a:t> </a:t>
            </a:r>
            <a:r>
              <a:rPr sz="1600" b="1" spc="-5" dirty="0">
                <a:latin typeface="Arial MT"/>
                <a:cs typeface="Arial MT"/>
              </a:rPr>
              <a:t>rate</a:t>
            </a:r>
            <a:r>
              <a:rPr sz="1600" spc="-5" dirty="0">
                <a:latin typeface="Arial MT"/>
                <a:cs typeface="Arial MT"/>
              </a:rPr>
              <a:t>.</a:t>
            </a:r>
            <a:endParaRPr sz="1600" dirty="0">
              <a:latin typeface="Arial MT"/>
              <a:cs typeface="Arial MT"/>
            </a:endParaRPr>
          </a:p>
          <a:p>
            <a:pPr marL="285750" indent="-285750">
              <a:lnSpc>
                <a:spcPct val="100000"/>
              </a:lnSpc>
              <a:spcBef>
                <a:spcPts val="25"/>
              </a:spcBef>
              <a:buFont typeface="Arial" panose="020B0604020202020204" pitchFamily="34" charset="0"/>
              <a:buChar char="•"/>
            </a:pPr>
            <a:endParaRPr sz="1650" dirty="0">
              <a:latin typeface="Arial MT"/>
              <a:cs typeface="Arial MT"/>
            </a:endParaRPr>
          </a:p>
          <a:p>
            <a:pPr marL="298450" marR="5080" indent="-285750" algn="just">
              <a:lnSpc>
                <a:spcPct val="100000"/>
              </a:lnSpc>
              <a:buFont typeface="Arial" panose="020B0604020202020204" pitchFamily="34" charset="0"/>
              <a:buChar char="•"/>
            </a:pPr>
            <a:r>
              <a:rPr sz="1600" b="1" spc="-5" dirty="0">
                <a:latin typeface="Arial MT"/>
                <a:cs typeface="Arial MT"/>
              </a:rPr>
              <a:t>Learning rat</a:t>
            </a:r>
            <a:r>
              <a:rPr lang="es-ES" sz="1600" b="1" spc="-5" dirty="0">
                <a:latin typeface="Arial MT"/>
                <a:cs typeface="Arial MT"/>
              </a:rPr>
              <a:t>e</a:t>
            </a:r>
            <a:r>
              <a:rPr lang="es-ES" sz="1600" spc="-5" dirty="0">
                <a:latin typeface="Arial MT"/>
                <a:cs typeface="Arial MT"/>
              </a:rPr>
              <a:t>:</a:t>
            </a:r>
            <a:r>
              <a:rPr sz="1600" spc="-195" dirty="0">
                <a:latin typeface="Arial MT"/>
                <a:cs typeface="Arial MT"/>
              </a:rPr>
              <a:t> </a:t>
            </a:r>
            <a:r>
              <a:rPr lang="es-ES" sz="1600" spc="-5" dirty="0">
                <a:latin typeface="Arial MT"/>
                <a:cs typeface="Arial MT"/>
              </a:rPr>
              <a:t>c</a:t>
            </a:r>
            <a:r>
              <a:rPr sz="1600" spc="-5" dirty="0" err="1">
                <a:latin typeface="Arial MT"/>
                <a:cs typeface="Arial MT"/>
              </a:rPr>
              <a:t>ontrola</a:t>
            </a:r>
            <a:r>
              <a:rPr sz="1600" spc="-5" dirty="0">
                <a:latin typeface="Arial MT"/>
                <a:cs typeface="Arial MT"/>
              </a:rPr>
              <a:t> el </a:t>
            </a:r>
            <a:r>
              <a:rPr sz="1600" b="1" spc="-5" dirty="0">
                <a:latin typeface="Arial MT"/>
                <a:cs typeface="Arial MT"/>
              </a:rPr>
              <a:t>ritmo</a:t>
            </a:r>
            <a:r>
              <a:rPr sz="1600" spc="-5" dirty="0">
                <a:latin typeface="Arial MT"/>
                <a:cs typeface="Arial MT"/>
              </a:rPr>
              <a:t> al que aprenden los modelos. Suelen recomendarse </a:t>
            </a:r>
            <a:r>
              <a:rPr sz="1600" dirty="0">
                <a:latin typeface="Arial MT"/>
                <a:cs typeface="Arial MT"/>
              </a:rPr>
              <a:t> </a:t>
            </a:r>
            <a:r>
              <a:rPr sz="1600" spc="-5" dirty="0">
                <a:latin typeface="Arial MT"/>
                <a:cs typeface="Arial MT"/>
              </a:rPr>
              <a:t>valores de 0.01 </a:t>
            </a:r>
            <a:r>
              <a:rPr sz="1600" dirty="0">
                <a:latin typeface="Arial MT"/>
                <a:cs typeface="Arial MT"/>
              </a:rPr>
              <a:t>o </a:t>
            </a:r>
            <a:r>
              <a:rPr sz="1600" spc="-5" dirty="0">
                <a:latin typeface="Arial MT"/>
                <a:cs typeface="Arial MT"/>
              </a:rPr>
              <a:t>0.001, aunque la elección correcta puede variar dependiendo del </a:t>
            </a:r>
            <a:r>
              <a:rPr sz="1600" dirty="0">
                <a:latin typeface="Arial MT"/>
                <a:cs typeface="Arial MT"/>
              </a:rPr>
              <a:t> </a:t>
            </a:r>
            <a:r>
              <a:rPr sz="1600" spc="-5" dirty="0">
                <a:latin typeface="Arial MT"/>
                <a:cs typeface="Arial MT"/>
              </a:rPr>
              <a:t>problema.</a:t>
            </a:r>
            <a:r>
              <a:rPr sz="1600" dirty="0">
                <a:latin typeface="Arial MT"/>
                <a:cs typeface="Arial MT"/>
              </a:rPr>
              <a:t> </a:t>
            </a:r>
            <a:r>
              <a:rPr sz="1600" spc="-5" dirty="0">
                <a:latin typeface="Arial MT"/>
                <a:cs typeface="Arial MT"/>
              </a:rPr>
              <a:t>Cuanto</a:t>
            </a:r>
            <a:r>
              <a:rPr sz="1600" dirty="0">
                <a:latin typeface="Arial MT"/>
                <a:cs typeface="Arial MT"/>
              </a:rPr>
              <a:t> </a:t>
            </a:r>
            <a:r>
              <a:rPr sz="1600" spc="-5" dirty="0" err="1">
                <a:latin typeface="Arial MT"/>
                <a:cs typeface="Arial MT"/>
              </a:rPr>
              <a:t>menor</a:t>
            </a:r>
            <a:r>
              <a:rPr sz="1600" dirty="0">
                <a:latin typeface="Arial MT"/>
                <a:cs typeface="Arial MT"/>
              </a:rPr>
              <a:t> </a:t>
            </a:r>
            <a:r>
              <a:rPr sz="1600" spc="-5" dirty="0">
                <a:latin typeface="Arial MT"/>
                <a:cs typeface="Arial MT"/>
              </a:rPr>
              <a:t>sea</a:t>
            </a:r>
            <a:r>
              <a:rPr lang="es-ES" sz="1600" dirty="0">
                <a:latin typeface="Arial MT"/>
                <a:cs typeface="Arial MT"/>
              </a:rPr>
              <a:t> el </a:t>
            </a:r>
            <a:r>
              <a:rPr lang="es-ES" sz="1600" dirty="0" err="1">
                <a:latin typeface="Arial MT"/>
                <a:cs typeface="Arial MT"/>
              </a:rPr>
              <a:t>learning</a:t>
            </a:r>
            <a:r>
              <a:rPr lang="es-ES" sz="1600" dirty="0">
                <a:latin typeface="Arial MT"/>
                <a:cs typeface="Arial MT"/>
              </a:rPr>
              <a:t> </a:t>
            </a:r>
            <a:r>
              <a:rPr lang="es-ES" sz="1600" dirty="0" err="1">
                <a:latin typeface="Arial MT"/>
                <a:cs typeface="Arial MT"/>
              </a:rPr>
              <a:t>rate</a:t>
            </a:r>
            <a:r>
              <a:rPr lang="es-ES" sz="1600" dirty="0">
                <a:latin typeface="Arial MT"/>
                <a:cs typeface="Arial MT"/>
              </a:rPr>
              <a:t>,</a:t>
            </a:r>
            <a:r>
              <a:rPr sz="1600" spc="-395" dirty="0">
                <a:latin typeface="Arial MT"/>
                <a:cs typeface="Arial MT"/>
              </a:rPr>
              <a:t> </a:t>
            </a:r>
            <a:r>
              <a:rPr sz="1600" spc="-5" dirty="0" err="1">
                <a:latin typeface="Arial MT"/>
                <a:cs typeface="Arial MT"/>
              </a:rPr>
              <a:t>más</a:t>
            </a:r>
            <a:r>
              <a:rPr sz="1600" dirty="0">
                <a:latin typeface="Arial MT"/>
                <a:cs typeface="Arial MT"/>
              </a:rPr>
              <a:t> </a:t>
            </a:r>
            <a:r>
              <a:rPr lang="es-ES" sz="1600" spc="-5" dirty="0">
                <a:latin typeface="Arial MT"/>
                <a:cs typeface="Arial MT"/>
              </a:rPr>
              <a:t>modelos individuales </a:t>
            </a:r>
            <a:r>
              <a:rPr sz="1600" dirty="0">
                <a:latin typeface="Arial MT"/>
                <a:cs typeface="Arial MT"/>
              </a:rPr>
              <a:t>se</a:t>
            </a:r>
            <a:r>
              <a:rPr sz="1600" spc="5" dirty="0">
                <a:latin typeface="Arial MT"/>
                <a:cs typeface="Arial MT"/>
              </a:rPr>
              <a:t> </a:t>
            </a:r>
            <a:r>
              <a:rPr sz="1600" spc="-5" dirty="0">
                <a:latin typeface="Arial MT"/>
                <a:cs typeface="Arial MT"/>
              </a:rPr>
              <a:t>necesitan</a:t>
            </a:r>
            <a:r>
              <a:rPr sz="1600" dirty="0">
                <a:latin typeface="Arial MT"/>
                <a:cs typeface="Arial MT"/>
              </a:rPr>
              <a:t> </a:t>
            </a:r>
            <a:r>
              <a:rPr sz="1600" spc="-5" dirty="0">
                <a:latin typeface="Arial MT"/>
                <a:cs typeface="Arial MT"/>
              </a:rPr>
              <a:t>para</a:t>
            </a:r>
            <a:r>
              <a:rPr sz="1600" dirty="0">
                <a:latin typeface="Arial MT"/>
                <a:cs typeface="Arial MT"/>
              </a:rPr>
              <a:t> </a:t>
            </a:r>
            <a:r>
              <a:rPr sz="1600" spc="-5" dirty="0">
                <a:latin typeface="Arial MT"/>
                <a:cs typeface="Arial MT"/>
              </a:rPr>
              <a:t>alcanzar</a:t>
            </a:r>
            <a:r>
              <a:rPr sz="1600" dirty="0">
                <a:latin typeface="Arial MT"/>
                <a:cs typeface="Arial MT"/>
              </a:rPr>
              <a:t> </a:t>
            </a:r>
            <a:r>
              <a:rPr sz="1600" spc="-5" dirty="0">
                <a:latin typeface="Arial MT"/>
                <a:cs typeface="Arial MT"/>
              </a:rPr>
              <a:t>buenos </a:t>
            </a:r>
            <a:r>
              <a:rPr sz="1600" dirty="0">
                <a:latin typeface="Arial MT"/>
                <a:cs typeface="Arial MT"/>
              </a:rPr>
              <a:t> </a:t>
            </a:r>
            <a:r>
              <a:rPr sz="1600" spc="-5" dirty="0">
                <a:latin typeface="Arial MT"/>
                <a:cs typeface="Arial MT"/>
              </a:rPr>
              <a:t>resultados</a:t>
            </a:r>
            <a:r>
              <a:rPr sz="1600" spc="5" dirty="0">
                <a:latin typeface="Arial MT"/>
                <a:cs typeface="Arial MT"/>
              </a:rPr>
              <a:t> </a:t>
            </a:r>
            <a:r>
              <a:rPr sz="1600" spc="-5" dirty="0">
                <a:latin typeface="Arial MT"/>
                <a:cs typeface="Arial MT"/>
              </a:rPr>
              <a:t>pero</a:t>
            </a:r>
            <a:r>
              <a:rPr sz="1600" spc="5" dirty="0">
                <a:latin typeface="Arial MT"/>
                <a:cs typeface="Arial MT"/>
              </a:rPr>
              <a:t> </a:t>
            </a:r>
            <a:r>
              <a:rPr sz="1600" spc="-5" dirty="0">
                <a:latin typeface="Arial MT"/>
                <a:cs typeface="Arial MT"/>
              </a:rPr>
              <a:t>menor</a:t>
            </a:r>
            <a:r>
              <a:rPr sz="1600" spc="10" dirty="0">
                <a:latin typeface="Arial MT"/>
                <a:cs typeface="Arial MT"/>
              </a:rPr>
              <a:t> </a:t>
            </a:r>
            <a:r>
              <a:rPr sz="1600" spc="-5" dirty="0">
                <a:latin typeface="Arial MT"/>
                <a:cs typeface="Arial MT"/>
              </a:rPr>
              <a:t>es</a:t>
            </a:r>
            <a:r>
              <a:rPr sz="1600" dirty="0">
                <a:latin typeface="Arial MT"/>
                <a:cs typeface="Arial MT"/>
              </a:rPr>
              <a:t> </a:t>
            </a:r>
            <a:r>
              <a:rPr sz="1600" spc="-5" dirty="0">
                <a:latin typeface="Arial MT"/>
                <a:cs typeface="Arial MT"/>
              </a:rPr>
              <a:t>el riesgo de</a:t>
            </a:r>
            <a:r>
              <a:rPr sz="1600" dirty="0">
                <a:latin typeface="Arial MT"/>
                <a:cs typeface="Arial MT"/>
              </a:rPr>
              <a:t> </a:t>
            </a:r>
            <a:r>
              <a:rPr sz="1600" spc="-5" dirty="0">
                <a:latin typeface="Arial MT"/>
                <a:cs typeface="Arial MT"/>
              </a:rPr>
              <a:t>overfitting.</a:t>
            </a:r>
            <a:endParaRPr sz="1600" dirty="0">
              <a:latin typeface="Arial MT"/>
              <a:cs typeface="Arial MT"/>
            </a:endParaRPr>
          </a:p>
          <a:p>
            <a:pPr marL="285750" indent="-285750">
              <a:lnSpc>
                <a:spcPct val="100000"/>
              </a:lnSpc>
              <a:spcBef>
                <a:spcPts val="20"/>
              </a:spcBef>
              <a:buFont typeface="Arial" panose="020B0604020202020204" pitchFamily="34" charset="0"/>
              <a:buChar char="•"/>
            </a:pPr>
            <a:endParaRPr sz="1650" dirty="0">
              <a:latin typeface="Arial MT"/>
              <a:cs typeface="Arial MT"/>
            </a:endParaRPr>
          </a:p>
          <a:p>
            <a:pPr marL="298450" marR="5080" indent="-285750" algn="just">
              <a:lnSpc>
                <a:spcPct val="100000"/>
              </a:lnSpc>
              <a:buFont typeface="Arial" panose="020B0604020202020204" pitchFamily="34" charset="0"/>
              <a:buChar char="•"/>
            </a:pPr>
            <a:r>
              <a:rPr lang="es-ES" sz="1600" spc="-5" dirty="0">
                <a:latin typeface="Arial MT"/>
                <a:cs typeface="Arial MT"/>
              </a:rPr>
              <a:t>Los </a:t>
            </a:r>
            <a:r>
              <a:rPr lang="es-ES" sz="1600" spc="-5" dirty="0" err="1">
                <a:latin typeface="Arial MT"/>
                <a:cs typeface="Arial MT"/>
              </a:rPr>
              <a:t>hiperparámetros</a:t>
            </a:r>
            <a:r>
              <a:rPr lang="es-ES" sz="1600" spc="-5" dirty="0">
                <a:latin typeface="Arial MT"/>
                <a:cs typeface="Arial MT"/>
              </a:rPr>
              <a:t> propios de cada modelo base. </a:t>
            </a:r>
            <a:r>
              <a:rPr sz="1600" spc="-5" dirty="0">
                <a:latin typeface="Arial MT"/>
                <a:cs typeface="Arial MT"/>
              </a:rPr>
              <a:t>Si los weak learners </a:t>
            </a:r>
            <a:r>
              <a:rPr sz="1600" dirty="0">
                <a:latin typeface="Arial MT"/>
                <a:cs typeface="Arial MT"/>
              </a:rPr>
              <a:t>son </a:t>
            </a:r>
            <a:r>
              <a:rPr sz="1600" spc="-5" dirty="0">
                <a:latin typeface="Arial MT"/>
                <a:cs typeface="Arial MT"/>
              </a:rPr>
              <a:t>árboles, el número de </a:t>
            </a:r>
            <a:r>
              <a:rPr sz="1600" spc="-5" dirty="0" err="1">
                <a:latin typeface="Arial MT"/>
                <a:cs typeface="Arial MT"/>
              </a:rPr>
              <a:t>divisiones</a:t>
            </a:r>
            <a:r>
              <a:rPr lang="es-ES" sz="1600" spc="-5" dirty="0">
                <a:latin typeface="Arial MT"/>
                <a:cs typeface="Arial MT"/>
              </a:rPr>
              <a:t> </a:t>
            </a:r>
            <a:r>
              <a:rPr sz="1600" spc="-5" dirty="0">
                <a:latin typeface="Arial MT"/>
                <a:cs typeface="Arial MT"/>
              </a:rPr>
              <a:t>de </a:t>
            </a:r>
            <a:r>
              <a:rPr sz="1600" spc="-5" dirty="0" err="1">
                <a:latin typeface="Arial MT"/>
                <a:cs typeface="Arial MT"/>
              </a:rPr>
              <a:t>cada</a:t>
            </a:r>
            <a:r>
              <a:rPr sz="1600" spc="-5" dirty="0">
                <a:latin typeface="Arial MT"/>
                <a:cs typeface="Arial MT"/>
              </a:rPr>
              <a:t> </a:t>
            </a:r>
            <a:r>
              <a:rPr sz="1600" spc="-5" dirty="0" err="1">
                <a:latin typeface="Arial MT"/>
                <a:cs typeface="Arial MT"/>
              </a:rPr>
              <a:t>árbol</a:t>
            </a:r>
            <a:r>
              <a:rPr lang="es-ES" sz="1600" spc="-5" dirty="0">
                <a:latin typeface="Arial MT"/>
                <a:cs typeface="Arial MT"/>
              </a:rPr>
              <a:t>, o el tamaño de sus hojas. Suelen emplearse modelos sencillos, por ejemplo, árboles con menos de 10 divisiones o con hojas grandes</a:t>
            </a:r>
            <a:r>
              <a:rPr sz="1600" spc="-5" dirty="0">
                <a:latin typeface="Arial MT"/>
                <a:cs typeface="Arial MT"/>
              </a:rPr>
              <a:t>.</a:t>
            </a:r>
            <a:endParaRPr sz="1600" dirty="0">
              <a:latin typeface="Arial MT"/>
              <a:cs typeface="Arial MT"/>
            </a:endParaRPr>
          </a:p>
        </p:txBody>
      </p:sp>
    </p:spTree>
  </p:cSld>
  <p:clrMapOvr>
    <a:masterClrMapping/>
  </p:clrMapOvr>
  <p:transition spd="slow">
    <p:dissolv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374775" y="546530"/>
            <a:ext cx="5751195" cy="513080"/>
          </a:xfrm>
          <a:prstGeom prst="rect">
            <a:avLst/>
          </a:prstGeom>
        </p:spPr>
        <p:txBody>
          <a:bodyPr vert="horz" wrap="square" lIns="0" tIns="12065" rIns="0" bIns="0" rtlCol="0">
            <a:spAutoFit/>
          </a:bodyPr>
          <a:lstStyle/>
          <a:p>
            <a:pPr marL="12700">
              <a:lnSpc>
                <a:spcPct val="100000"/>
              </a:lnSpc>
              <a:spcBef>
                <a:spcPts val="95"/>
              </a:spcBef>
            </a:pPr>
            <a:r>
              <a:rPr spc="-5" dirty="0"/>
              <a:t>Idea</a:t>
            </a:r>
            <a:r>
              <a:rPr spc="-15" dirty="0"/>
              <a:t> </a:t>
            </a:r>
            <a:r>
              <a:rPr spc="-5" dirty="0"/>
              <a:t>General Métodos</a:t>
            </a:r>
            <a:r>
              <a:rPr spc="-20" dirty="0"/>
              <a:t> </a:t>
            </a:r>
            <a:r>
              <a:rPr spc="-5" dirty="0"/>
              <a:t>“Ensemble”</a:t>
            </a:r>
          </a:p>
        </p:txBody>
      </p:sp>
      <p:sp>
        <p:nvSpPr>
          <p:cNvPr id="4" name="object 4"/>
          <p:cNvSpPr txBox="1"/>
          <p:nvPr/>
        </p:nvSpPr>
        <p:spPr>
          <a:xfrm>
            <a:off x="464183" y="1513380"/>
            <a:ext cx="7738745" cy="2219960"/>
          </a:xfrm>
          <a:prstGeom prst="rect">
            <a:avLst/>
          </a:prstGeom>
        </p:spPr>
        <p:txBody>
          <a:bodyPr vert="horz" wrap="square" lIns="0" tIns="12700" rIns="0" bIns="0" rtlCol="0">
            <a:spAutoFit/>
          </a:bodyPr>
          <a:lstStyle/>
          <a:p>
            <a:pPr marL="12700" marR="5080" algn="just">
              <a:lnSpc>
                <a:spcPct val="100000"/>
              </a:lnSpc>
              <a:spcBef>
                <a:spcPts val="100"/>
              </a:spcBef>
            </a:pPr>
            <a:r>
              <a:rPr sz="2400" spc="-5" dirty="0">
                <a:latin typeface="Arial MT"/>
                <a:cs typeface="Arial MT"/>
              </a:rPr>
              <a:t>En</a:t>
            </a:r>
            <a:r>
              <a:rPr sz="2400" dirty="0">
                <a:latin typeface="Arial MT"/>
                <a:cs typeface="Arial MT"/>
              </a:rPr>
              <a:t> </a:t>
            </a:r>
            <a:r>
              <a:rPr sz="2400" spc="-5" dirty="0">
                <a:latin typeface="Arial MT"/>
                <a:cs typeface="Arial MT"/>
              </a:rPr>
              <a:t>el</a:t>
            </a:r>
            <a:r>
              <a:rPr sz="2400" dirty="0">
                <a:latin typeface="Arial MT"/>
                <a:cs typeface="Arial MT"/>
              </a:rPr>
              <a:t> </a:t>
            </a:r>
            <a:r>
              <a:rPr sz="2400" spc="-5" dirty="0">
                <a:latin typeface="Arial MT"/>
                <a:cs typeface="Arial MT"/>
              </a:rPr>
              <a:t>campo</a:t>
            </a:r>
            <a:r>
              <a:rPr sz="2400" dirty="0">
                <a:latin typeface="Arial MT"/>
                <a:cs typeface="Arial MT"/>
              </a:rPr>
              <a:t> </a:t>
            </a:r>
            <a:r>
              <a:rPr sz="2400" spc="-5" dirty="0">
                <a:latin typeface="Arial MT"/>
                <a:cs typeface="Arial MT"/>
              </a:rPr>
              <a:t>del</a:t>
            </a:r>
            <a:r>
              <a:rPr sz="2400" dirty="0">
                <a:latin typeface="Arial MT"/>
                <a:cs typeface="Arial MT"/>
              </a:rPr>
              <a:t> </a:t>
            </a:r>
            <a:r>
              <a:rPr sz="2400" spc="-5" dirty="0">
                <a:latin typeface="Arial MT"/>
                <a:cs typeface="Arial MT"/>
              </a:rPr>
              <a:t>aprendizaje</a:t>
            </a:r>
            <a:r>
              <a:rPr sz="2400" dirty="0">
                <a:latin typeface="Arial MT"/>
                <a:cs typeface="Arial MT"/>
              </a:rPr>
              <a:t> </a:t>
            </a:r>
            <a:r>
              <a:rPr sz="2400" spc="-5" dirty="0">
                <a:latin typeface="Arial MT"/>
                <a:cs typeface="Arial MT"/>
              </a:rPr>
              <a:t>automático</a:t>
            </a:r>
            <a:r>
              <a:rPr sz="2400" dirty="0">
                <a:latin typeface="Arial MT"/>
                <a:cs typeface="Arial MT"/>
              </a:rPr>
              <a:t> </a:t>
            </a:r>
            <a:r>
              <a:rPr sz="2400" spc="-5" dirty="0">
                <a:latin typeface="Arial MT"/>
                <a:cs typeface="Arial MT"/>
              </a:rPr>
              <a:t>o</a:t>
            </a:r>
            <a:r>
              <a:rPr sz="2400" dirty="0">
                <a:latin typeface="Arial MT"/>
                <a:cs typeface="Arial MT"/>
              </a:rPr>
              <a:t> </a:t>
            </a:r>
            <a:r>
              <a:rPr sz="2400" spc="-5" dirty="0">
                <a:latin typeface="Arial MT"/>
                <a:cs typeface="Arial MT"/>
              </a:rPr>
              <a:t>ML,</a:t>
            </a:r>
            <a:r>
              <a:rPr sz="2400" dirty="0">
                <a:latin typeface="Arial MT"/>
                <a:cs typeface="Arial MT"/>
              </a:rPr>
              <a:t> </a:t>
            </a:r>
            <a:r>
              <a:rPr sz="2400" spc="-5" dirty="0">
                <a:latin typeface="Arial MT"/>
                <a:cs typeface="Arial MT"/>
              </a:rPr>
              <a:t>los </a:t>
            </a:r>
            <a:r>
              <a:rPr sz="2400" dirty="0">
                <a:latin typeface="Arial MT"/>
                <a:cs typeface="Arial MT"/>
              </a:rPr>
              <a:t> </a:t>
            </a:r>
            <a:r>
              <a:rPr sz="2400" spc="-5" dirty="0">
                <a:latin typeface="Arial MT"/>
                <a:cs typeface="Arial MT"/>
              </a:rPr>
              <a:t>métodos de Ensemble (“métodos combinados”) utilizan </a:t>
            </a:r>
            <a:r>
              <a:rPr sz="2400" dirty="0">
                <a:latin typeface="Arial MT"/>
                <a:cs typeface="Arial MT"/>
              </a:rPr>
              <a:t> </a:t>
            </a:r>
            <a:r>
              <a:rPr sz="2400" spc="-5" dirty="0">
                <a:latin typeface="Arial MT"/>
                <a:cs typeface="Arial MT"/>
              </a:rPr>
              <a:t>múltiples</a:t>
            </a:r>
            <a:r>
              <a:rPr sz="2400" dirty="0">
                <a:latin typeface="Arial MT"/>
                <a:cs typeface="Arial MT"/>
              </a:rPr>
              <a:t> </a:t>
            </a:r>
            <a:r>
              <a:rPr sz="2400" spc="-5" dirty="0">
                <a:latin typeface="Arial MT"/>
                <a:cs typeface="Arial MT"/>
              </a:rPr>
              <a:t>algoritmos</a:t>
            </a:r>
            <a:r>
              <a:rPr sz="2400" dirty="0">
                <a:latin typeface="Arial MT"/>
                <a:cs typeface="Arial MT"/>
              </a:rPr>
              <a:t> </a:t>
            </a:r>
            <a:r>
              <a:rPr sz="2400" spc="-5" dirty="0">
                <a:latin typeface="Arial MT"/>
                <a:cs typeface="Arial MT"/>
              </a:rPr>
              <a:t>de</a:t>
            </a:r>
            <a:r>
              <a:rPr sz="2400" dirty="0">
                <a:latin typeface="Arial MT"/>
                <a:cs typeface="Arial MT"/>
              </a:rPr>
              <a:t> </a:t>
            </a:r>
            <a:r>
              <a:rPr sz="2400" spc="-5" dirty="0">
                <a:latin typeface="Arial MT"/>
                <a:cs typeface="Arial MT"/>
              </a:rPr>
              <a:t>aprendizaje</a:t>
            </a:r>
            <a:r>
              <a:rPr sz="2400" dirty="0">
                <a:latin typeface="Arial MT"/>
                <a:cs typeface="Arial MT"/>
              </a:rPr>
              <a:t> </a:t>
            </a:r>
            <a:r>
              <a:rPr sz="2400" spc="-5" dirty="0">
                <a:latin typeface="Arial MT"/>
                <a:cs typeface="Arial MT"/>
              </a:rPr>
              <a:t>para</a:t>
            </a:r>
            <a:r>
              <a:rPr sz="2400" dirty="0">
                <a:latin typeface="Arial MT"/>
                <a:cs typeface="Arial MT"/>
              </a:rPr>
              <a:t> </a:t>
            </a:r>
            <a:r>
              <a:rPr sz="2400" spc="-5" dirty="0">
                <a:latin typeface="Arial MT"/>
                <a:cs typeface="Arial MT"/>
              </a:rPr>
              <a:t>obtener</a:t>
            </a:r>
            <a:r>
              <a:rPr sz="2400" dirty="0">
                <a:latin typeface="Arial MT"/>
                <a:cs typeface="Arial MT"/>
              </a:rPr>
              <a:t> </a:t>
            </a:r>
            <a:r>
              <a:rPr sz="2400" spc="-5" dirty="0">
                <a:latin typeface="Arial MT"/>
                <a:cs typeface="Arial MT"/>
              </a:rPr>
              <a:t>un </a:t>
            </a:r>
            <a:r>
              <a:rPr sz="2400" dirty="0">
                <a:latin typeface="Arial MT"/>
                <a:cs typeface="Arial MT"/>
              </a:rPr>
              <a:t> </a:t>
            </a:r>
            <a:r>
              <a:rPr sz="2400" spc="-5" dirty="0">
                <a:latin typeface="Arial MT"/>
                <a:cs typeface="Arial MT"/>
              </a:rPr>
              <a:t>rendimiento</a:t>
            </a:r>
            <a:r>
              <a:rPr sz="2400" dirty="0">
                <a:latin typeface="Arial MT"/>
                <a:cs typeface="Arial MT"/>
              </a:rPr>
              <a:t> </a:t>
            </a:r>
            <a:r>
              <a:rPr sz="2400" spc="-5" dirty="0">
                <a:latin typeface="Arial MT"/>
                <a:cs typeface="Arial MT"/>
              </a:rPr>
              <a:t>predictivo</a:t>
            </a:r>
            <a:r>
              <a:rPr sz="2400" dirty="0">
                <a:latin typeface="Arial MT"/>
                <a:cs typeface="Arial MT"/>
              </a:rPr>
              <a:t> </a:t>
            </a:r>
            <a:r>
              <a:rPr sz="2400" spc="-5" dirty="0">
                <a:latin typeface="Arial MT"/>
                <a:cs typeface="Arial MT"/>
              </a:rPr>
              <a:t>que</a:t>
            </a:r>
            <a:r>
              <a:rPr sz="2400" dirty="0">
                <a:latin typeface="Arial MT"/>
                <a:cs typeface="Arial MT"/>
              </a:rPr>
              <a:t> </a:t>
            </a:r>
            <a:r>
              <a:rPr sz="2400" spc="-5" dirty="0">
                <a:latin typeface="Arial MT"/>
                <a:cs typeface="Arial MT"/>
              </a:rPr>
              <a:t>mejore</a:t>
            </a:r>
            <a:r>
              <a:rPr sz="2400" dirty="0">
                <a:latin typeface="Arial MT"/>
                <a:cs typeface="Arial MT"/>
              </a:rPr>
              <a:t> </a:t>
            </a:r>
            <a:r>
              <a:rPr sz="2400" spc="-5" dirty="0">
                <a:latin typeface="Arial MT"/>
                <a:cs typeface="Arial MT"/>
              </a:rPr>
              <a:t>el</a:t>
            </a:r>
            <a:r>
              <a:rPr sz="2400" dirty="0">
                <a:latin typeface="Arial MT"/>
                <a:cs typeface="Arial MT"/>
              </a:rPr>
              <a:t> </a:t>
            </a:r>
            <a:r>
              <a:rPr sz="2400" spc="-5" dirty="0">
                <a:latin typeface="Arial MT"/>
                <a:cs typeface="Arial MT"/>
              </a:rPr>
              <a:t>que</a:t>
            </a:r>
            <a:r>
              <a:rPr sz="2400" dirty="0">
                <a:latin typeface="Arial MT"/>
                <a:cs typeface="Arial MT"/>
              </a:rPr>
              <a:t> </a:t>
            </a:r>
            <a:r>
              <a:rPr sz="2400" spc="-5" dirty="0">
                <a:latin typeface="Arial MT"/>
                <a:cs typeface="Arial MT"/>
              </a:rPr>
              <a:t>podría </a:t>
            </a:r>
            <a:r>
              <a:rPr sz="2400" dirty="0">
                <a:latin typeface="Arial MT"/>
                <a:cs typeface="Arial MT"/>
              </a:rPr>
              <a:t> </a:t>
            </a:r>
            <a:r>
              <a:rPr sz="2400" spc="-5" dirty="0">
                <a:latin typeface="Arial MT"/>
                <a:cs typeface="Arial MT"/>
              </a:rPr>
              <a:t>obtenerse por medio de cualquiera de los algoritmos de </a:t>
            </a:r>
            <a:r>
              <a:rPr sz="2400" dirty="0">
                <a:latin typeface="Arial MT"/>
                <a:cs typeface="Arial MT"/>
              </a:rPr>
              <a:t> </a:t>
            </a:r>
            <a:r>
              <a:rPr sz="2400" spc="-5" dirty="0">
                <a:latin typeface="Arial MT"/>
                <a:cs typeface="Arial MT"/>
              </a:rPr>
              <a:t>aprendizaje</a:t>
            </a:r>
            <a:r>
              <a:rPr sz="2400" spc="20" dirty="0">
                <a:latin typeface="Arial MT"/>
                <a:cs typeface="Arial MT"/>
              </a:rPr>
              <a:t> </a:t>
            </a:r>
            <a:r>
              <a:rPr sz="2400" spc="-5" dirty="0">
                <a:latin typeface="Arial MT"/>
                <a:cs typeface="Arial MT"/>
              </a:rPr>
              <a:t>individuales</a:t>
            </a:r>
            <a:r>
              <a:rPr sz="2400" spc="25" dirty="0">
                <a:latin typeface="Arial MT"/>
                <a:cs typeface="Arial MT"/>
              </a:rPr>
              <a:t> </a:t>
            </a:r>
            <a:r>
              <a:rPr sz="2400" spc="-5" dirty="0">
                <a:latin typeface="Arial MT"/>
                <a:cs typeface="Arial MT"/>
              </a:rPr>
              <a:t>que</a:t>
            </a:r>
            <a:r>
              <a:rPr sz="2400" spc="10" dirty="0">
                <a:latin typeface="Arial MT"/>
                <a:cs typeface="Arial MT"/>
              </a:rPr>
              <a:t> </a:t>
            </a:r>
            <a:r>
              <a:rPr sz="2400" spc="-5" dirty="0">
                <a:latin typeface="Arial MT"/>
                <a:cs typeface="Arial MT"/>
              </a:rPr>
              <a:t>lo</a:t>
            </a:r>
            <a:r>
              <a:rPr sz="2400" spc="5" dirty="0">
                <a:latin typeface="Arial MT"/>
                <a:cs typeface="Arial MT"/>
              </a:rPr>
              <a:t> </a:t>
            </a:r>
            <a:r>
              <a:rPr sz="2400" spc="-5" dirty="0">
                <a:latin typeface="Arial MT"/>
                <a:cs typeface="Arial MT"/>
              </a:rPr>
              <a:t>constituyen.</a:t>
            </a:r>
            <a:endParaRPr sz="2400" dirty="0">
              <a:latin typeface="Arial MT"/>
              <a:cs typeface="Arial MT"/>
            </a:endParaRPr>
          </a:p>
        </p:txBody>
      </p:sp>
    </p:spTree>
  </p:cSld>
  <p:clrMapOvr>
    <a:masterClrMapping/>
  </p:clrMapOvr>
  <p:transition spd="slow">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001" y="27416"/>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pic>
        <p:nvPicPr>
          <p:cNvPr id="3" name="object 3"/>
          <p:cNvPicPr/>
          <p:nvPr/>
        </p:nvPicPr>
        <p:blipFill>
          <a:blip r:embed="rId2" cstate="print"/>
          <a:stretch>
            <a:fillRect/>
          </a:stretch>
        </p:blipFill>
        <p:spPr>
          <a:xfrm>
            <a:off x="762000" y="1581150"/>
            <a:ext cx="7370825" cy="4522469"/>
          </a:xfrm>
          <a:prstGeom prst="rect">
            <a:avLst/>
          </a:prstGeom>
        </p:spPr>
      </p:pic>
    </p:spTree>
  </p:cSld>
  <p:clrMapOvr>
    <a:masterClrMapping/>
  </p:clrMapOvr>
  <p:transition spd="slow">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438150"/>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sp>
        <p:nvSpPr>
          <p:cNvPr id="4" name="Rectángulo 3"/>
          <p:cNvSpPr/>
          <p:nvPr/>
        </p:nvSpPr>
        <p:spPr>
          <a:xfrm>
            <a:off x="838200" y="1417588"/>
            <a:ext cx="7239000" cy="2462213"/>
          </a:xfrm>
          <a:prstGeom prst="rect">
            <a:avLst/>
          </a:prstGeom>
        </p:spPr>
        <p:txBody>
          <a:bodyPr wrap="square">
            <a:spAutoFit/>
          </a:bodyPr>
          <a:lstStyle/>
          <a:p>
            <a:pPr algn="just"/>
            <a:r>
              <a:rPr lang="es-ES" sz="1400" b="0" i="0" dirty="0">
                <a:solidFill>
                  <a:srgbClr val="374151"/>
                </a:solidFill>
                <a:effectLst/>
                <a:latin typeface="+mj-lt"/>
              </a:rPr>
              <a:t>Esta técnica de ensamble va un más allá del </a:t>
            </a:r>
            <a:r>
              <a:rPr lang="es-ES" sz="1400" b="0" i="0" dirty="0" err="1">
                <a:solidFill>
                  <a:srgbClr val="374151"/>
                </a:solidFill>
                <a:effectLst/>
                <a:latin typeface="+mj-lt"/>
              </a:rPr>
              <a:t>bagging</a:t>
            </a:r>
            <a:r>
              <a:rPr lang="es-ES" sz="1400" b="0" i="0" dirty="0">
                <a:solidFill>
                  <a:srgbClr val="374151"/>
                </a:solidFill>
                <a:effectLst/>
                <a:latin typeface="+mj-lt"/>
              </a:rPr>
              <a:t> y </a:t>
            </a:r>
            <a:r>
              <a:rPr lang="es-ES" sz="1400" b="0" i="0" dirty="0" err="1">
                <a:solidFill>
                  <a:srgbClr val="374151"/>
                </a:solidFill>
                <a:effectLst/>
                <a:latin typeface="+mj-lt"/>
              </a:rPr>
              <a:t>boosting</a:t>
            </a:r>
            <a:r>
              <a:rPr lang="es-ES" sz="1400" b="0" i="0" dirty="0">
                <a:solidFill>
                  <a:srgbClr val="374151"/>
                </a:solidFill>
                <a:effectLst/>
                <a:latin typeface="+mj-lt"/>
              </a:rPr>
              <a:t> al combinar las predicciones de diferentes modelos base, pero en lugar de utilizar métodos simples de combinación como el promedio o la votación, emplea un </a:t>
            </a:r>
            <a:r>
              <a:rPr lang="es-ES" sz="1400" b="1" i="0" dirty="0">
                <a:solidFill>
                  <a:srgbClr val="374151"/>
                </a:solidFill>
                <a:effectLst/>
                <a:latin typeface="+mj-lt"/>
              </a:rPr>
              <a:t>modelo adicional llamado </a:t>
            </a:r>
            <a:r>
              <a:rPr lang="es-ES" sz="1400" b="0" i="0" dirty="0">
                <a:solidFill>
                  <a:srgbClr val="374151"/>
                </a:solidFill>
                <a:effectLst/>
                <a:latin typeface="+mj-lt"/>
              </a:rPr>
              <a:t>"meta-modelo" o "modelo apilado" para realizar la combinación fina.</a:t>
            </a:r>
          </a:p>
          <a:p>
            <a:pPr algn="just"/>
            <a:endParaRPr lang="es-ES" sz="1400" dirty="0">
              <a:solidFill>
                <a:srgbClr val="374151"/>
              </a:solidFill>
              <a:latin typeface="+mj-lt"/>
            </a:endParaRPr>
          </a:p>
          <a:p>
            <a:pPr algn="just"/>
            <a:r>
              <a:rPr lang="es-ES" sz="1400" dirty="0">
                <a:latin typeface="+mj-lt"/>
              </a:rPr>
              <a:t>El </a:t>
            </a:r>
            <a:r>
              <a:rPr lang="es-ES" sz="1400" dirty="0" err="1">
                <a:latin typeface="+mj-lt"/>
              </a:rPr>
              <a:t>stacking</a:t>
            </a:r>
            <a:r>
              <a:rPr lang="es-ES" sz="1400" dirty="0">
                <a:latin typeface="+mj-lt"/>
              </a:rPr>
              <a:t> permite que el modelo final aproveche las fortalezas de cada modelo base y pueda aprender a realizar una combinación ponderada de sus predicciones. Esto puede conducir a un mejor rendimiento en comparación con cualquier modelo base individual. </a:t>
            </a:r>
          </a:p>
          <a:p>
            <a:pPr algn="just"/>
            <a:endParaRPr lang="es-ES" sz="1400" dirty="0">
              <a:latin typeface="+mj-lt"/>
            </a:endParaRPr>
          </a:p>
          <a:p>
            <a:pPr algn="just"/>
            <a:r>
              <a:rPr lang="es-ES" sz="1400" dirty="0">
                <a:latin typeface="+mj-lt"/>
              </a:rPr>
              <a:t>El </a:t>
            </a:r>
            <a:r>
              <a:rPr lang="es-ES" sz="1400" dirty="0" err="1">
                <a:latin typeface="+mj-lt"/>
              </a:rPr>
              <a:t>stacking</a:t>
            </a:r>
            <a:r>
              <a:rPr lang="es-ES" sz="1400" dirty="0">
                <a:latin typeface="+mj-lt"/>
              </a:rPr>
              <a:t> es un modelo MUY flexible que se adapta bien a cualquier tipo de problema con una buena elección del modelo base y sus parámetros</a:t>
            </a:r>
          </a:p>
        </p:txBody>
      </p:sp>
    </p:spTree>
    <p:extLst>
      <p:ext uri="{BB962C8B-B14F-4D97-AF65-F5344CB8AC3E}">
        <p14:creationId xmlns:p14="http://schemas.microsoft.com/office/powerpoint/2010/main" val="103815020"/>
      </p:ext>
    </p:extLst>
  </p:cSld>
  <p:clrMapOvr>
    <a:masterClrMapping/>
  </p:clrMapOvr>
  <p:transition spd="slow">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335835"/>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sp>
        <p:nvSpPr>
          <p:cNvPr id="3" name="Rectángulo 2"/>
          <p:cNvSpPr/>
          <p:nvPr/>
        </p:nvSpPr>
        <p:spPr>
          <a:xfrm>
            <a:off x="533400" y="848915"/>
            <a:ext cx="8001000" cy="3816429"/>
          </a:xfrm>
          <a:prstGeom prst="rect">
            <a:avLst/>
          </a:prstGeom>
        </p:spPr>
        <p:txBody>
          <a:bodyPr wrap="square">
            <a:spAutoFit/>
          </a:bodyPr>
          <a:lstStyle/>
          <a:p>
            <a:r>
              <a:rPr lang="es-ES" sz="1400" b="1" i="0" dirty="0">
                <a:solidFill>
                  <a:srgbClr val="374151"/>
                </a:solidFill>
                <a:effectLst/>
                <a:latin typeface="+mj-lt"/>
              </a:rPr>
              <a:t>1: Selección de Modelos Base: </a:t>
            </a:r>
            <a:r>
              <a:rPr lang="es-ES" sz="1400" b="0" i="0" dirty="0">
                <a:solidFill>
                  <a:srgbClr val="374151"/>
                </a:solidFill>
                <a:effectLst/>
                <a:latin typeface="+mj-lt"/>
              </a:rPr>
              <a:t>pueden ser de cualquier familia, como regresión, máquinas de soporte vectorial, árboles de decisión, etc. Lo ideal es cubrir las necesidades de unos con las fortalezas de otros.</a:t>
            </a:r>
          </a:p>
          <a:p>
            <a:r>
              <a:rPr lang="es-ES" sz="1400" b="1" i="0" dirty="0">
                <a:solidFill>
                  <a:srgbClr val="374151"/>
                </a:solidFill>
                <a:effectLst/>
                <a:latin typeface="+mj-lt"/>
              </a:rPr>
              <a:t>2: División del Conjunto de Datos:</a:t>
            </a:r>
            <a:r>
              <a:rPr lang="es-ES" sz="1400" dirty="0">
                <a:solidFill>
                  <a:srgbClr val="374151"/>
                </a:solidFill>
                <a:latin typeface="+mj-lt"/>
              </a:rPr>
              <a:t>: d</a:t>
            </a:r>
            <a:r>
              <a:rPr lang="es-ES" sz="1400" b="0" i="0" dirty="0">
                <a:solidFill>
                  <a:srgbClr val="374151"/>
                </a:solidFill>
                <a:effectLst/>
                <a:latin typeface="+mj-lt"/>
              </a:rPr>
              <a:t>ivide el conjunto de datos en dos partes: un conjunto de </a:t>
            </a:r>
            <a:r>
              <a:rPr lang="es-ES" sz="1400" b="1" i="0" dirty="0">
                <a:solidFill>
                  <a:srgbClr val="374151"/>
                </a:solidFill>
                <a:effectLst/>
                <a:latin typeface="+mj-lt"/>
              </a:rPr>
              <a:t>entrenamiento</a:t>
            </a:r>
            <a:r>
              <a:rPr lang="es-ES" sz="1400" b="0" i="0" dirty="0">
                <a:solidFill>
                  <a:srgbClr val="374151"/>
                </a:solidFill>
                <a:effectLst/>
                <a:latin typeface="+mj-lt"/>
              </a:rPr>
              <a:t> y un conjunto de </a:t>
            </a:r>
            <a:r>
              <a:rPr lang="es-ES" sz="1400" b="1" i="0" dirty="0">
                <a:solidFill>
                  <a:srgbClr val="374151"/>
                </a:solidFill>
                <a:effectLst/>
                <a:latin typeface="+mj-lt"/>
              </a:rPr>
              <a:t>prueba</a:t>
            </a:r>
            <a:r>
              <a:rPr lang="es-ES" sz="1400" b="0" i="0" dirty="0">
                <a:solidFill>
                  <a:srgbClr val="374151"/>
                </a:solidFill>
                <a:effectLst/>
                <a:latin typeface="+mj-lt"/>
              </a:rPr>
              <a:t>.</a:t>
            </a:r>
          </a:p>
          <a:p>
            <a:r>
              <a:rPr lang="es-ES" sz="1400" b="1" i="0" dirty="0">
                <a:solidFill>
                  <a:srgbClr val="374151"/>
                </a:solidFill>
                <a:effectLst/>
                <a:latin typeface="+mj-lt"/>
              </a:rPr>
              <a:t>3: Entrenamiento de Modelos Base: e</a:t>
            </a:r>
            <a:r>
              <a:rPr lang="es-ES" sz="1400" b="0" i="0" dirty="0">
                <a:solidFill>
                  <a:srgbClr val="374151"/>
                </a:solidFill>
                <a:effectLst/>
                <a:latin typeface="+mj-lt"/>
              </a:rPr>
              <a:t>ntrena cada uno de los </a:t>
            </a:r>
            <a:r>
              <a:rPr lang="es-ES" sz="1400" b="1" i="0" dirty="0">
                <a:solidFill>
                  <a:srgbClr val="374151"/>
                </a:solidFill>
                <a:effectLst/>
                <a:latin typeface="+mj-lt"/>
              </a:rPr>
              <a:t>modelos base </a:t>
            </a:r>
            <a:r>
              <a:rPr lang="es-ES" sz="1400" b="0" i="0" dirty="0">
                <a:solidFill>
                  <a:srgbClr val="374151"/>
                </a:solidFill>
                <a:effectLst/>
                <a:latin typeface="+mj-lt"/>
              </a:rPr>
              <a:t>utilizando el conjunto de </a:t>
            </a:r>
            <a:r>
              <a:rPr lang="es-ES" sz="1400" b="1" i="0" dirty="0">
                <a:solidFill>
                  <a:srgbClr val="374151"/>
                </a:solidFill>
                <a:effectLst/>
                <a:latin typeface="+mj-lt"/>
              </a:rPr>
              <a:t>entrenamiento</a:t>
            </a:r>
            <a:r>
              <a:rPr lang="es-ES" sz="1400" b="0" i="0" dirty="0">
                <a:solidFill>
                  <a:srgbClr val="374151"/>
                </a:solidFill>
                <a:effectLst/>
                <a:latin typeface="+mj-lt"/>
              </a:rPr>
              <a:t>.</a:t>
            </a:r>
          </a:p>
          <a:p>
            <a:r>
              <a:rPr lang="es-ES" sz="1400" b="1" i="0" dirty="0">
                <a:solidFill>
                  <a:srgbClr val="374151"/>
                </a:solidFill>
                <a:effectLst/>
                <a:latin typeface="+mj-lt"/>
              </a:rPr>
              <a:t>4: Generación de Predicciones de Modelos Base: </a:t>
            </a:r>
            <a:r>
              <a:rPr lang="es-ES" sz="1400" dirty="0">
                <a:solidFill>
                  <a:srgbClr val="374151"/>
                </a:solidFill>
                <a:latin typeface="+mj-lt"/>
              </a:rPr>
              <a:t>re</a:t>
            </a:r>
            <a:r>
              <a:rPr lang="es-ES" sz="1400" b="0" i="0" dirty="0">
                <a:solidFill>
                  <a:srgbClr val="374151"/>
                </a:solidFill>
                <a:effectLst/>
                <a:latin typeface="+mj-lt"/>
              </a:rPr>
              <a:t>aliza </a:t>
            </a:r>
            <a:r>
              <a:rPr lang="es-ES" sz="1400" b="1" i="0" dirty="0">
                <a:solidFill>
                  <a:srgbClr val="374151"/>
                </a:solidFill>
                <a:effectLst/>
                <a:latin typeface="+mj-lt"/>
              </a:rPr>
              <a:t>predicciones </a:t>
            </a:r>
            <a:r>
              <a:rPr lang="es-ES" sz="1400" b="0" i="0" dirty="0">
                <a:solidFill>
                  <a:srgbClr val="374151"/>
                </a:solidFill>
                <a:effectLst/>
                <a:latin typeface="+mj-lt"/>
              </a:rPr>
              <a:t>utilizando cada </a:t>
            </a:r>
            <a:r>
              <a:rPr lang="es-ES" sz="1400" b="1" i="0" dirty="0">
                <a:solidFill>
                  <a:srgbClr val="374151"/>
                </a:solidFill>
                <a:effectLst/>
                <a:latin typeface="+mj-lt"/>
              </a:rPr>
              <a:t>modelo base </a:t>
            </a:r>
            <a:r>
              <a:rPr lang="es-ES" sz="1400" b="0" i="0" dirty="0">
                <a:solidFill>
                  <a:srgbClr val="374151"/>
                </a:solidFill>
                <a:effectLst/>
                <a:latin typeface="+mj-lt"/>
              </a:rPr>
              <a:t>en el conjunto de </a:t>
            </a:r>
            <a:r>
              <a:rPr lang="es-ES" sz="1400" b="1" i="0" dirty="0">
                <a:solidFill>
                  <a:srgbClr val="374151"/>
                </a:solidFill>
                <a:effectLst/>
                <a:latin typeface="+mj-lt"/>
              </a:rPr>
              <a:t>prueba</a:t>
            </a:r>
            <a:r>
              <a:rPr lang="es-ES" sz="1400" b="0" i="0" dirty="0">
                <a:solidFill>
                  <a:srgbClr val="374151"/>
                </a:solidFill>
                <a:effectLst/>
                <a:latin typeface="+mj-lt"/>
              </a:rPr>
              <a:t>.</a:t>
            </a:r>
          </a:p>
          <a:p>
            <a:r>
              <a:rPr lang="es-ES" sz="1400" b="1" i="0" dirty="0">
                <a:solidFill>
                  <a:srgbClr val="374151"/>
                </a:solidFill>
                <a:effectLst/>
                <a:latin typeface="+mj-lt"/>
              </a:rPr>
              <a:t>5: Creación del Conjunto de Datos Meta:</a:t>
            </a:r>
            <a:r>
              <a:rPr lang="es-ES" sz="1400" dirty="0">
                <a:solidFill>
                  <a:srgbClr val="374151"/>
                </a:solidFill>
                <a:latin typeface="+mj-lt"/>
              </a:rPr>
              <a:t> u</a:t>
            </a:r>
            <a:r>
              <a:rPr lang="es-ES" sz="1400" b="0" i="0" dirty="0">
                <a:solidFill>
                  <a:srgbClr val="374151"/>
                </a:solidFill>
                <a:effectLst/>
                <a:latin typeface="+mj-lt"/>
              </a:rPr>
              <a:t>tiliza las </a:t>
            </a:r>
            <a:r>
              <a:rPr lang="es-ES" sz="1400" b="1" i="0" dirty="0">
                <a:solidFill>
                  <a:srgbClr val="374151"/>
                </a:solidFill>
                <a:effectLst/>
                <a:latin typeface="+mj-lt"/>
              </a:rPr>
              <a:t>predicciones</a:t>
            </a:r>
            <a:r>
              <a:rPr lang="es-ES" sz="1400" b="0" i="0" dirty="0">
                <a:solidFill>
                  <a:srgbClr val="374151"/>
                </a:solidFill>
                <a:effectLst/>
                <a:latin typeface="+mj-lt"/>
              </a:rPr>
              <a:t> de los modelos base como </a:t>
            </a:r>
            <a:r>
              <a:rPr lang="es-ES" sz="1400" b="1" i="0" dirty="0">
                <a:solidFill>
                  <a:srgbClr val="374151"/>
                </a:solidFill>
                <a:effectLst/>
                <a:latin typeface="+mj-lt"/>
              </a:rPr>
              <a:t>características</a:t>
            </a:r>
            <a:r>
              <a:rPr lang="es-ES" sz="1400" b="0" i="0" dirty="0">
                <a:solidFill>
                  <a:srgbClr val="374151"/>
                </a:solidFill>
                <a:effectLst/>
                <a:latin typeface="+mj-lt"/>
              </a:rPr>
              <a:t> para construir un </a:t>
            </a:r>
            <a:r>
              <a:rPr lang="es-ES" sz="1400" b="1" i="0" dirty="0">
                <a:solidFill>
                  <a:srgbClr val="374151"/>
                </a:solidFill>
                <a:effectLst/>
                <a:latin typeface="+mj-lt"/>
              </a:rPr>
              <a:t>nuevo conjunto de datos</a:t>
            </a:r>
            <a:r>
              <a:rPr lang="es-ES" sz="1400" b="0" i="0" dirty="0">
                <a:solidFill>
                  <a:srgbClr val="374151"/>
                </a:solidFill>
                <a:effectLst/>
                <a:latin typeface="+mj-lt"/>
              </a:rPr>
              <a:t> llamado conjunto de datos </a:t>
            </a:r>
            <a:r>
              <a:rPr lang="es-ES" sz="1400" b="1" i="0" dirty="0">
                <a:solidFill>
                  <a:srgbClr val="FF0000"/>
                </a:solidFill>
                <a:effectLst/>
                <a:latin typeface="+mj-lt"/>
              </a:rPr>
              <a:t>meta</a:t>
            </a:r>
            <a:r>
              <a:rPr lang="es-ES" sz="1400" b="0" i="0" dirty="0">
                <a:solidFill>
                  <a:srgbClr val="374151"/>
                </a:solidFill>
                <a:effectLst/>
                <a:latin typeface="+mj-lt"/>
              </a:rPr>
              <a:t>.</a:t>
            </a:r>
          </a:p>
          <a:p>
            <a:r>
              <a:rPr lang="es-ES" sz="1400" b="1" i="0" dirty="0">
                <a:solidFill>
                  <a:srgbClr val="374151"/>
                </a:solidFill>
                <a:effectLst/>
                <a:latin typeface="+mj-lt"/>
              </a:rPr>
              <a:t>6: Entrenamiento del Meta-Modelo:</a:t>
            </a:r>
            <a:r>
              <a:rPr lang="es-ES" sz="1400" dirty="0">
                <a:solidFill>
                  <a:srgbClr val="374151"/>
                </a:solidFill>
                <a:latin typeface="+mj-lt"/>
              </a:rPr>
              <a:t> e</a:t>
            </a:r>
            <a:r>
              <a:rPr lang="es-ES" sz="1400" b="0" i="0" dirty="0">
                <a:solidFill>
                  <a:srgbClr val="374151"/>
                </a:solidFill>
                <a:effectLst/>
                <a:latin typeface="+mj-lt"/>
              </a:rPr>
              <a:t>ntrena un modelo adicional (el </a:t>
            </a:r>
            <a:r>
              <a:rPr lang="es-ES" sz="1400" b="1" i="0" dirty="0">
                <a:solidFill>
                  <a:srgbClr val="374151"/>
                </a:solidFill>
                <a:effectLst/>
                <a:latin typeface="+mj-lt"/>
              </a:rPr>
              <a:t>meta-modelo</a:t>
            </a:r>
            <a:r>
              <a:rPr lang="es-ES" sz="1400" b="0" i="0" dirty="0">
                <a:solidFill>
                  <a:srgbClr val="374151"/>
                </a:solidFill>
                <a:effectLst/>
                <a:latin typeface="+mj-lt"/>
              </a:rPr>
              <a:t>) utilizando el conjunto de </a:t>
            </a:r>
            <a:r>
              <a:rPr lang="es-ES" sz="1400" b="1" i="0" dirty="0">
                <a:solidFill>
                  <a:srgbClr val="374151"/>
                </a:solidFill>
                <a:effectLst/>
                <a:latin typeface="+mj-lt"/>
              </a:rPr>
              <a:t>datos meta</a:t>
            </a:r>
            <a:r>
              <a:rPr lang="es-ES" sz="1400" b="0" i="0" dirty="0">
                <a:solidFill>
                  <a:srgbClr val="374151"/>
                </a:solidFill>
                <a:effectLst/>
                <a:latin typeface="+mj-lt"/>
              </a:rPr>
              <a:t>. Este modelo aprende a combinar las predicciones de los modelos base.</a:t>
            </a:r>
          </a:p>
          <a:p>
            <a:r>
              <a:rPr lang="es-ES" sz="1400" b="1" i="0" dirty="0">
                <a:solidFill>
                  <a:srgbClr val="374151"/>
                </a:solidFill>
                <a:effectLst/>
                <a:latin typeface="+mj-lt"/>
              </a:rPr>
              <a:t>7: Predicción Final:</a:t>
            </a:r>
            <a:r>
              <a:rPr lang="es-ES" sz="1400" dirty="0">
                <a:solidFill>
                  <a:srgbClr val="374151"/>
                </a:solidFill>
                <a:latin typeface="+mj-lt"/>
              </a:rPr>
              <a:t> u</a:t>
            </a:r>
            <a:r>
              <a:rPr lang="es-ES" sz="1400" b="0" i="0" dirty="0">
                <a:solidFill>
                  <a:srgbClr val="374151"/>
                </a:solidFill>
                <a:effectLst/>
                <a:latin typeface="+mj-lt"/>
              </a:rPr>
              <a:t>tiliza el </a:t>
            </a:r>
            <a:r>
              <a:rPr lang="es-ES" sz="1400" b="1" i="0" dirty="0">
                <a:solidFill>
                  <a:srgbClr val="374151"/>
                </a:solidFill>
                <a:effectLst/>
                <a:latin typeface="+mj-lt"/>
              </a:rPr>
              <a:t>meta-modelo entrenado</a:t>
            </a:r>
            <a:r>
              <a:rPr lang="es-ES" sz="1400" b="0" i="0" dirty="0">
                <a:solidFill>
                  <a:srgbClr val="374151"/>
                </a:solidFill>
                <a:effectLst/>
                <a:latin typeface="+mj-lt"/>
              </a:rPr>
              <a:t> para hacer predicciones sobre </a:t>
            </a:r>
            <a:r>
              <a:rPr lang="es-ES" sz="1400" b="1" i="0" dirty="0">
                <a:solidFill>
                  <a:srgbClr val="374151"/>
                </a:solidFill>
                <a:effectLst/>
                <a:latin typeface="+mj-lt"/>
              </a:rPr>
              <a:t>nuevos datos</a:t>
            </a:r>
            <a:r>
              <a:rPr lang="es-ES" sz="1400" b="0" i="0" dirty="0">
                <a:solidFill>
                  <a:srgbClr val="374151"/>
                </a:solidFill>
                <a:effectLst/>
                <a:latin typeface="+mj-lt"/>
              </a:rPr>
              <a:t>.</a:t>
            </a:r>
          </a:p>
          <a:p>
            <a:endParaRPr lang="es-ES" sz="1400" b="0" i="0" dirty="0">
              <a:solidFill>
                <a:srgbClr val="374151"/>
              </a:solidFill>
              <a:effectLst/>
              <a:latin typeface="+mj-lt"/>
            </a:endParaRPr>
          </a:p>
          <a:p>
            <a:r>
              <a:rPr lang="es-ES" sz="1400" b="1" dirty="0">
                <a:latin typeface="+mj-lt"/>
              </a:rPr>
              <a:t>OJO</a:t>
            </a:r>
            <a:r>
              <a:rPr lang="es-ES" sz="1400" dirty="0">
                <a:latin typeface="+mj-lt"/>
              </a:rPr>
              <a:t>: el conjunto de </a:t>
            </a:r>
            <a:r>
              <a:rPr lang="es-ES" sz="1400" b="1" dirty="0">
                <a:latin typeface="+mj-lt"/>
              </a:rPr>
              <a:t>datos meta</a:t>
            </a:r>
            <a:r>
              <a:rPr lang="es-ES" sz="1400" dirty="0">
                <a:latin typeface="+mj-lt"/>
              </a:rPr>
              <a:t> se utiliza solo durante el entrenamiento del </a:t>
            </a:r>
            <a:r>
              <a:rPr lang="es-ES" sz="1400" b="1" dirty="0">
                <a:latin typeface="+mj-lt"/>
              </a:rPr>
              <a:t>meta-modelo</a:t>
            </a:r>
            <a:r>
              <a:rPr lang="es-ES" sz="1400" dirty="0">
                <a:latin typeface="+mj-lt"/>
              </a:rPr>
              <a:t> y no debe confundirse con el conjunto de </a:t>
            </a:r>
            <a:r>
              <a:rPr lang="es-ES" sz="1400" b="1" dirty="0">
                <a:latin typeface="+mj-lt"/>
              </a:rPr>
              <a:t>prueba original</a:t>
            </a:r>
            <a:r>
              <a:rPr lang="es-ES" sz="1400" dirty="0">
                <a:latin typeface="+mj-lt"/>
              </a:rPr>
              <a:t>.</a:t>
            </a:r>
          </a:p>
          <a:p>
            <a:pPr>
              <a:buFont typeface="Arial" panose="020B0604020202020204" pitchFamily="34" charset="0"/>
              <a:buChar char="•"/>
            </a:pPr>
            <a:endParaRPr lang="es-ES" b="0" i="0" dirty="0">
              <a:solidFill>
                <a:srgbClr val="374151"/>
              </a:solidFill>
              <a:effectLst/>
              <a:latin typeface="Söhne"/>
            </a:endParaRPr>
          </a:p>
        </p:txBody>
      </p:sp>
    </p:spTree>
    <p:extLst>
      <p:ext uri="{BB962C8B-B14F-4D97-AF65-F5344CB8AC3E}">
        <p14:creationId xmlns:p14="http://schemas.microsoft.com/office/powerpoint/2010/main" val="1270288063"/>
      </p:ext>
    </p:extLst>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001" y="27416"/>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sp>
        <p:nvSpPr>
          <p:cNvPr id="4" name="CuadroTexto 3"/>
          <p:cNvSpPr txBox="1"/>
          <p:nvPr/>
        </p:nvSpPr>
        <p:spPr>
          <a:xfrm>
            <a:off x="533400" y="819150"/>
            <a:ext cx="8153399" cy="3693319"/>
          </a:xfrm>
          <a:prstGeom prst="rect">
            <a:avLst/>
          </a:prstGeom>
          <a:noFill/>
        </p:spPr>
        <p:txBody>
          <a:bodyPr wrap="square" rtlCol="0">
            <a:spAutoFit/>
          </a:bodyPr>
          <a:lstStyle/>
          <a:p>
            <a:pPr algn="just"/>
            <a:r>
              <a:rPr lang="es-ES" b="1" dirty="0"/>
              <a:t>OJO: </a:t>
            </a:r>
            <a:r>
              <a:rPr lang="es-ES" dirty="0"/>
              <a:t>la palabra </a:t>
            </a:r>
            <a:r>
              <a:rPr lang="es-ES" dirty="0" err="1">
                <a:solidFill>
                  <a:srgbClr val="FF0000"/>
                </a:solidFill>
              </a:rPr>
              <a:t>stacking</a:t>
            </a:r>
            <a:r>
              <a:rPr lang="es-ES" dirty="0">
                <a:solidFill>
                  <a:srgbClr val="FF0000"/>
                </a:solidFill>
              </a:rPr>
              <a:t> </a:t>
            </a:r>
            <a:r>
              <a:rPr lang="es-ES" dirty="0"/>
              <a:t>a veces se utiliza para referirse a cualquier método de combinación de modelos.</a:t>
            </a:r>
          </a:p>
          <a:p>
            <a:pPr algn="just"/>
            <a:endParaRPr lang="es-ES" dirty="0"/>
          </a:p>
          <a:p>
            <a:pPr marL="342900" indent="-342900" algn="just">
              <a:buAutoNum type="arabicPeriod"/>
            </a:pPr>
            <a:r>
              <a:rPr lang="es-ES" dirty="0" err="1"/>
              <a:t>Averaging</a:t>
            </a:r>
            <a:r>
              <a:rPr lang="es-ES" dirty="0"/>
              <a:t> (promediado): se calcula el promedio de las predicciones. En problemas de clasificación, se obtiene el promedio de las probabilidades de pertenencia. Se puede utilizar también un promedio ponderado, por ejemplo, para agregar las predicciones de un </a:t>
            </a:r>
            <a:r>
              <a:rPr lang="es-ES" dirty="0" err="1"/>
              <a:t>xgboost</a:t>
            </a:r>
            <a:r>
              <a:rPr lang="es-ES" dirty="0"/>
              <a:t> y un </a:t>
            </a:r>
            <a:r>
              <a:rPr lang="es-ES" dirty="0" err="1"/>
              <a:t>random</a:t>
            </a:r>
            <a:r>
              <a:rPr lang="es-ES" dirty="0"/>
              <a:t> </a:t>
            </a:r>
            <a:r>
              <a:rPr lang="es-ES" dirty="0" err="1"/>
              <a:t>fores</a:t>
            </a:r>
            <a:r>
              <a:rPr lang="es-ES" dirty="0"/>
              <a:t>, final=0.8*prediXgboost+0.2*</a:t>
            </a:r>
            <a:r>
              <a:rPr lang="es-ES" dirty="0" err="1"/>
              <a:t>prediRandomForest</a:t>
            </a:r>
            <a:endParaRPr lang="es-ES" dirty="0"/>
          </a:p>
          <a:p>
            <a:pPr marL="342900" indent="-342900" algn="just">
              <a:buAutoNum type="arabicPeriod"/>
            </a:pPr>
            <a:r>
              <a:rPr lang="es-ES" dirty="0"/>
              <a:t>Voto (para clasificación): se predice el resultado con mayoría entre las predicciones individuales.</a:t>
            </a:r>
          </a:p>
          <a:p>
            <a:pPr marL="342900" indent="-342900" algn="just">
              <a:buAutoNum type="arabicPeriod"/>
            </a:pPr>
            <a:r>
              <a:rPr lang="es-ES" dirty="0"/>
              <a:t>Combinación a partir de otro algoritmo (esto es estrictamente </a:t>
            </a:r>
            <a:r>
              <a:rPr lang="es-ES" dirty="0" err="1">
                <a:solidFill>
                  <a:srgbClr val="FF0000"/>
                </a:solidFill>
              </a:rPr>
              <a:t>stacking</a:t>
            </a:r>
            <a:r>
              <a:rPr lang="es-ES" dirty="0"/>
              <a:t>): por ejemplo, se introduce una regresión y un árbol como variables independientes. Esto equivaldría en regresión a un promediado de modelos con distintos pesos.</a:t>
            </a:r>
          </a:p>
        </p:txBody>
      </p:sp>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9550"/>
            <a:ext cx="8686800" cy="673902"/>
          </a:xfrm>
          <a:prstGeom prst="rect">
            <a:avLst/>
          </a:prstGeom>
        </p:spPr>
        <p:txBody>
          <a:bodyPr vert="horz" wrap="square" lIns="0" tIns="12065" rIns="0" bIns="0" rtlCol="0">
            <a:spAutoFit/>
          </a:bodyPr>
          <a:lstStyle/>
          <a:p>
            <a:pPr marL="12700" algn="ctr">
              <a:lnSpc>
                <a:spcPct val="100000"/>
              </a:lnSpc>
              <a:spcBef>
                <a:spcPts val="95"/>
              </a:spcBef>
            </a:pPr>
            <a:r>
              <a:rPr spc="-5" dirty="0"/>
              <a:t>St</a:t>
            </a:r>
            <a:r>
              <a:rPr spc="-10" dirty="0"/>
              <a:t>acki</a:t>
            </a:r>
            <a:r>
              <a:rPr spc="-5" dirty="0"/>
              <a:t>ng</a:t>
            </a:r>
            <a:r>
              <a:rPr lang="es-ES" spc="-5" dirty="0"/>
              <a:t> (Justificación teórica)</a:t>
            </a:r>
            <a:br>
              <a:rPr lang="es-ES" spc="-5" dirty="0"/>
            </a:br>
            <a:r>
              <a:rPr lang="es-ES" sz="1100" dirty="0">
                <a:solidFill>
                  <a:schemeClr val="tx1"/>
                </a:solidFill>
                <a:latin typeface="Calibri cuerpo"/>
              </a:rPr>
              <a:t>K. </a:t>
            </a:r>
            <a:r>
              <a:rPr lang="es-ES" sz="1100" dirty="0" err="1">
                <a:solidFill>
                  <a:schemeClr val="tx1"/>
                </a:solidFill>
                <a:latin typeface="Calibri cuerpo"/>
              </a:rPr>
              <a:t>Tumer</a:t>
            </a:r>
            <a:r>
              <a:rPr lang="es-ES" sz="1100" dirty="0">
                <a:solidFill>
                  <a:schemeClr val="tx1"/>
                </a:solidFill>
                <a:latin typeface="Calibri cuerpo"/>
              </a:rPr>
              <a:t>, J. </a:t>
            </a:r>
            <a:r>
              <a:rPr lang="es-ES" sz="1100" dirty="0" err="1">
                <a:solidFill>
                  <a:schemeClr val="tx1"/>
                </a:solidFill>
                <a:latin typeface="Calibri cuerpo"/>
              </a:rPr>
              <a:t>Ghosh</a:t>
            </a:r>
            <a:r>
              <a:rPr lang="es-ES" sz="1100" dirty="0">
                <a:solidFill>
                  <a:schemeClr val="tx1"/>
                </a:solidFill>
                <a:latin typeface="Calibri cuerpo"/>
              </a:rPr>
              <a:t> Error </a:t>
            </a:r>
            <a:r>
              <a:rPr lang="es-ES" sz="1100" dirty="0" err="1">
                <a:solidFill>
                  <a:schemeClr val="tx1"/>
                </a:solidFill>
                <a:latin typeface="Calibri cuerpo"/>
              </a:rPr>
              <a:t>Correlation</a:t>
            </a:r>
            <a:r>
              <a:rPr lang="es-ES" sz="1100" dirty="0">
                <a:solidFill>
                  <a:schemeClr val="tx1"/>
                </a:solidFill>
                <a:latin typeface="Calibri cuerpo"/>
              </a:rPr>
              <a:t> and Error </a:t>
            </a:r>
            <a:r>
              <a:rPr lang="es-ES" sz="1100" dirty="0" err="1">
                <a:solidFill>
                  <a:schemeClr val="tx1"/>
                </a:solidFill>
                <a:latin typeface="Calibri cuerpo"/>
              </a:rPr>
              <a:t>Reduction</a:t>
            </a:r>
            <a:r>
              <a:rPr lang="es-ES" sz="1100" dirty="0">
                <a:solidFill>
                  <a:schemeClr val="tx1"/>
                </a:solidFill>
                <a:latin typeface="Calibri cuerpo"/>
              </a:rPr>
              <a:t> in </a:t>
            </a:r>
            <a:r>
              <a:rPr lang="es-ES" sz="1100" dirty="0" err="1">
                <a:solidFill>
                  <a:schemeClr val="tx1"/>
                </a:solidFill>
                <a:latin typeface="Calibri cuerpo"/>
              </a:rPr>
              <a:t>Ensemble</a:t>
            </a:r>
            <a:r>
              <a:rPr lang="es-ES" sz="1100" dirty="0">
                <a:solidFill>
                  <a:schemeClr val="tx1"/>
                </a:solidFill>
                <a:latin typeface="Calibri cuerpo"/>
              </a:rPr>
              <a:t> </a:t>
            </a:r>
            <a:r>
              <a:rPr lang="es-ES" sz="1100" dirty="0" err="1">
                <a:solidFill>
                  <a:schemeClr val="tx1"/>
                </a:solidFill>
                <a:latin typeface="Calibri cuerpo"/>
              </a:rPr>
              <a:t>Classifiers</a:t>
            </a:r>
            <a:r>
              <a:rPr lang="es-ES" sz="1100" dirty="0">
                <a:solidFill>
                  <a:schemeClr val="tx1"/>
                </a:solidFill>
                <a:latin typeface="Calibri cuerpo"/>
              </a:rPr>
              <a:t> </a:t>
            </a:r>
            <a:r>
              <a:rPr lang="it-IT" sz="1100" dirty="0">
                <a:solidFill>
                  <a:schemeClr val="tx1"/>
                </a:solidFill>
                <a:latin typeface="Calibri cuerpo"/>
              </a:rPr>
              <a:t>Conn. Sci., 8 (3–4) (1996), pp. 385-404</a:t>
            </a:r>
            <a:endParaRPr spc="-5" dirty="0">
              <a:solidFill>
                <a:schemeClr val="tx1"/>
              </a:solidFill>
              <a:latin typeface="Calibri cuerpo"/>
            </a:endParaRPr>
          </a:p>
        </p:txBody>
      </p:sp>
      <p:pic>
        <p:nvPicPr>
          <p:cNvPr id="4" name="Imagen 3"/>
          <p:cNvPicPr>
            <a:picLocks noChangeAspect="1"/>
          </p:cNvPicPr>
          <p:nvPr/>
        </p:nvPicPr>
        <p:blipFill>
          <a:blip r:embed="rId2"/>
          <a:stretch>
            <a:fillRect/>
          </a:stretch>
        </p:blipFill>
        <p:spPr>
          <a:xfrm>
            <a:off x="1447800" y="1123950"/>
            <a:ext cx="5756398" cy="3832529"/>
          </a:xfrm>
          <a:prstGeom prst="rect">
            <a:avLst/>
          </a:prstGeom>
        </p:spPr>
      </p:pic>
    </p:spTree>
    <p:extLst>
      <p:ext uri="{BB962C8B-B14F-4D97-AF65-F5344CB8AC3E}">
        <p14:creationId xmlns:p14="http://schemas.microsoft.com/office/powerpoint/2010/main" val="3241617812"/>
      </p:ext>
    </p:extLst>
  </p:cSld>
  <p:clrMapOvr>
    <a:masterClrMapping/>
  </p:clrMapOvr>
  <p:transition spd="slow">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09550"/>
            <a:ext cx="8686800" cy="673902"/>
          </a:xfrm>
          <a:prstGeom prst="rect">
            <a:avLst/>
          </a:prstGeom>
        </p:spPr>
        <p:txBody>
          <a:bodyPr vert="horz" wrap="square" lIns="0" tIns="12065" rIns="0" bIns="0" rtlCol="0">
            <a:spAutoFit/>
          </a:bodyPr>
          <a:lstStyle/>
          <a:p>
            <a:pPr marL="12700" algn="ctr">
              <a:lnSpc>
                <a:spcPct val="100000"/>
              </a:lnSpc>
              <a:spcBef>
                <a:spcPts val="95"/>
              </a:spcBef>
            </a:pPr>
            <a:r>
              <a:rPr spc="-5" dirty="0"/>
              <a:t>St</a:t>
            </a:r>
            <a:r>
              <a:rPr spc="-10" dirty="0"/>
              <a:t>acki</a:t>
            </a:r>
            <a:r>
              <a:rPr spc="-5" dirty="0"/>
              <a:t>ng</a:t>
            </a:r>
            <a:r>
              <a:rPr lang="es-ES" spc="-5" dirty="0"/>
              <a:t> (Justificación teórica)</a:t>
            </a:r>
            <a:br>
              <a:rPr lang="es-ES" spc="-5" dirty="0"/>
            </a:br>
            <a:r>
              <a:rPr lang="es-ES" sz="1100" dirty="0">
                <a:solidFill>
                  <a:schemeClr val="tx1"/>
                </a:solidFill>
                <a:latin typeface="Calibri cuerpo"/>
              </a:rPr>
              <a:t>K. </a:t>
            </a:r>
            <a:r>
              <a:rPr lang="es-ES" sz="1100" dirty="0" err="1">
                <a:solidFill>
                  <a:schemeClr val="tx1"/>
                </a:solidFill>
                <a:latin typeface="Calibri cuerpo"/>
              </a:rPr>
              <a:t>Tumer</a:t>
            </a:r>
            <a:r>
              <a:rPr lang="es-ES" sz="1100" dirty="0">
                <a:solidFill>
                  <a:schemeClr val="tx1"/>
                </a:solidFill>
                <a:latin typeface="Calibri cuerpo"/>
              </a:rPr>
              <a:t>, J. </a:t>
            </a:r>
            <a:r>
              <a:rPr lang="es-ES" sz="1100" dirty="0" err="1">
                <a:solidFill>
                  <a:schemeClr val="tx1"/>
                </a:solidFill>
                <a:latin typeface="Calibri cuerpo"/>
              </a:rPr>
              <a:t>Ghosh</a:t>
            </a:r>
            <a:r>
              <a:rPr lang="es-ES" sz="1100" dirty="0">
                <a:solidFill>
                  <a:schemeClr val="tx1"/>
                </a:solidFill>
                <a:latin typeface="Calibri cuerpo"/>
              </a:rPr>
              <a:t> Error </a:t>
            </a:r>
            <a:r>
              <a:rPr lang="es-ES" sz="1100" dirty="0" err="1">
                <a:solidFill>
                  <a:schemeClr val="tx1"/>
                </a:solidFill>
                <a:latin typeface="Calibri cuerpo"/>
              </a:rPr>
              <a:t>Correlation</a:t>
            </a:r>
            <a:r>
              <a:rPr lang="es-ES" sz="1100" dirty="0">
                <a:solidFill>
                  <a:schemeClr val="tx1"/>
                </a:solidFill>
                <a:latin typeface="Calibri cuerpo"/>
              </a:rPr>
              <a:t> and Error </a:t>
            </a:r>
            <a:r>
              <a:rPr lang="es-ES" sz="1100" dirty="0" err="1">
                <a:solidFill>
                  <a:schemeClr val="tx1"/>
                </a:solidFill>
                <a:latin typeface="Calibri cuerpo"/>
              </a:rPr>
              <a:t>Reduction</a:t>
            </a:r>
            <a:r>
              <a:rPr lang="es-ES" sz="1100" dirty="0">
                <a:solidFill>
                  <a:schemeClr val="tx1"/>
                </a:solidFill>
                <a:latin typeface="Calibri cuerpo"/>
              </a:rPr>
              <a:t> in </a:t>
            </a:r>
            <a:r>
              <a:rPr lang="es-ES" sz="1100" dirty="0" err="1">
                <a:solidFill>
                  <a:schemeClr val="tx1"/>
                </a:solidFill>
                <a:latin typeface="Calibri cuerpo"/>
              </a:rPr>
              <a:t>Ensemble</a:t>
            </a:r>
            <a:r>
              <a:rPr lang="es-ES" sz="1100" dirty="0">
                <a:solidFill>
                  <a:schemeClr val="tx1"/>
                </a:solidFill>
                <a:latin typeface="Calibri cuerpo"/>
              </a:rPr>
              <a:t> </a:t>
            </a:r>
            <a:r>
              <a:rPr lang="es-ES" sz="1100" dirty="0" err="1">
                <a:solidFill>
                  <a:schemeClr val="tx1"/>
                </a:solidFill>
                <a:latin typeface="Calibri cuerpo"/>
              </a:rPr>
              <a:t>Classifiers</a:t>
            </a:r>
            <a:r>
              <a:rPr lang="es-ES" sz="1100" dirty="0">
                <a:solidFill>
                  <a:schemeClr val="tx1"/>
                </a:solidFill>
                <a:latin typeface="Calibri cuerpo"/>
              </a:rPr>
              <a:t> </a:t>
            </a:r>
            <a:r>
              <a:rPr lang="it-IT" sz="1100" dirty="0">
                <a:solidFill>
                  <a:schemeClr val="tx1"/>
                </a:solidFill>
                <a:latin typeface="Calibri cuerpo"/>
              </a:rPr>
              <a:t>Conn. Sci., 8 (3–4) (1996), pp. 385-404</a:t>
            </a:r>
            <a:endParaRPr spc="-5" dirty="0">
              <a:solidFill>
                <a:schemeClr val="tx1"/>
              </a:solidFill>
              <a:latin typeface="Calibri cuerpo"/>
            </a:endParaRPr>
          </a:p>
        </p:txBody>
      </p:sp>
      <p:pic>
        <p:nvPicPr>
          <p:cNvPr id="3" name="Imagen 2"/>
          <p:cNvPicPr>
            <a:picLocks noChangeAspect="1"/>
          </p:cNvPicPr>
          <p:nvPr/>
        </p:nvPicPr>
        <p:blipFill>
          <a:blip r:embed="rId2"/>
          <a:stretch>
            <a:fillRect/>
          </a:stretch>
        </p:blipFill>
        <p:spPr>
          <a:xfrm>
            <a:off x="1219200" y="1123950"/>
            <a:ext cx="7051508" cy="3956128"/>
          </a:xfrm>
          <a:prstGeom prst="rect">
            <a:avLst/>
          </a:prstGeom>
        </p:spPr>
      </p:pic>
    </p:spTree>
    <p:extLst>
      <p:ext uri="{BB962C8B-B14F-4D97-AF65-F5344CB8AC3E}">
        <p14:creationId xmlns:p14="http://schemas.microsoft.com/office/powerpoint/2010/main" val="18678384"/>
      </p:ext>
    </p:extLst>
  </p:cSld>
  <p:clrMapOvr>
    <a:masterClrMapping/>
  </p:clrMapOvr>
  <p:transition spd="slow">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001" y="27416"/>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sp>
        <p:nvSpPr>
          <p:cNvPr id="4" name="CuadroTexto 3"/>
          <p:cNvSpPr txBox="1"/>
          <p:nvPr/>
        </p:nvSpPr>
        <p:spPr>
          <a:xfrm>
            <a:off x="354980" y="742950"/>
            <a:ext cx="8331820" cy="4308872"/>
          </a:xfrm>
          <a:prstGeom prst="rect">
            <a:avLst/>
          </a:prstGeom>
          <a:noFill/>
        </p:spPr>
        <p:txBody>
          <a:bodyPr wrap="square" rtlCol="0">
            <a:spAutoFit/>
          </a:bodyPr>
          <a:lstStyle/>
          <a:p>
            <a:pPr marL="342900" indent="-342900" algn="just">
              <a:buFont typeface="+mj-lt"/>
              <a:buAutoNum type="arabicPeriod"/>
            </a:pPr>
            <a:r>
              <a:rPr lang="es-ES" sz="1600" dirty="0"/>
              <a:t>Siempre, cuanto menor sea la correlación entre clasificadores, mas se reducirá el error con el ensamblado. OJO: tiene que cumplirse que el sesgo del ensamblado </a:t>
            </a:r>
            <a:r>
              <a:rPr lang="es-ES" sz="1600" b="1" dirty="0"/>
              <a:t>baje, </a:t>
            </a:r>
            <a:r>
              <a:rPr lang="es-ES" sz="1600" dirty="0"/>
              <a:t>se </a:t>
            </a:r>
            <a:r>
              <a:rPr lang="es-ES" sz="1600" b="1" dirty="0"/>
              <a:t>mantenga</a:t>
            </a:r>
            <a:r>
              <a:rPr lang="es-ES" sz="1600" dirty="0"/>
              <a:t> o como mínimo, </a:t>
            </a:r>
            <a:r>
              <a:rPr lang="es-ES" sz="1600" b="1" dirty="0"/>
              <a:t>no suba </a:t>
            </a:r>
            <a:r>
              <a:rPr lang="es-ES" sz="1600" dirty="0"/>
              <a:t>mucho. Desgraciadamente, no se puede saber a priori si el sesgo se mejora o no con el ensamblado. Es necesario llevar a cabo pruebas empíricas repetidas (CV, </a:t>
            </a:r>
            <a:r>
              <a:rPr lang="es-ES" sz="1600" dirty="0" err="1"/>
              <a:t>tr</a:t>
            </a:r>
            <a:r>
              <a:rPr lang="es-ES" sz="1600" dirty="0"/>
              <a:t>/</a:t>
            </a:r>
            <a:r>
              <a:rPr lang="es-ES" sz="1600" dirty="0" err="1"/>
              <a:t>ts</a:t>
            </a:r>
            <a:r>
              <a:rPr lang="es-ES" sz="1600" dirty="0"/>
              <a:t>) para saberlo.</a:t>
            </a:r>
          </a:p>
          <a:p>
            <a:pPr marL="342900" indent="-342900" algn="just">
              <a:buFont typeface="+mj-lt"/>
              <a:buAutoNum type="arabicPeriod"/>
            </a:pPr>
            <a:r>
              <a:rPr lang="es-ES" sz="1600" dirty="0"/>
              <a:t>En general, se intentarán unir clasificadores que tengan </a:t>
            </a:r>
            <a:r>
              <a:rPr lang="es-ES" sz="1600" b="1" dirty="0"/>
              <a:t>sesgo</a:t>
            </a:r>
            <a:r>
              <a:rPr lang="es-ES" sz="1600" dirty="0"/>
              <a:t> suficientemente </a:t>
            </a:r>
            <a:r>
              <a:rPr lang="es-ES" sz="1600" b="1" dirty="0"/>
              <a:t>bajo</a:t>
            </a:r>
            <a:r>
              <a:rPr lang="es-ES" sz="1600" dirty="0"/>
              <a:t> y </a:t>
            </a:r>
            <a:r>
              <a:rPr lang="es-ES" sz="1600" b="1" dirty="0"/>
              <a:t>similar</a:t>
            </a:r>
            <a:r>
              <a:rPr lang="es-ES" sz="1600" dirty="0"/>
              <a:t>, y </a:t>
            </a:r>
            <a:r>
              <a:rPr lang="es-ES" sz="1600" b="1" dirty="0"/>
              <a:t>poca correlación</a:t>
            </a:r>
            <a:r>
              <a:rPr lang="es-ES" sz="1600" dirty="0"/>
              <a:t> entre ellos.</a:t>
            </a:r>
          </a:p>
          <a:p>
            <a:pPr marL="342900" indent="-342900" algn="just">
              <a:buFont typeface="+mj-lt"/>
              <a:buAutoNum type="arabicPeriod"/>
            </a:pPr>
            <a:r>
              <a:rPr lang="es-ES" sz="1600" dirty="0"/>
              <a:t>Como la correlación nunca suele ser 1, uniendo clasificadores con sesgo similar´, aún con correlación alta (</a:t>
            </a:r>
            <a:r>
              <a:rPr lang="es-ES" sz="1600" dirty="0" err="1"/>
              <a:t>p.e</a:t>
            </a:r>
            <a:r>
              <a:rPr lang="es-ES" sz="1600" dirty="0"/>
              <a:t>. 0.9), el término siempre va a ser &lt;1 y se mejorará algo la varianza.</a:t>
            </a:r>
          </a:p>
          <a:p>
            <a:pPr marL="342900" indent="-342900" algn="just">
              <a:buFont typeface="+mj-lt"/>
              <a:buAutoNum type="arabicPeriod"/>
            </a:pPr>
            <a:r>
              <a:rPr lang="es-ES" sz="1600" dirty="0"/>
              <a:t>Algunos métodos de ensamblado integrales como </a:t>
            </a:r>
            <a:r>
              <a:rPr lang="es-ES" sz="1600" dirty="0" err="1"/>
              <a:t>Boosting</a:t>
            </a:r>
            <a:r>
              <a:rPr lang="es-ES" sz="1600" dirty="0"/>
              <a:t> y </a:t>
            </a:r>
            <a:r>
              <a:rPr lang="es-ES" sz="1600" dirty="0" err="1"/>
              <a:t>Random</a:t>
            </a:r>
            <a:r>
              <a:rPr lang="es-ES" sz="1600" dirty="0"/>
              <a:t> </a:t>
            </a:r>
            <a:r>
              <a:rPr lang="es-ES" sz="1600" dirty="0" err="1"/>
              <a:t>Fores</a:t>
            </a:r>
            <a:r>
              <a:rPr lang="es-ES" sz="1600" dirty="0"/>
              <a:t> se aprovechan de estas propiedades combinando árboles diferentes que, debido a su construcción (introducir aleatorización en las variables en el caso de </a:t>
            </a:r>
            <a:r>
              <a:rPr lang="es-ES" sz="1600" dirty="0" err="1"/>
              <a:t>Random</a:t>
            </a:r>
            <a:r>
              <a:rPr lang="es-ES" sz="1600" dirty="0"/>
              <a:t> </a:t>
            </a:r>
            <a:r>
              <a:rPr lang="es-ES" sz="1600" dirty="0" err="1"/>
              <a:t>Fores</a:t>
            </a:r>
            <a:r>
              <a:rPr lang="es-ES" sz="1600" dirty="0"/>
              <a:t>, o bien atacar cada vez una diferente construcción de la variable objetivo en el caso de </a:t>
            </a:r>
            <a:r>
              <a:rPr lang="es-ES" sz="1600" dirty="0" err="1"/>
              <a:t>Gradient</a:t>
            </a:r>
            <a:r>
              <a:rPr lang="es-ES" sz="1600" dirty="0"/>
              <a:t> </a:t>
            </a:r>
            <a:r>
              <a:rPr lang="es-ES" sz="1600" dirty="0" err="1"/>
              <a:t>Boosting</a:t>
            </a:r>
            <a:r>
              <a:rPr lang="es-ES" sz="1600" dirty="0"/>
              <a:t>) tienen sesgo similar pero correlaciones relativamente bajas entre ellos.</a:t>
            </a:r>
          </a:p>
          <a:p>
            <a:pPr marL="342900" indent="-342900" algn="just">
              <a:buFont typeface="+mj-lt"/>
              <a:buAutoNum type="arabicPeriod"/>
            </a:pPr>
            <a:r>
              <a:rPr lang="es-ES" sz="1600" dirty="0"/>
              <a:t>Cuando se utilizan muchos clasificadores, es difícil establecer reglas generales</a:t>
            </a:r>
          </a:p>
          <a:p>
            <a:endParaRPr lang="es-ES" sz="1600" dirty="0"/>
          </a:p>
          <a:p>
            <a:pPr marL="342900" indent="-342900">
              <a:buFont typeface="+mj-lt"/>
              <a:buAutoNum type="arabicPeriod"/>
            </a:pPr>
            <a:endParaRPr lang="es-ES" dirty="0"/>
          </a:p>
        </p:txBody>
      </p:sp>
    </p:spTree>
  </p:cSld>
  <p:clrMapOvr>
    <a:masterClrMapping/>
  </p:clrMapOvr>
  <p:transition spd="slow">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91001" y="27416"/>
            <a:ext cx="1396365" cy="513080"/>
          </a:xfrm>
          <a:prstGeom prst="rect">
            <a:avLst/>
          </a:prstGeom>
        </p:spPr>
        <p:txBody>
          <a:bodyPr vert="horz" wrap="square" lIns="0" tIns="12065" rIns="0" bIns="0" rtlCol="0">
            <a:spAutoFit/>
          </a:bodyPr>
          <a:lstStyle/>
          <a:p>
            <a:pPr marL="12700">
              <a:lnSpc>
                <a:spcPct val="100000"/>
              </a:lnSpc>
              <a:spcBef>
                <a:spcPts val="95"/>
              </a:spcBef>
            </a:pPr>
            <a:r>
              <a:rPr spc="-5" dirty="0"/>
              <a:t>St</a:t>
            </a:r>
            <a:r>
              <a:rPr spc="-10" dirty="0"/>
              <a:t>acki</a:t>
            </a:r>
            <a:r>
              <a:rPr spc="-5" dirty="0"/>
              <a:t>ng</a:t>
            </a:r>
          </a:p>
        </p:txBody>
      </p:sp>
      <p:sp>
        <p:nvSpPr>
          <p:cNvPr id="4" name="CuadroTexto 3"/>
          <p:cNvSpPr txBox="1"/>
          <p:nvPr/>
        </p:nvSpPr>
        <p:spPr>
          <a:xfrm>
            <a:off x="354980" y="742950"/>
            <a:ext cx="8331820" cy="3323987"/>
          </a:xfrm>
          <a:prstGeom prst="rect">
            <a:avLst/>
          </a:prstGeom>
          <a:noFill/>
        </p:spPr>
        <p:txBody>
          <a:bodyPr wrap="square" rtlCol="0">
            <a:spAutoFit/>
          </a:bodyPr>
          <a:lstStyle/>
          <a:p>
            <a:pPr algn="just"/>
            <a:r>
              <a:rPr lang="es-ES" sz="1600" dirty="0"/>
              <a:t>Hay otras técnicas que permiten encontrar clasificadores con relativamente baja correlación entre ellos. Por ejemplo: </a:t>
            </a:r>
          </a:p>
          <a:p>
            <a:pPr algn="just"/>
            <a:endParaRPr lang="es-ES" sz="1600" dirty="0"/>
          </a:p>
          <a:p>
            <a:pPr marL="285750" indent="-285750" algn="just">
              <a:buFont typeface="Arial" panose="020B0604020202020204" pitchFamily="34" charset="0"/>
              <a:buChar char="•"/>
            </a:pPr>
            <a:r>
              <a:rPr lang="es-ES" sz="1600" dirty="0"/>
              <a:t>Técnicas diferentes (</a:t>
            </a:r>
            <a:r>
              <a:rPr lang="es-ES" sz="1600" dirty="0" err="1"/>
              <a:t>ensemble</a:t>
            </a:r>
            <a:r>
              <a:rPr lang="es-ES" sz="1600" dirty="0"/>
              <a:t> de </a:t>
            </a:r>
            <a:r>
              <a:rPr lang="es-ES" sz="1600" dirty="0" err="1"/>
              <a:t>gradient</a:t>
            </a:r>
            <a:r>
              <a:rPr lang="es-ES" sz="1600" dirty="0"/>
              <a:t> </a:t>
            </a:r>
            <a:r>
              <a:rPr lang="es-ES" sz="1600" dirty="0" err="1"/>
              <a:t>boosting+random</a:t>
            </a:r>
            <a:r>
              <a:rPr lang="es-ES" sz="1600" dirty="0"/>
              <a:t> </a:t>
            </a:r>
            <a:r>
              <a:rPr lang="es-ES" sz="1600" dirty="0" err="1"/>
              <a:t>forest</a:t>
            </a:r>
            <a:r>
              <a:rPr lang="es-ES" sz="1600" dirty="0"/>
              <a:t>; </a:t>
            </a:r>
            <a:r>
              <a:rPr lang="es-ES" sz="1600" dirty="0" err="1"/>
              <a:t>logística+redes</a:t>
            </a:r>
            <a:r>
              <a:rPr lang="es-ES" sz="1600" dirty="0"/>
              <a:t>…)</a:t>
            </a:r>
          </a:p>
          <a:p>
            <a:pPr marL="285750" indent="-285750" algn="just">
              <a:buFont typeface="Arial" panose="020B0604020202020204" pitchFamily="34" charset="0"/>
              <a:buChar char="•"/>
            </a:pPr>
            <a:r>
              <a:rPr lang="es-ES" sz="1600" dirty="0"/>
              <a:t>Usar conjuntos diferentes de variables</a:t>
            </a:r>
          </a:p>
          <a:p>
            <a:pPr marL="285750" indent="-285750" algn="just">
              <a:buFont typeface="Arial" panose="020B0604020202020204" pitchFamily="34" charset="0"/>
              <a:buChar char="•"/>
            </a:pPr>
            <a:r>
              <a:rPr lang="es-ES" sz="1600" dirty="0"/>
              <a:t>Aleatorización (entrenar con diferentes datos training para predecir los mismos datos test).</a:t>
            </a:r>
          </a:p>
          <a:p>
            <a:pPr algn="just"/>
            <a:endParaRPr lang="es-ES" sz="1600" dirty="0"/>
          </a:p>
          <a:p>
            <a:pPr algn="just"/>
            <a:r>
              <a:rPr lang="es-ES" sz="1600" dirty="0"/>
              <a:t>Algunos enlaces de interés</a:t>
            </a:r>
          </a:p>
          <a:p>
            <a:pPr algn="just"/>
            <a:endParaRPr lang="es-ES" sz="1600" dirty="0"/>
          </a:p>
          <a:p>
            <a:pPr algn="just"/>
            <a:r>
              <a:rPr lang="es-ES" sz="1600" dirty="0">
                <a:hlinkClick r:id="rId2"/>
              </a:rPr>
              <a:t>https://github.com/MLWave/Kaggle-Ensemble-Guide</a:t>
            </a:r>
            <a:endParaRPr lang="es-ES" sz="1600" dirty="0"/>
          </a:p>
          <a:p>
            <a:pPr algn="just"/>
            <a:r>
              <a:rPr lang="es-ES" sz="1600" dirty="0">
                <a:hlinkClick r:id="rId3"/>
              </a:rPr>
              <a:t>https://www.overkillanalytics.com/</a:t>
            </a:r>
            <a:endParaRPr lang="es-ES" sz="1600" dirty="0"/>
          </a:p>
          <a:p>
            <a:pPr algn="just"/>
            <a:endParaRPr lang="es-ES" sz="1600" dirty="0"/>
          </a:p>
          <a:p>
            <a:pPr marL="342900" indent="-342900">
              <a:buFont typeface="+mj-lt"/>
              <a:buAutoNum type="arabicPeriod"/>
            </a:pPr>
            <a:endParaRPr lang="es-ES" dirty="0"/>
          </a:p>
        </p:txBody>
      </p:sp>
    </p:spTree>
    <p:extLst>
      <p:ext uri="{BB962C8B-B14F-4D97-AF65-F5344CB8AC3E}">
        <p14:creationId xmlns:p14="http://schemas.microsoft.com/office/powerpoint/2010/main" val="3329681470"/>
      </p:ext>
    </p:extLst>
  </p:cSld>
  <p:clrMapOvr>
    <a:masterClrMapping/>
  </p:clrMapOvr>
  <p:transition spd="slow">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54980" y="742950"/>
            <a:ext cx="8331820" cy="3570208"/>
          </a:xfrm>
          <a:prstGeom prst="rect">
            <a:avLst/>
          </a:prstGeom>
          <a:noFill/>
        </p:spPr>
        <p:txBody>
          <a:bodyPr wrap="square" rtlCol="0">
            <a:spAutoFit/>
          </a:bodyPr>
          <a:lstStyle/>
          <a:p>
            <a:pPr algn="just"/>
            <a:r>
              <a:rPr lang="es-ES" sz="2400" b="1" dirty="0">
                <a:solidFill>
                  <a:schemeClr val="tx2"/>
                </a:solidFill>
              </a:rPr>
              <a:t>Ventajas de los modelos de </a:t>
            </a:r>
            <a:r>
              <a:rPr lang="es-ES" sz="2400" b="1" dirty="0" err="1">
                <a:solidFill>
                  <a:schemeClr val="tx2"/>
                </a:solidFill>
              </a:rPr>
              <a:t>ensemble</a:t>
            </a:r>
            <a:endParaRPr lang="es-ES" sz="2400" b="1" dirty="0">
              <a:solidFill>
                <a:schemeClr val="tx2"/>
              </a:solidFill>
            </a:endParaRPr>
          </a:p>
          <a:p>
            <a:pPr marL="457200" indent="-457200" algn="just">
              <a:buFont typeface="Arial" panose="020B0604020202020204" pitchFamily="34" charset="0"/>
              <a:buChar char="•"/>
            </a:pPr>
            <a:r>
              <a:rPr lang="es-ES" dirty="0"/>
              <a:t>Son bastante robustos, ya que unos modelos corrigen a otros</a:t>
            </a:r>
          </a:p>
          <a:p>
            <a:pPr marL="457200" indent="-457200" algn="just">
              <a:buFont typeface="Arial" panose="020B0604020202020204" pitchFamily="34" charset="0"/>
              <a:buChar char="•"/>
            </a:pPr>
            <a:r>
              <a:rPr lang="es-ES" dirty="0"/>
              <a:t>Reducen la varianza del error en general, casi nunca empeoran los modelos</a:t>
            </a:r>
          </a:p>
          <a:p>
            <a:pPr marL="457200" indent="-457200" algn="just">
              <a:buFont typeface="Arial" panose="020B0604020202020204" pitchFamily="34" charset="0"/>
              <a:buChar char="•"/>
            </a:pPr>
            <a:endParaRPr lang="es-ES" dirty="0"/>
          </a:p>
          <a:p>
            <a:pPr marL="457200" indent="-457200" algn="just">
              <a:buFont typeface="Arial" panose="020B0604020202020204" pitchFamily="34" charset="0"/>
              <a:buChar char="•"/>
            </a:pPr>
            <a:endParaRPr lang="es-ES" dirty="0"/>
          </a:p>
          <a:p>
            <a:pPr algn="just"/>
            <a:r>
              <a:rPr lang="es-ES" sz="2400" b="1" dirty="0">
                <a:solidFill>
                  <a:schemeClr val="tx2"/>
                </a:solidFill>
              </a:rPr>
              <a:t>Desventajas de los modelos de </a:t>
            </a:r>
            <a:r>
              <a:rPr lang="es-ES" sz="2400" b="1" dirty="0" err="1">
                <a:solidFill>
                  <a:schemeClr val="tx2"/>
                </a:solidFill>
              </a:rPr>
              <a:t>ensemble</a:t>
            </a:r>
            <a:endParaRPr lang="es-ES" sz="2400" b="1" dirty="0">
              <a:solidFill>
                <a:schemeClr val="tx2"/>
              </a:solidFill>
            </a:endParaRPr>
          </a:p>
          <a:p>
            <a:pPr marL="457200" indent="-457200" algn="just">
              <a:buFont typeface="Arial" panose="020B0604020202020204" pitchFamily="34" charset="0"/>
              <a:buChar char="•"/>
            </a:pPr>
            <a:r>
              <a:rPr lang="es-ES" dirty="0"/>
              <a:t>Cada modelo tiene sus errores de estimadores de parámetros, lo que aumenta la complejidad</a:t>
            </a:r>
          </a:p>
          <a:p>
            <a:pPr marL="457200" indent="-457200" algn="just">
              <a:buFont typeface="Arial" panose="020B0604020202020204" pitchFamily="34" charset="0"/>
              <a:buChar char="•"/>
            </a:pPr>
            <a:r>
              <a:rPr lang="es-ES" dirty="0"/>
              <a:t>Excesivas posibilidades que a veces llevan al sobreajuste</a:t>
            </a:r>
          </a:p>
          <a:p>
            <a:pPr marL="457200" indent="-457200" algn="just">
              <a:buFont typeface="Arial" panose="020B0604020202020204" pitchFamily="34" charset="0"/>
              <a:buChar char="•"/>
            </a:pPr>
            <a:r>
              <a:rPr lang="es-ES" dirty="0">
                <a:solidFill>
                  <a:srgbClr val="FF0000"/>
                </a:solidFill>
              </a:rPr>
              <a:t>Los resultados no son interpretables</a:t>
            </a:r>
          </a:p>
          <a:p>
            <a:pPr algn="just"/>
            <a:endParaRPr lang="es-ES" sz="1600" dirty="0"/>
          </a:p>
          <a:p>
            <a:pPr marL="342900" indent="-342900">
              <a:buFont typeface="+mj-lt"/>
              <a:buAutoNum type="arabicPeriod"/>
            </a:pPr>
            <a:endParaRPr lang="es-ES" dirty="0"/>
          </a:p>
        </p:txBody>
      </p:sp>
    </p:spTree>
    <p:extLst>
      <p:ext uri="{BB962C8B-B14F-4D97-AF65-F5344CB8AC3E}">
        <p14:creationId xmlns:p14="http://schemas.microsoft.com/office/powerpoint/2010/main" val="2035016232"/>
      </p:ext>
    </p:extLst>
  </p:cSld>
  <p:clrMapOvr>
    <a:masterClrMapping/>
  </p:clrMapOvr>
  <p:transition spd="slow">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rotWithShape="1">
          <a:blip r:embed="rId2" cstate="print"/>
          <a:srcRect l="1215" r="13124" b="18337"/>
          <a:stretch/>
        </p:blipFill>
        <p:spPr>
          <a:xfrm>
            <a:off x="609600" y="666750"/>
            <a:ext cx="7086600" cy="3657600"/>
          </a:xfrm>
          <a:prstGeom prst="rect">
            <a:avLst/>
          </a:prstGeom>
        </p:spPr>
      </p:pic>
      <p:sp>
        <p:nvSpPr>
          <p:cNvPr id="4" name="Rectángulo 3"/>
          <p:cNvSpPr/>
          <p:nvPr/>
        </p:nvSpPr>
        <p:spPr>
          <a:xfrm>
            <a:off x="304800" y="4324350"/>
            <a:ext cx="6553200" cy="769441"/>
          </a:xfrm>
          <a:prstGeom prst="rect">
            <a:avLst/>
          </a:prstGeom>
        </p:spPr>
        <p:txBody>
          <a:bodyPr wrap="square">
            <a:spAutoFit/>
          </a:bodyPr>
          <a:lstStyle/>
          <a:p>
            <a:r>
              <a:rPr lang="es-ES" sz="1100" dirty="0">
                <a:hlinkClick r:id="rId3"/>
              </a:rPr>
              <a:t>https://github.com/truongkhanhduy95/Heritage-Health-Prize</a:t>
            </a:r>
            <a:endParaRPr lang="es-ES" sz="1100" dirty="0"/>
          </a:p>
          <a:p>
            <a:r>
              <a:rPr lang="es-ES" sz="1100" dirty="0">
                <a:hlinkClick r:id="rId4"/>
              </a:rPr>
              <a:t>https://paperswithcode.com/dataset/heritage-health-prize</a:t>
            </a:r>
            <a:endParaRPr lang="es-ES" sz="1100" dirty="0"/>
          </a:p>
          <a:p>
            <a:r>
              <a:rPr lang="es-ES" sz="1100" dirty="0"/>
              <a:t>https://www.semanticscholar.org/paper/Ensemble-Learning-and-the-Heritage-Health-Prize-Stroud-Enverga/1a2f9511f153ba7a7086dfeb06fd9350062dc15f</a:t>
            </a:r>
          </a:p>
        </p:txBody>
      </p:sp>
      <p:sp>
        <p:nvSpPr>
          <p:cNvPr id="6"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828800" y="167659"/>
            <a:ext cx="5751195" cy="513080"/>
          </a:xfrm>
          <a:prstGeom prst="rect">
            <a:avLst/>
          </a:prstGeom>
        </p:spPr>
        <p:txBody>
          <a:bodyPr vert="horz" wrap="square" lIns="0" tIns="12065" rIns="0" bIns="0" rtlCol="0">
            <a:spAutoFit/>
          </a:bodyPr>
          <a:lstStyle/>
          <a:p>
            <a:pPr marL="12700">
              <a:lnSpc>
                <a:spcPct val="100000"/>
              </a:lnSpc>
              <a:spcBef>
                <a:spcPts val="95"/>
              </a:spcBef>
            </a:pPr>
            <a:r>
              <a:rPr lang="es-ES" spc="-5" dirty="0"/>
              <a:t>Otra forma de entenderlo</a:t>
            </a:r>
            <a:endParaRPr spc="-5" dirty="0"/>
          </a:p>
        </p:txBody>
      </p:sp>
      <p:sp>
        <p:nvSpPr>
          <p:cNvPr id="5" name="Rectángulo 4"/>
          <p:cNvSpPr/>
          <p:nvPr/>
        </p:nvSpPr>
        <p:spPr>
          <a:xfrm>
            <a:off x="234742" y="695144"/>
            <a:ext cx="8534400" cy="4678204"/>
          </a:xfrm>
          <a:prstGeom prst="rect">
            <a:avLst/>
          </a:prstGeom>
        </p:spPr>
        <p:txBody>
          <a:bodyPr wrap="square">
            <a:spAutoFit/>
          </a:bodyPr>
          <a:lstStyle/>
          <a:p>
            <a:pPr algn="just"/>
            <a:r>
              <a:rPr lang="es-ES" sz="1400" b="0" i="0" dirty="0">
                <a:solidFill>
                  <a:srgbClr val="374151"/>
                </a:solidFill>
                <a:effectLst/>
                <a:latin typeface="+mj-lt"/>
              </a:rPr>
              <a:t>Imagina que estás planeando una fiesta y quieres tomar decisiones importantes, como la </a:t>
            </a:r>
            <a:r>
              <a:rPr lang="es-ES" sz="1400" b="1" i="0" dirty="0">
                <a:solidFill>
                  <a:srgbClr val="374151"/>
                </a:solidFill>
                <a:effectLst/>
                <a:latin typeface="+mj-lt"/>
              </a:rPr>
              <a:t>música que se reproducirá</a:t>
            </a:r>
            <a:r>
              <a:rPr lang="es-ES" sz="1400" b="0" i="0" dirty="0">
                <a:solidFill>
                  <a:srgbClr val="374151"/>
                </a:solidFill>
                <a:effectLst/>
                <a:latin typeface="+mj-lt"/>
              </a:rPr>
              <a:t>. Tienes amigos con diferentes gustos musicales, pop, rock o rap. Si escoges </a:t>
            </a:r>
            <a:r>
              <a:rPr lang="es-ES" sz="1400" dirty="0">
                <a:solidFill>
                  <a:srgbClr val="374151"/>
                </a:solidFill>
                <a:latin typeface="+mj-lt"/>
              </a:rPr>
              <a:t>el gusto de uno en concreto, el resto no estará cómodo con la música reproducida. </a:t>
            </a:r>
            <a:r>
              <a:rPr lang="es-ES" sz="1400" b="0" i="0" dirty="0">
                <a:solidFill>
                  <a:srgbClr val="374151"/>
                </a:solidFill>
                <a:effectLst/>
                <a:latin typeface="+mj-lt"/>
              </a:rPr>
              <a:t>Ahora, en lugar de depender solo de la opinión de un amigo, ¿qué tal si preguntas a varios y tomas en cuenta todas sus opiniones?</a:t>
            </a:r>
          </a:p>
          <a:p>
            <a:r>
              <a:rPr lang="es-ES" sz="1400" b="0" i="0" dirty="0">
                <a:solidFill>
                  <a:srgbClr val="374151"/>
                </a:solidFill>
                <a:effectLst/>
                <a:latin typeface="+mj-lt"/>
              </a:rPr>
              <a:t>Los modelos de </a:t>
            </a:r>
            <a:r>
              <a:rPr lang="es-ES" sz="1400" b="0" i="0" dirty="0" err="1">
                <a:solidFill>
                  <a:srgbClr val="374151"/>
                </a:solidFill>
                <a:effectLst/>
                <a:latin typeface="+mj-lt"/>
              </a:rPr>
              <a:t>ensemble</a:t>
            </a:r>
            <a:r>
              <a:rPr lang="es-ES" sz="1400" b="0" i="0" dirty="0">
                <a:solidFill>
                  <a:srgbClr val="374151"/>
                </a:solidFill>
                <a:effectLst/>
                <a:latin typeface="+mj-lt"/>
              </a:rPr>
              <a:t> funcionan de manera similar. En lugar de depender de un solo modelo para tomar decisiones, se </a:t>
            </a:r>
            <a:r>
              <a:rPr lang="es-ES" sz="1400" b="1" i="0" dirty="0">
                <a:solidFill>
                  <a:srgbClr val="374151"/>
                </a:solidFill>
                <a:effectLst/>
                <a:latin typeface="+mj-lt"/>
              </a:rPr>
              <a:t>combinan varios modelos para obtener un resultado más robusto y preciso</a:t>
            </a:r>
            <a:r>
              <a:rPr lang="es-ES" sz="1400" b="0" i="0" dirty="0">
                <a:solidFill>
                  <a:srgbClr val="374151"/>
                </a:solidFill>
                <a:effectLst/>
                <a:latin typeface="+mj-lt"/>
              </a:rPr>
              <a:t>. Hay varios tipos de modelos de </a:t>
            </a:r>
            <a:r>
              <a:rPr lang="es-ES" sz="1400" b="0" i="0" dirty="0" err="1">
                <a:solidFill>
                  <a:srgbClr val="374151"/>
                </a:solidFill>
                <a:effectLst/>
                <a:latin typeface="+mj-lt"/>
              </a:rPr>
              <a:t>ensemble</a:t>
            </a:r>
            <a:r>
              <a:rPr lang="es-ES" sz="1400" b="0" i="0" dirty="0">
                <a:solidFill>
                  <a:srgbClr val="374151"/>
                </a:solidFill>
                <a:effectLst/>
                <a:latin typeface="+mj-lt"/>
              </a:rPr>
              <a:t>, pero los dos más comunes son:</a:t>
            </a:r>
          </a:p>
          <a:p>
            <a:r>
              <a:rPr lang="es-ES" sz="1400" b="1" dirty="0" err="1">
                <a:latin typeface="+mj-lt"/>
              </a:rPr>
              <a:t>Bagging</a:t>
            </a:r>
            <a:r>
              <a:rPr lang="es-ES" sz="1400" b="1" dirty="0">
                <a:latin typeface="+mj-lt"/>
              </a:rPr>
              <a:t> (</a:t>
            </a:r>
            <a:r>
              <a:rPr lang="es-ES" sz="1400" b="1" dirty="0" err="1">
                <a:latin typeface="+mj-lt"/>
              </a:rPr>
              <a:t>Bootstrap</a:t>
            </a:r>
            <a:r>
              <a:rPr lang="es-ES" sz="1400" b="1" dirty="0">
                <a:latin typeface="+mj-lt"/>
              </a:rPr>
              <a:t> </a:t>
            </a:r>
            <a:r>
              <a:rPr lang="es-ES" sz="1400" b="1" dirty="0" err="1">
                <a:latin typeface="+mj-lt"/>
              </a:rPr>
              <a:t>Aggregating</a:t>
            </a:r>
            <a:r>
              <a:rPr lang="es-ES" sz="1400" b="1" dirty="0">
                <a:latin typeface="+mj-lt"/>
              </a:rPr>
              <a:t>):</a:t>
            </a:r>
            <a:endParaRPr lang="es-ES" sz="1400" dirty="0">
              <a:latin typeface="+mj-lt"/>
            </a:endParaRPr>
          </a:p>
          <a:p>
            <a:pPr lvl="1"/>
            <a:r>
              <a:rPr lang="es-ES" sz="1400" b="1" dirty="0">
                <a:latin typeface="+mj-lt"/>
              </a:rPr>
              <a:t>Explicación simple:</a:t>
            </a:r>
            <a:r>
              <a:rPr lang="es-ES" sz="1400" dirty="0">
                <a:latin typeface="+mj-lt"/>
              </a:rPr>
              <a:t> Imagina que estás haciendo predicciones y tienes una caja de dados. En lugar de lanzar un solo dado para obtener una predicción, lanzas varios dados y promedias los resultados.</a:t>
            </a:r>
          </a:p>
          <a:p>
            <a:pPr lvl="1"/>
            <a:r>
              <a:rPr lang="es-ES" sz="1400" b="1" dirty="0">
                <a:latin typeface="+mj-lt"/>
              </a:rPr>
              <a:t>Ejemplo:</a:t>
            </a:r>
            <a:r>
              <a:rPr lang="es-ES" sz="1400" dirty="0">
                <a:latin typeface="+mj-lt"/>
              </a:rPr>
              <a:t> </a:t>
            </a:r>
            <a:r>
              <a:rPr lang="es-ES" sz="1400" dirty="0" err="1">
                <a:latin typeface="+mj-lt"/>
              </a:rPr>
              <a:t>Random</a:t>
            </a:r>
            <a:r>
              <a:rPr lang="es-ES" sz="1400" dirty="0">
                <a:latin typeface="+mj-lt"/>
              </a:rPr>
              <a:t> </a:t>
            </a:r>
            <a:r>
              <a:rPr lang="es-ES" sz="1400" dirty="0" err="1">
                <a:latin typeface="+mj-lt"/>
              </a:rPr>
              <a:t>Forest</a:t>
            </a:r>
            <a:r>
              <a:rPr lang="es-ES" sz="1400" dirty="0">
                <a:latin typeface="+mj-lt"/>
              </a:rPr>
              <a:t> es un tipo popular de modelo de </a:t>
            </a:r>
            <a:r>
              <a:rPr lang="es-ES" sz="1400" dirty="0" err="1">
                <a:latin typeface="+mj-lt"/>
              </a:rPr>
              <a:t>ensemble</a:t>
            </a:r>
            <a:r>
              <a:rPr lang="es-ES" sz="1400" dirty="0">
                <a:latin typeface="+mj-lt"/>
              </a:rPr>
              <a:t> que utiliza el </a:t>
            </a:r>
            <a:r>
              <a:rPr lang="es-ES" sz="1400" dirty="0" err="1">
                <a:latin typeface="+mj-lt"/>
              </a:rPr>
              <a:t>bagging</a:t>
            </a:r>
            <a:r>
              <a:rPr lang="es-ES" sz="1400" dirty="0">
                <a:latin typeface="+mj-lt"/>
              </a:rPr>
              <a:t>. Crea varios árboles de decisión (modelos que toman decisiones basadas en características) y combina sus resultados para obtener una predicción más precisa.</a:t>
            </a:r>
          </a:p>
          <a:p>
            <a:r>
              <a:rPr lang="es-ES" sz="1400" b="1" dirty="0" err="1">
                <a:latin typeface="+mj-lt"/>
              </a:rPr>
              <a:t>Boosting</a:t>
            </a:r>
            <a:r>
              <a:rPr lang="es-ES" sz="1400" b="1" dirty="0">
                <a:latin typeface="+mj-lt"/>
              </a:rPr>
              <a:t>:</a:t>
            </a:r>
            <a:endParaRPr lang="es-ES" sz="1400" dirty="0">
              <a:latin typeface="+mj-lt"/>
            </a:endParaRPr>
          </a:p>
          <a:p>
            <a:pPr lvl="1"/>
            <a:r>
              <a:rPr lang="es-ES" sz="1400" b="1" dirty="0">
                <a:latin typeface="+mj-lt"/>
              </a:rPr>
              <a:t>Explicación simple:</a:t>
            </a:r>
            <a:r>
              <a:rPr lang="es-ES" sz="1400" dirty="0">
                <a:latin typeface="+mj-lt"/>
              </a:rPr>
              <a:t> Supongamos que estás aprendiendo a andar en bicicleta y te caes muchas veces. Después de cada caída, un amigo te ayuda a identificar lo que hiciste mal y te da un pequeño impulso para que lo hagas mejor la próxima vez.</a:t>
            </a:r>
          </a:p>
          <a:p>
            <a:pPr lvl="1"/>
            <a:r>
              <a:rPr lang="es-ES" sz="1400" b="1" dirty="0">
                <a:latin typeface="+mj-lt"/>
              </a:rPr>
              <a:t>Ejemplo:</a:t>
            </a:r>
            <a:r>
              <a:rPr lang="es-ES" sz="1400" dirty="0">
                <a:latin typeface="+mj-lt"/>
              </a:rPr>
              <a:t> </a:t>
            </a:r>
            <a:r>
              <a:rPr lang="es-ES" sz="1400" dirty="0" err="1">
                <a:latin typeface="+mj-lt"/>
              </a:rPr>
              <a:t>AdaBoost</a:t>
            </a:r>
            <a:r>
              <a:rPr lang="es-ES" sz="1400" dirty="0">
                <a:latin typeface="+mj-lt"/>
              </a:rPr>
              <a:t> es un algoritmo de </a:t>
            </a:r>
            <a:r>
              <a:rPr lang="es-ES" sz="1400" dirty="0" err="1">
                <a:latin typeface="+mj-lt"/>
              </a:rPr>
              <a:t>boosting</a:t>
            </a:r>
            <a:r>
              <a:rPr lang="es-ES" sz="1400" dirty="0">
                <a:latin typeface="+mj-lt"/>
              </a:rPr>
              <a:t>. Entrena varios modelos débiles (modelos que son un poco mejores que adivinar al azar) en secuencia. Cada modelo se enfoca en corregir los errores del anterior, mejorando así la precisión general del </a:t>
            </a:r>
            <a:r>
              <a:rPr lang="es-ES" sz="1400" dirty="0" err="1">
                <a:latin typeface="+mj-lt"/>
              </a:rPr>
              <a:t>ensemble</a:t>
            </a:r>
            <a:r>
              <a:rPr lang="es-ES" sz="1400" dirty="0">
                <a:latin typeface="+mj-lt"/>
              </a:rPr>
              <a:t>.</a:t>
            </a:r>
          </a:p>
          <a:p>
            <a:pPr algn="just"/>
            <a:endParaRPr lang="es-ES" b="0" i="0" dirty="0">
              <a:solidFill>
                <a:srgbClr val="374151"/>
              </a:solidFill>
              <a:effectLst/>
              <a:latin typeface="+mj-lt"/>
            </a:endParaRPr>
          </a:p>
        </p:txBody>
      </p:sp>
    </p:spTree>
    <p:extLst>
      <p:ext uri="{BB962C8B-B14F-4D97-AF65-F5344CB8AC3E}">
        <p14:creationId xmlns:p14="http://schemas.microsoft.com/office/powerpoint/2010/main" val="2416558011"/>
      </p:ext>
    </p:extLst>
  </p:cSld>
  <p:clrMapOvr>
    <a:masterClrMapping/>
  </p:clrMapOvr>
  <p:transition spd="slow">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grpSp>
        <p:nvGrpSpPr>
          <p:cNvPr id="11" name="Grupo 10"/>
          <p:cNvGrpSpPr/>
          <p:nvPr/>
        </p:nvGrpSpPr>
        <p:grpSpPr>
          <a:xfrm>
            <a:off x="37171" y="819151"/>
            <a:ext cx="8421623" cy="2514600"/>
            <a:chOff x="37171" y="819151"/>
            <a:chExt cx="8421623" cy="2514600"/>
          </a:xfrm>
        </p:grpSpPr>
        <p:pic>
          <p:nvPicPr>
            <p:cNvPr id="3" name="object 3"/>
            <p:cNvPicPr/>
            <p:nvPr/>
          </p:nvPicPr>
          <p:blipFill rotWithShape="1">
            <a:blip r:embed="rId2" cstate="print"/>
            <a:srcRect b="45715"/>
            <a:stretch/>
          </p:blipFill>
          <p:spPr>
            <a:xfrm>
              <a:off x="37171" y="819151"/>
              <a:ext cx="8421623" cy="2514600"/>
            </a:xfrm>
            <a:prstGeom prst="rect">
              <a:avLst/>
            </a:prstGeom>
          </p:spPr>
        </p:pic>
        <p:sp>
          <p:nvSpPr>
            <p:cNvPr id="6" name="CuadroTexto 5"/>
            <p:cNvSpPr txBox="1"/>
            <p:nvPr/>
          </p:nvSpPr>
          <p:spPr>
            <a:xfrm>
              <a:off x="1497996" y="2038350"/>
              <a:ext cx="2438400" cy="276999"/>
            </a:xfrm>
            <a:prstGeom prst="rect">
              <a:avLst/>
            </a:prstGeom>
            <a:solidFill>
              <a:schemeClr val="bg1"/>
            </a:solidFill>
            <a:ln>
              <a:noFill/>
            </a:ln>
          </p:spPr>
          <p:txBody>
            <a:bodyPr wrap="square" rtlCol="0">
              <a:spAutoFit/>
            </a:bodyPr>
            <a:lstStyle/>
            <a:p>
              <a:r>
                <a:rPr lang="es-ES" sz="1200" dirty="0"/>
                <a:t>es un paciente con único </a:t>
              </a:r>
              <a:r>
                <a:rPr lang="es-ES" sz="1200" dirty="0" err="1"/>
                <a:t>MemberID</a:t>
              </a:r>
              <a:endParaRPr lang="es-ES" sz="1200" dirty="0"/>
            </a:p>
          </p:txBody>
        </p:sp>
        <p:sp>
          <p:nvSpPr>
            <p:cNvPr id="8" name="CuadroTexto 7"/>
            <p:cNvSpPr txBox="1"/>
            <p:nvPr/>
          </p:nvSpPr>
          <p:spPr>
            <a:xfrm>
              <a:off x="1497996" y="2370951"/>
              <a:ext cx="2438400" cy="276999"/>
            </a:xfrm>
            <a:prstGeom prst="rect">
              <a:avLst/>
            </a:prstGeom>
            <a:solidFill>
              <a:schemeClr val="bg1"/>
            </a:solidFill>
            <a:ln>
              <a:noFill/>
            </a:ln>
          </p:spPr>
          <p:txBody>
            <a:bodyPr wrap="square" rtlCol="0">
              <a:spAutoFit/>
            </a:bodyPr>
            <a:lstStyle/>
            <a:p>
              <a:r>
                <a:rPr lang="es-ES" sz="1200" dirty="0"/>
                <a:t>es el número total de pacientes</a:t>
              </a:r>
            </a:p>
          </p:txBody>
        </p:sp>
        <p:sp>
          <p:nvSpPr>
            <p:cNvPr id="9" name="CuadroTexto 8"/>
            <p:cNvSpPr txBox="1"/>
            <p:nvPr/>
          </p:nvSpPr>
          <p:spPr>
            <a:xfrm>
              <a:off x="1524000" y="2724150"/>
              <a:ext cx="2895600" cy="276999"/>
            </a:xfrm>
            <a:prstGeom prst="rect">
              <a:avLst/>
            </a:prstGeom>
            <a:solidFill>
              <a:schemeClr val="bg1"/>
            </a:solidFill>
            <a:ln>
              <a:noFill/>
            </a:ln>
          </p:spPr>
          <p:txBody>
            <a:bodyPr wrap="square" rtlCol="0">
              <a:spAutoFit/>
            </a:bodyPr>
            <a:lstStyle/>
            <a:p>
              <a:r>
                <a:rPr lang="es-ES" sz="1200" dirty="0"/>
                <a:t>es la predicción hecha para el paciente </a:t>
              </a:r>
              <a:r>
                <a:rPr lang="es-ES" sz="1200" i="1" dirty="0"/>
                <a:t>i</a:t>
              </a:r>
              <a:endParaRPr lang="es-ES" sz="1200" dirty="0"/>
            </a:p>
          </p:txBody>
        </p:sp>
        <p:sp>
          <p:nvSpPr>
            <p:cNvPr id="10" name="CuadroTexto 9"/>
            <p:cNvSpPr txBox="1"/>
            <p:nvPr/>
          </p:nvSpPr>
          <p:spPr>
            <a:xfrm>
              <a:off x="1524000" y="3020926"/>
              <a:ext cx="4876800" cy="276999"/>
            </a:xfrm>
            <a:prstGeom prst="rect">
              <a:avLst/>
            </a:prstGeom>
            <a:solidFill>
              <a:schemeClr val="bg1"/>
            </a:solidFill>
            <a:ln>
              <a:noFill/>
            </a:ln>
          </p:spPr>
          <p:txBody>
            <a:bodyPr wrap="square" rtlCol="0">
              <a:spAutoFit/>
            </a:bodyPr>
            <a:lstStyle/>
            <a:p>
              <a:r>
                <a:rPr lang="es-ES" sz="1200" dirty="0"/>
                <a:t>es el número real de días que está en el hospital el paciente </a:t>
              </a:r>
              <a:r>
                <a:rPr lang="es-ES" sz="1200" i="1" dirty="0"/>
                <a:t>i</a:t>
              </a:r>
              <a:endParaRPr lang="es-ES" sz="1200" dirty="0"/>
            </a:p>
          </p:txBody>
        </p:sp>
      </p:grpSp>
      <p:sp>
        <p:nvSpPr>
          <p:cNvPr id="12" name="CuadroTexto 11"/>
          <p:cNvSpPr txBox="1"/>
          <p:nvPr/>
        </p:nvSpPr>
        <p:spPr>
          <a:xfrm>
            <a:off x="897270" y="3459153"/>
            <a:ext cx="6130259" cy="1384995"/>
          </a:xfrm>
          <a:prstGeom prst="rect">
            <a:avLst/>
          </a:prstGeom>
          <a:noFill/>
        </p:spPr>
        <p:txBody>
          <a:bodyPr wrap="square" rtlCol="0">
            <a:spAutoFit/>
          </a:bodyPr>
          <a:lstStyle/>
          <a:p>
            <a:r>
              <a:rPr lang="es-ES" sz="1400" dirty="0"/>
              <a:t>Estos resultados se publicaron y utilizaron para ubicar a los participantes en el </a:t>
            </a:r>
            <a:r>
              <a:rPr lang="es-ES" sz="1400" dirty="0" err="1"/>
              <a:t>leaderboard</a:t>
            </a:r>
            <a:r>
              <a:rPr lang="es-ES" sz="1400" dirty="0"/>
              <a:t> global. Cuando </a:t>
            </a:r>
            <a:r>
              <a:rPr lang="es-ES" sz="1400" dirty="0" err="1"/>
              <a:t>Kaggle</a:t>
            </a:r>
            <a:r>
              <a:rPr lang="es-ES" sz="1400" dirty="0"/>
              <a:t> calcula las posiciones en el </a:t>
            </a:r>
            <a:r>
              <a:rPr lang="es-ES" sz="1400" dirty="0" err="1"/>
              <a:t>leaderboard</a:t>
            </a:r>
            <a:r>
              <a:rPr lang="es-ES" sz="1400" dirty="0"/>
              <a:t> entre los distintos hitos, sólo usa el 30% de los datos. El RMSLE calculado en el conjunto de test  completo no se revela hasta que no finaliza la competición.</a:t>
            </a:r>
          </a:p>
          <a:p>
            <a:r>
              <a:rPr lang="es-ES" sz="1400" dirty="0"/>
              <a:t>Establecen un corte máximo de </a:t>
            </a:r>
            <a:r>
              <a:rPr lang="es-ES" sz="1400" dirty="0" err="1"/>
              <a:t>accuracy</a:t>
            </a:r>
            <a:r>
              <a:rPr lang="es-ES" sz="1400" dirty="0"/>
              <a:t> en 0.4, y para que un equipo gane la competición, el predictor debe alcanzar un RMSLE inferior a este valor</a:t>
            </a:r>
          </a:p>
        </p:txBody>
      </p:sp>
    </p:spTree>
  </p:cSld>
  <p:clrMapOvr>
    <a:masterClrMapping/>
  </p:clrMapOvr>
  <p:transition spd="slow">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p:cNvGrpSpPr/>
          <p:nvPr/>
        </p:nvGrpSpPr>
        <p:grpSpPr>
          <a:xfrm>
            <a:off x="457200" y="361950"/>
            <a:ext cx="8092439" cy="5143499"/>
            <a:chOff x="525780" y="0"/>
            <a:chExt cx="8092439" cy="5143499"/>
          </a:xfrm>
        </p:grpSpPr>
        <p:grpSp>
          <p:nvGrpSpPr>
            <p:cNvPr id="5" name="Grupo 4"/>
            <p:cNvGrpSpPr/>
            <p:nvPr/>
          </p:nvGrpSpPr>
          <p:grpSpPr>
            <a:xfrm>
              <a:off x="525780" y="0"/>
              <a:ext cx="8092439" cy="5143499"/>
              <a:chOff x="525780" y="0"/>
              <a:chExt cx="8092439" cy="5143499"/>
            </a:xfrm>
          </p:grpSpPr>
          <p:pic>
            <p:nvPicPr>
              <p:cNvPr id="3" name="object 3"/>
              <p:cNvPicPr/>
              <p:nvPr/>
            </p:nvPicPr>
            <p:blipFill>
              <a:blip r:embed="rId2" cstate="print"/>
              <a:stretch>
                <a:fillRect/>
              </a:stretch>
            </p:blipFill>
            <p:spPr>
              <a:xfrm>
                <a:off x="525780" y="0"/>
                <a:ext cx="8092439" cy="5143499"/>
              </a:xfrm>
              <a:prstGeom prst="rect">
                <a:avLst/>
              </a:prstGeom>
            </p:spPr>
          </p:pic>
          <p:sp>
            <p:nvSpPr>
              <p:cNvPr id="4" name="CuadroTexto 3"/>
              <p:cNvSpPr txBox="1"/>
              <p:nvPr/>
            </p:nvSpPr>
            <p:spPr>
              <a:xfrm>
                <a:off x="762000" y="3181350"/>
                <a:ext cx="3962400" cy="261610"/>
              </a:xfrm>
              <a:prstGeom prst="rect">
                <a:avLst/>
              </a:prstGeom>
              <a:solidFill>
                <a:schemeClr val="bg1"/>
              </a:solidFill>
              <a:ln>
                <a:noFill/>
              </a:ln>
            </p:spPr>
            <p:txBody>
              <a:bodyPr wrap="square" rtlCol="0">
                <a:spAutoFit/>
              </a:bodyPr>
              <a:lstStyle/>
              <a:p>
                <a:r>
                  <a:rPr lang="es-ES" sz="1100" dirty="0"/>
                  <a:t>Definen un predictor de ensamblado usando de acuerdo a </a:t>
                </a:r>
              </a:p>
            </p:txBody>
          </p:sp>
        </p:grpSp>
        <mc:AlternateContent xmlns:mc="http://schemas.openxmlformats.org/markup-compatibility/2006" xmlns:a14="http://schemas.microsoft.com/office/drawing/2010/main">
          <mc:Choice Requires="a14">
            <p:sp>
              <p:nvSpPr>
                <p:cNvPr id="6" name="CuadroTexto 5"/>
                <p:cNvSpPr txBox="1"/>
                <p:nvPr/>
              </p:nvSpPr>
              <p:spPr>
                <a:xfrm>
                  <a:off x="685800" y="3725098"/>
                  <a:ext cx="4800600" cy="712054"/>
                </a:xfrm>
                <a:prstGeom prst="rect">
                  <a:avLst/>
                </a:prstGeom>
                <a:solidFill>
                  <a:schemeClr val="bg1"/>
                </a:solidFill>
                <a:ln>
                  <a:noFill/>
                </a:ln>
              </p:spPr>
              <p:txBody>
                <a:bodyPr wrap="square" rtlCol="0">
                  <a:spAutoFit/>
                </a:bodyPr>
                <a:lstStyle/>
                <a:p>
                  <a:r>
                    <a:rPr lang="es-ES" sz="1000" i="1" dirty="0"/>
                    <a:t>X</a:t>
                  </a:r>
                  <a:r>
                    <a:rPr lang="es-ES" sz="1000" dirty="0"/>
                    <a:t> es una matriz con todas las predicciones proporcionadas por los distintos modelos, y </a:t>
                  </a:r>
                  <a:r>
                    <a:rPr lang="es-ES" sz="1000" i="1" dirty="0"/>
                    <a:t>w</a:t>
                  </a:r>
                  <a:r>
                    <a:rPr lang="es-ES" sz="1000" dirty="0"/>
                    <a:t> es el vector de pesos usado para ponderar las predicciones. </a:t>
                  </a:r>
                  <a14:m>
                    <m:oMath xmlns:m="http://schemas.openxmlformats.org/officeDocument/2006/math">
                      <m:acc>
                        <m:accPr>
                          <m:chr m:val="̂"/>
                          <m:ctrlPr>
                            <a:rPr lang="es-ES" sz="1000" i="1" smtClean="0">
                              <a:latin typeface="Cambria Math" panose="02040503050406030204" pitchFamily="18" charset="0"/>
                            </a:rPr>
                          </m:ctrlPr>
                        </m:accPr>
                        <m:e>
                          <m:r>
                            <a:rPr lang="es-ES" sz="1000" b="0" i="1" smtClean="0">
                              <a:latin typeface="Cambria Math" panose="02040503050406030204" pitchFamily="18" charset="0"/>
                            </a:rPr>
                            <m:t>𝑋</m:t>
                          </m:r>
                        </m:e>
                      </m:acc>
                    </m:oMath>
                  </a14:m>
                  <a:r>
                    <a:rPr lang="es-ES" sz="1000" dirty="0"/>
                    <a:t> es la predicción final del modelo de </a:t>
                  </a:r>
                  <a:r>
                    <a:rPr lang="es-ES" sz="1000" dirty="0" err="1"/>
                    <a:t>ensemble</a:t>
                  </a:r>
                  <a:r>
                    <a:rPr lang="es-ES" sz="1000" dirty="0"/>
                    <a:t>. Empiezan este proceso de encontrar un vector óptimo de pesos </a:t>
                  </a:r>
                  <a:r>
                    <a:rPr lang="es-ES" sz="1000" i="1" dirty="0"/>
                    <a:t>w</a:t>
                  </a:r>
                  <a:r>
                    <a:rPr lang="es-ES" sz="1000" dirty="0"/>
                    <a:t> definiendo la siguiente ecuación para un elemento individual </a:t>
                  </a:r>
                  <a:r>
                    <a:rPr lang="es-ES" sz="1000" i="1" dirty="0"/>
                    <a:t>i </a:t>
                  </a:r>
                  <a:r>
                    <a:rPr lang="es-ES" sz="1000" dirty="0"/>
                    <a:t> y para </a:t>
                  </a:r>
                  <a:r>
                    <a:rPr lang="es-ES" sz="1000" i="1" dirty="0"/>
                    <a:t>k </a:t>
                  </a:r>
                  <a:r>
                    <a:rPr lang="es-ES" sz="1000" dirty="0"/>
                    <a:t>predictores:</a:t>
                  </a:r>
                </a:p>
              </p:txBody>
            </p:sp>
          </mc:Choice>
          <mc:Fallback xmlns="">
            <p:sp>
              <p:nvSpPr>
                <p:cNvPr id="6" name="CuadroTexto 5"/>
                <p:cNvSpPr txBox="1">
                  <a:spLocks noRot="1" noChangeAspect="1" noMove="1" noResize="1" noEditPoints="1" noAdjustHandles="1" noChangeArrowheads="1" noChangeShapeType="1" noTextEdit="1"/>
                </p:cNvSpPr>
                <p:nvPr/>
              </p:nvSpPr>
              <p:spPr>
                <a:xfrm>
                  <a:off x="685800" y="3725098"/>
                  <a:ext cx="4800600" cy="712054"/>
                </a:xfrm>
                <a:prstGeom prst="rect">
                  <a:avLst/>
                </a:prstGeom>
                <a:blipFill rotWithShape="0">
                  <a:blip r:embed="rId3"/>
                  <a:stretch>
                    <a:fillRect b="-4274"/>
                  </a:stretch>
                </a:blipFill>
                <a:ln>
                  <a:noFill/>
                </a:ln>
              </p:spPr>
              <p:txBody>
                <a:bodyPr/>
                <a:lstStyle/>
                <a:p>
                  <a:r>
                    <a:rPr lang="es-ES">
                      <a:noFill/>
                    </a:rPr>
                    <a:t> </a:t>
                  </a:r>
                </a:p>
              </p:txBody>
            </p:sp>
          </mc:Fallback>
        </mc:AlternateContent>
      </p:grpSp>
      <p:sp>
        <p:nvSpPr>
          <p:cNvPr id="9" name="object 2"/>
          <p:cNvSpPr txBox="1">
            <a:spLocks noGrp="1"/>
          </p:cNvSpPr>
          <p:nvPr>
            <p:ph type="title"/>
          </p:nvPr>
        </p:nvSpPr>
        <p:spPr>
          <a:xfrm>
            <a:off x="4676264" y="109637"/>
            <a:ext cx="3394741" cy="504625"/>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spTree>
  </p:cSld>
  <p:clrMapOvr>
    <a:masterClrMapping/>
  </p:clrMapOvr>
  <p:transition spd="slow">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43000" y="1200150"/>
            <a:ext cx="6781800" cy="2862322"/>
          </a:xfrm>
          <a:prstGeom prst="rect">
            <a:avLst/>
          </a:prstGeom>
          <a:noFill/>
        </p:spPr>
        <p:txBody>
          <a:bodyPr wrap="square" rtlCol="0">
            <a:spAutoFit/>
          </a:bodyPr>
          <a:lstStyle/>
          <a:p>
            <a:pPr algn="just"/>
            <a:r>
              <a:rPr lang="es-ES" dirty="0"/>
              <a:t>Rebajan el error de 0.462998 (</a:t>
            </a:r>
            <a:r>
              <a:rPr lang="es-ES" dirty="0" err="1"/>
              <a:t>gradient</a:t>
            </a:r>
            <a:r>
              <a:rPr lang="es-ES" dirty="0"/>
              <a:t> </a:t>
            </a:r>
            <a:r>
              <a:rPr lang="es-ES" dirty="0" err="1"/>
              <a:t>boosting</a:t>
            </a:r>
            <a:r>
              <a:rPr lang="es-ES" dirty="0"/>
              <a:t>) a 0.461432 (puesto 98)</a:t>
            </a:r>
          </a:p>
          <a:p>
            <a:pPr algn="just"/>
            <a:endParaRPr lang="es-ES" dirty="0"/>
          </a:p>
          <a:p>
            <a:pPr algn="just"/>
            <a:r>
              <a:rPr lang="es-ES" i="1" dirty="0"/>
              <a:t>Una vez que todos los términos de la ecuación para </a:t>
            </a:r>
            <a:r>
              <a:rPr lang="es-ES" i="1" dirty="0" err="1"/>
              <a:t>w</a:t>
            </a:r>
            <a:r>
              <a:rPr lang="es-ES" i="1" baseline="-25000" dirty="0" err="1"/>
              <a:t>c</a:t>
            </a:r>
            <a:r>
              <a:rPr lang="es-ES" i="1" dirty="0"/>
              <a:t> se conocen, calculan w y obtienen un </a:t>
            </a:r>
            <a:r>
              <a:rPr lang="es-ES" i="1" dirty="0" err="1"/>
              <a:t>ensemble</a:t>
            </a:r>
            <a:r>
              <a:rPr lang="es-ES" i="1" dirty="0"/>
              <a:t> predictor usando la ecuación (10). La implementación que proponen para este método, usando distintas predicciones para cada modelo, proporciona un RMSLE de 0.461432, lo que les ubicó en la posición 98 del </a:t>
            </a:r>
            <a:r>
              <a:rPr lang="es-ES" i="1" dirty="0" err="1"/>
              <a:t>leaderboard</a:t>
            </a:r>
            <a:r>
              <a:rPr lang="es-ES" i="1" dirty="0"/>
              <a:t>. </a:t>
            </a:r>
            <a:br>
              <a:rPr lang="es-ES" i="1" dirty="0"/>
            </a:br>
            <a:r>
              <a:rPr lang="es-ES" i="1" dirty="0"/>
              <a:t>Esto ubicó al equipo dentro del 10% de las presentaciones, y marca una mejora significativa sobre su modelo predictivo individual más exitoso.</a:t>
            </a:r>
            <a:endParaRPr lang="es-ES" i="1" baseline="-25000" dirty="0"/>
          </a:p>
        </p:txBody>
      </p:sp>
      <p:sp>
        <p:nvSpPr>
          <p:cNvPr id="6" name="object 2"/>
          <p:cNvSpPr txBox="1">
            <a:spLocks noGrp="1"/>
          </p:cNvSpPr>
          <p:nvPr>
            <p:ph type="title"/>
          </p:nvPr>
        </p:nvSpPr>
        <p:spPr>
          <a:xfrm>
            <a:off x="2667000" y="133350"/>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06923"/>
          </a:xfrm>
          <a:prstGeom prst="rect">
            <a:avLst/>
          </a:prstGeom>
        </p:spPr>
      </p:pic>
      <p:pic>
        <p:nvPicPr>
          <p:cNvPr id="3" name="object 3"/>
          <p:cNvPicPr/>
          <p:nvPr/>
        </p:nvPicPr>
        <p:blipFill>
          <a:blip r:embed="rId3" cstate="print"/>
          <a:stretch>
            <a:fillRect/>
          </a:stretch>
        </p:blipFill>
        <p:spPr>
          <a:xfrm>
            <a:off x="0" y="701802"/>
            <a:ext cx="8910827" cy="3839717"/>
          </a:xfrm>
          <a:prstGeom prst="rect">
            <a:avLst/>
          </a:prstGeom>
        </p:spPr>
      </p:pic>
      <p:sp>
        <p:nvSpPr>
          <p:cNvPr id="5" name="object 2"/>
          <p:cNvSpPr txBox="1">
            <a:spLocks/>
          </p:cNvSpPr>
          <p:nvPr/>
        </p:nvSpPr>
        <p:spPr>
          <a:xfrm>
            <a:off x="2362200" y="129366"/>
            <a:ext cx="3394741" cy="44307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s-ES" sz="2800" b="1" kern="0" spc="-5" dirty="0" err="1">
                <a:solidFill>
                  <a:schemeClr val="tx2">
                    <a:lumMod val="60000"/>
                    <a:lumOff val="40000"/>
                  </a:schemeClr>
                </a:solidFill>
              </a:rPr>
              <a:t>Ensemble</a:t>
            </a:r>
            <a:r>
              <a:rPr lang="es-ES" sz="2800" b="1" kern="0" spc="-5" dirty="0">
                <a:solidFill>
                  <a:schemeClr val="tx2">
                    <a:lumMod val="60000"/>
                    <a:lumOff val="40000"/>
                  </a:schemeClr>
                </a:solidFill>
              </a:rPr>
              <a:t>:</a:t>
            </a:r>
            <a:r>
              <a:rPr lang="es-ES" sz="2800" b="1" kern="0" spc="-10" dirty="0">
                <a:solidFill>
                  <a:schemeClr val="tx2">
                    <a:lumMod val="60000"/>
                    <a:lumOff val="40000"/>
                  </a:schemeClr>
                </a:solidFill>
              </a:rPr>
              <a:t> </a:t>
            </a:r>
            <a:r>
              <a:rPr lang="es-ES" sz="2800" b="1" kern="0" spc="-5" dirty="0">
                <a:solidFill>
                  <a:schemeClr val="tx2">
                    <a:lumMod val="60000"/>
                    <a:lumOff val="40000"/>
                  </a:schemeClr>
                </a:solidFill>
              </a:rPr>
              <a:t>Caso</a:t>
            </a:r>
            <a:r>
              <a:rPr lang="es-ES" sz="2800" b="1" kern="0" spc="-25" dirty="0">
                <a:solidFill>
                  <a:schemeClr val="tx2">
                    <a:lumMod val="60000"/>
                    <a:lumOff val="40000"/>
                  </a:schemeClr>
                </a:solidFill>
              </a:rPr>
              <a:t> </a:t>
            </a:r>
            <a:r>
              <a:rPr lang="es-ES" sz="2800" b="1" kern="0" spc="-5" dirty="0">
                <a:solidFill>
                  <a:schemeClr val="tx2">
                    <a:lumMod val="60000"/>
                    <a:lumOff val="40000"/>
                  </a:schemeClr>
                </a:solidFill>
              </a:rPr>
              <a:t>real</a:t>
            </a:r>
          </a:p>
        </p:txBody>
      </p:sp>
    </p:spTree>
  </p:cSld>
  <p:clrMapOvr>
    <a:masterClrMapping/>
  </p:clrMapOvr>
  <p:transition spd="slow">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sp>
        <p:nvSpPr>
          <p:cNvPr id="4" name="CuadroTexto 3"/>
          <p:cNvSpPr txBox="1"/>
          <p:nvPr/>
        </p:nvSpPr>
        <p:spPr>
          <a:xfrm>
            <a:off x="838200" y="1123950"/>
            <a:ext cx="7467600" cy="2585323"/>
          </a:xfrm>
          <a:prstGeom prst="rect">
            <a:avLst/>
          </a:prstGeom>
          <a:noFill/>
        </p:spPr>
        <p:txBody>
          <a:bodyPr wrap="square" rtlCol="0">
            <a:spAutoFit/>
          </a:bodyPr>
          <a:lstStyle/>
          <a:p>
            <a:r>
              <a:rPr lang="es-ES" dirty="0"/>
              <a:t>Construyeron múltiples modelos en dos conjuntos de datos usando varias parametrizaciones y diferentes subconjuntos de variables explicativas. Los modelos de </a:t>
            </a:r>
            <a:r>
              <a:rPr lang="es-ES" dirty="0" err="1"/>
              <a:t>gradient</a:t>
            </a:r>
            <a:r>
              <a:rPr lang="es-ES" dirty="0"/>
              <a:t> </a:t>
            </a:r>
            <a:r>
              <a:rPr lang="es-ES" dirty="0" err="1"/>
              <a:t>boosting</a:t>
            </a:r>
            <a:r>
              <a:rPr lang="es-ES" dirty="0"/>
              <a:t> fueron los algoritmos individuales con mejores resultados, alcanzando una puntuación de error en el </a:t>
            </a:r>
            <a:r>
              <a:rPr lang="es-ES" dirty="0" err="1"/>
              <a:t>leaderboard</a:t>
            </a:r>
            <a:r>
              <a:rPr lang="es-ES" dirty="0"/>
              <a:t> de 0.461 y siendo consistentemente alcanzables. También obtuvieron el mejor modelo individual con 0.460, utilizado junto con el conjunto de datos que sólo contenía un año de historia. </a:t>
            </a:r>
            <a:r>
              <a:rPr lang="es-ES" dirty="0" err="1"/>
              <a:t>Ensembles</a:t>
            </a:r>
            <a:r>
              <a:rPr lang="es-ES" dirty="0"/>
              <a:t> de </a:t>
            </a:r>
            <a:r>
              <a:rPr lang="es-ES" dirty="0" err="1"/>
              <a:t>Bagged</a:t>
            </a:r>
            <a:r>
              <a:rPr lang="es-ES" dirty="0"/>
              <a:t> </a:t>
            </a:r>
            <a:r>
              <a:rPr lang="es-ES" dirty="0" err="1"/>
              <a:t>trees</a:t>
            </a:r>
            <a:r>
              <a:rPr lang="es-ES" dirty="0"/>
              <a:t> y redes neuronales alcanzaron errores del orden de 0.463 en el </a:t>
            </a:r>
            <a:r>
              <a:rPr lang="es-ES" dirty="0" err="1"/>
              <a:t>leaderboard</a:t>
            </a:r>
            <a:r>
              <a:rPr lang="es-ES" dirty="0"/>
              <a:t>, siendo el error de la peor regresión lineal de 0.466</a:t>
            </a:r>
          </a:p>
        </p:txBody>
      </p:sp>
    </p:spTree>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pic>
        <p:nvPicPr>
          <p:cNvPr id="3" name="object 3"/>
          <p:cNvPicPr/>
          <p:nvPr/>
        </p:nvPicPr>
        <p:blipFill>
          <a:blip r:embed="rId2" cstate="print"/>
          <a:stretch>
            <a:fillRect/>
          </a:stretch>
        </p:blipFill>
        <p:spPr>
          <a:xfrm>
            <a:off x="1455419" y="0"/>
            <a:ext cx="6233159" cy="5143499"/>
          </a:xfrm>
          <a:prstGeom prst="rect">
            <a:avLst/>
          </a:prstGeom>
        </p:spPr>
      </p:pic>
    </p:spTree>
  </p:cSld>
  <p:clrMapOvr>
    <a:masterClrMapping/>
  </p:clrMapOvr>
  <p:transition spd="slow">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pic>
        <p:nvPicPr>
          <p:cNvPr id="3" name="object 3"/>
          <p:cNvPicPr/>
          <p:nvPr/>
        </p:nvPicPr>
        <p:blipFill>
          <a:blip r:embed="rId2" cstate="print"/>
          <a:stretch>
            <a:fillRect/>
          </a:stretch>
        </p:blipFill>
        <p:spPr>
          <a:xfrm>
            <a:off x="352806" y="577596"/>
            <a:ext cx="7448549" cy="4516373"/>
          </a:xfrm>
          <a:prstGeom prst="rect">
            <a:avLst/>
          </a:prstGeom>
        </p:spPr>
      </p:pic>
    </p:spTree>
  </p:cSld>
  <p:clrMapOvr>
    <a:masterClrMapping/>
  </p:clrMapOvr>
  <p:transition spd="slow">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7196" y="27416"/>
            <a:ext cx="3344545" cy="513080"/>
          </a:xfrm>
          <a:prstGeom prst="rect">
            <a:avLst/>
          </a:prstGeom>
        </p:spPr>
        <p:txBody>
          <a:bodyPr vert="horz" wrap="square" lIns="0" tIns="12065" rIns="0" bIns="0" rtlCol="0">
            <a:spAutoFit/>
          </a:bodyPr>
          <a:lstStyle/>
          <a:p>
            <a:pPr marL="12700">
              <a:lnSpc>
                <a:spcPct val="100000"/>
              </a:lnSpc>
              <a:spcBef>
                <a:spcPts val="95"/>
              </a:spcBef>
            </a:pPr>
            <a:r>
              <a:rPr spc="-5" dirty="0"/>
              <a:t>Ensemble:</a:t>
            </a:r>
            <a:r>
              <a:rPr spc="-10" dirty="0"/>
              <a:t> </a:t>
            </a:r>
            <a:r>
              <a:rPr spc="-5" dirty="0"/>
              <a:t>Caso</a:t>
            </a:r>
            <a:r>
              <a:rPr spc="-25" dirty="0"/>
              <a:t> </a:t>
            </a:r>
            <a:r>
              <a:rPr spc="-5" dirty="0"/>
              <a:t>real</a:t>
            </a:r>
          </a:p>
        </p:txBody>
      </p:sp>
      <p:sp>
        <p:nvSpPr>
          <p:cNvPr id="4" name="CuadroTexto 3"/>
          <p:cNvSpPr txBox="1"/>
          <p:nvPr/>
        </p:nvSpPr>
        <p:spPr>
          <a:xfrm>
            <a:off x="533400" y="1047750"/>
            <a:ext cx="7982208" cy="2308324"/>
          </a:xfrm>
          <a:prstGeom prst="rect">
            <a:avLst/>
          </a:prstGeom>
          <a:noFill/>
        </p:spPr>
        <p:txBody>
          <a:bodyPr wrap="square" rtlCol="0">
            <a:spAutoFit/>
          </a:bodyPr>
          <a:lstStyle/>
          <a:p>
            <a:pPr algn="just"/>
            <a:r>
              <a:rPr lang="es-ES" dirty="0"/>
              <a:t>Los modelos de </a:t>
            </a:r>
            <a:r>
              <a:rPr lang="es-ES" dirty="0" err="1"/>
              <a:t>ensemble</a:t>
            </a:r>
            <a:r>
              <a:rPr lang="es-ES" dirty="0"/>
              <a:t> se construyeron usando 3 algoritmos simultáneamente: GBM, </a:t>
            </a:r>
            <a:r>
              <a:rPr lang="es-ES" dirty="0" err="1"/>
              <a:t>bagged</a:t>
            </a:r>
            <a:r>
              <a:rPr lang="es-ES" dirty="0"/>
              <a:t> </a:t>
            </a:r>
            <a:r>
              <a:rPr lang="es-ES" dirty="0" err="1"/>
              <a:t>trees</a:t>
            </a:r>
            <a:r>
              <a:rPr lang="es-ES" dirty="0"/>
              <a:t> y modelos lineales. Después de cara repetición, se aplica regresión lineal sin compensación para ponderar los tres modelos, usando pesos que suman 1 para el </a:t>
            </a:r>
            <a:r>
              <a:rPr lang="es-ES" dirty="0" err="1"/>
              <a:t>reescalado</a:t>
            </a:r>
            <a:r>
              <a:rPr lang="es-ES" dirty="0"/>
              <a:t>. Algunas ponderaciones típicas son 0.2, para los modelos lineales, y 0.4 para los GBM y </a:t>
            </a:r>
            <a:r>
              <a:rPr lang="es-ES" dirty="0" err="1"/>
              <a:t>bagged</a:t>
            </a:r>
            <a:r>
              <a:rPr lang="es-ES" dirty="0"/>
              <a:t> </a:t>
            </a:r>
            <a:r>
              <a:rPr lang="es-ES" dirty="0" err="1"/>
              <a:t>trees</a:t>
            </a:r>
            <a:r>
              <a:rPr lang="es-ES" dirty="0"/>
              <a:t>. Este proceso se repite generalmente hasta que el error en validación cruzada del promedio de las predicciones para todas las repeticiones converge, lo cual se observó entre 10-15 repeticiones. En otro caso, simplemente bastaría con permitir al algoritmo iterar.</a:t>
            </a: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1828800" y="167659"/>
            <a:ext cx="5751195" cy="513080"/>
          </a:xfrm>
          <a:prstGeom prst="rect">
            <a:avLst/>
          </a:prstGeom>
        </p:spPr>
        <p:txBody>
          <a:bodyPr vert="horz" wrap="square" lIns="0" tIns="12065" rIns="0" bIns="0" rtlCol="0">
            <a:spAutoFit/>
          </a:bodyPr>
          <a:lstStyle/>
          <a:p>
            <a:pPr marL="12700">
              <a:lnSpc>
                <a:spcPct val="100000"/>
              </a:lnSpc>
              <a:spcBef>
                <a:spcPts val="95"/>
              </a:spcBef>
            </a:pPr>
            <a:r>
              <a:rPr lang="es-ES" spc="-5" dirty="0"/>
              <a:t>Otra forma de entenderlo</a:t>
            </a:r>
            <a:endParaRPr spc="-5" dirty="0"/>
          </a:p>
        </p:txBody>
      </p:sp>
      <p:sp>
        <p:nvSpPr>
          <p:cNvPr id="5" name="Rectángulo 4"/>
          <p:cNvSpPr/>
          <p:nvPr/>
        </p:nvSpPr>
        <p:spPr>
          <a:xfrm>
            <a:off x="1103608" y="1428750"/>
            <a:ext cx="6781800" cy="1938992"/>
          </a:xfrm>
          <a:prstGeom prst="rect">
            <a:avLst/>
          </a:prstGeom>
        </p:spPr>
        <p:txBody>
          <a:bodyPr wrap="square">
            <a:spAutoFit/>
          </a:bodyPr>
          <a:lstStyle/>
          <a:p>
            <a:pPr algn="just"/>
            <a:r>
              <a:rPr lang="es-ES" sz="2400" dirty="0"/>
              <a:t>Por tanto, los modelos de </a:t>
            </a:r>
            <a:r>
              <a:rPr lang="es-ES" sz="2400" dirty="0" err="1"/>
              <a:t>ensemble</a:t>
            </a:r>
            <a:r>
              <a:rPr lang="es-ES" sz="2400" dirty="0"/>
              <a:t> toman </a:t>
            </a:r>
            <a:r>
              <a:rPr lang="es-ES" sz="2400" b="1" dirty="0"/>
              <a:t>múltiples modelos individuales</a:t>
            </a:r>
            <a:r>
              <a:rPr lang="es-ES" sz="2400" dirty="0"/>
              <a:t> y </a:t>
            </a:r>
            <a:r>
              <a:rPr lang="es-ES" sz="2400" b="1" dirty="0"/>
              <a:t>combinan</a:t>
            </a:r>
            <a:r>
              <a:rPr lang="es-ES" sz="2400" dirty="0"/>
              <a:t> sus </a:t>
            </a:r>
            <a:r>
              <a:rPr lang="es-ES" sz="2400" b="1" dirty="0"/>
              <a:t>predicciones </a:t>
            </a:r>
            <a:r>
              <a:rPr lang="es-ES" sz="2400" dirty="0"/>
              <a:t>para obtener un resultado más robusto y preciso. Puedes imaginarlo como pedir opiniones a diferentes amigos antes de tomar una decisión importante.</a:t>
            </a:r>
            <a:endParaRPr lang="es-ES" sz="3200" b="0" i="0" dirty="0">
              <a:solidFill>
                <a:srgbClr val="374151"/>
              </a:solidFill>
              <a:effectLst/>
              <a:latin typeface="+mj-lt"/>
            </a:endParaRPr>
          </a:p>
        </p:txBody>
      </p:sp>
    </p:spTree>
    <p:extLst>
      <p:ext uri="{BB962C8B-B14F-4D97-AF65-F5344CB8AC3E}">
        <p14:creationId xmlns:p14="http://schemas.microsoft.com/office/powerpoint/2010/main" val="3584534107"/>
      </p:ext>
    </p:extLst>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07719" y="0"/>
            <a:ext cx="8336280" cy="5143500"/>
            <a:chOff x="807719" y="0"/>
            <a:chExt cx="8336280" cy="5143500"/>
          </a:xfrm>
        </p:grpSpPr>
        <p:pic>
          <p:nvPicPr>
            <p:cNvPr id="3" name="object 3"/>
            <p:cNvPicPr/>
            <p:nvPr/>
          </p:nvPicPr>
          <p:blipFill>
            <a:blip r:embed="rId2" cstate="print"/>
            <a:stretch>
              <a:fillRect/>
            </a:stretch>
          </p:blipFill>
          <p:spPr>
            <a:xfrm>
              <a:off x="7160216" y="0"/>
              <a:ext cx="1983782" cy="5143499"/>
            </a:xfrm>
            <a:prstGeom prst="rect">
              <a:avLst/>
            </a:prstGeom>
          </p:spPr>
        </p:pic>
        <p:pic>
          <p:nvPicPr>
            <p:cNvPr id="4" name="object 4"/>
            <p:cNvPicPr/>
            <p:nvPr/>
          </p:nvPicPr>
          <p:blipFill>
            <a:blip r:embed="rId3" cstate="print"/>
            <a:stretch>
              <a:fillRect/>
            </a:stretch>
          </p:blipFill>
          <p:spPr>
            <a:xfrm>
              <a:off x="807719" y="1201674"/>
              <a:ext cx="6848855" cy="3705605"/>
            </a:xfrm>
            <a:prstGeom prst="rect">
              <a:avLst/>
            </a:prstGeom>
          </p:spPr>
        </p:pic>
      </p:grpSp>
      <p:sp>
        <p:nvSpPr>
          <p:cNvPr id="5" name="object 5"/>
          <p:cNvSpPr txBox="1">
            <a:spLocks noGrp="1"/>
          </p:cNvSpPr>
          <p:nvPr>
            <p:ph type="title"/>
          </p:nvPr>
        </p:nvSpPr>
        <p:spPr>
          <a:xfrm>
            <a:off x="818626" y="546530"/>
            <a:ext cx="5751195" cy="513080"/>
          </a:xfrm>
          <a:prstGeom prst="rect">
            <a:avLst/>
          </a:prstGeom>
        </p:spPr>
        <p:txBody>
          <a:bodyPr vert="horz" wrap="square" lIns="0" tIns="12065" rIns="0" bIns="0" rtlCol="0">
            <a:spAutoFit/>
          </a:bodyPr>
          <a:lstStyle/>
          <a:p>
            <a:pPr marL="12700">
              <a:lnSpc>
                <a:spcPct val="100000"/>
              </a:lnSpc>
              <a:spcBef>
                <a:spcPts val="95"/>
              </a:spcBef>
            </a:pPr>
            <a:r>
              <a:rPr spc="-5" dirty="0"/>
              <a:t>Idea</a:t>
            </a:r>
            <a:r>
              <a:rPr spc="-15" dirty="0"/>
              <a:t> </a:t>
            </a:r>
            <a:r>
              <a:rPr spc="-5" dirty="0"/>
              <a:t>General Métodos</a:t>
            </a:r>
            <a:r>
              <a:rPr spc="-20" dirty="0"/>
              <a:t> </a:t>
            </a:r>
            <a:r>
              <a:rPr spc="-5" dirty="0"/>
              <a:t>“Ensemble”</a:t>
            </a:r>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86027" y="-19050"/>
            <a:ext cx="8158480" cy="5121910"/>
            <a:chOff x="986027" y="0"/>
            <a:chExt cx="8158480" cy="5121910"/>
          </a:xfrm>
        </p:grpSpPr>
        <p:pic>
          <p:nvPicPr>
            <p:cNvPr id="3" name="object 3"/>
            <p:cNvPicPr/>
            <p:nvPr/>
          </p:nvPicPr>
          <p:blipFill>
            <a:blip r:embed="rId2" cstate="print"/>
            <a:stretch>
              <a:fillRect/>
            </a:stretch>
          </p:blipFill>
          <p:spPr>
            <a:xfrm>
              <a:off x="7160216" y="0"/>
              <a:ext cx="1983782" cy="5121402"/>
            </a:xfrm>
            <a:prstGeom prst="rect">
              <a:avLst/>
            </a:prstGeom>
          </p:spPr>
        </p:pic>
        <p:pic>
          <p:nvPicPr>
            <p:cNvPr id="4" name="object 4"/>
            <p:cNvPicPr/>
            <p:nvPr/>
          </p:nvPicPr>
          <p:blipFill>
            <a:blip r:embed="rId3" cstate="print"/>
            <a:stretch>
              <a:fillRect/>
            </a:stretch>
          </p:blipFill>
          <p:spPr>
            <a:xfrm>
              <a:off x="986027" y="825246"/>
              <a:ext cx="6702551" cy="4210049"/>
            </a:xfrm>
            <a:prstGeom prst="rect">
              <a:avLst/>
            </a:prstGeom>
          </p:spPr>
        </p:pic>
      </p:grpSp>
      <p:sp>
        <p:nvSpPr>
          <p:cNvPr id="5" name="object 5"/>
          <p:cNvSpPr txBox="1">
            <a:spLocks noGrp="1"/>
          </p:cNvSpPr>
          <p:nvPr>
            <p:ph type="title"/>
          </p:nvPr>
        </p:nvSpPr>
        <p:spPr>
          <a:xfrm>
            <a:off x="914400" y="234514"/>
            <a:ext cx="8153399" cy="504625"/>
          </a:xfrm>
          <a:prstGeom prst="rect">
            <a:avLst/>
          </a:prstGeom>
        </p:spPr>
        <p:txBody>
          <a:bodyPr vert="horz" wrap="square" lIns="0" tIns="12065" rIns="0" bIns="0" rtlCol="0">
            <a:spAutoFit/>
          </a:bodyPr>
          <a:lstStyle/>
          <a:p>
            <a:pPr marL="12700">
              <a:lnSpc>
                <a:spcPct val="100000"/>
              </a:lnSpc>
              <a:spcBef>
                <a:spcPts val="95"/>
              </a:spcBef>
            </a:pPr>
            <a:r>
              <a:rPr spc="-5" dirty="0"/>
              <a:t>Una primera</a:t>
            </a:r>
            <a:r>
              <a:rPr dirty="0"/>
              <a:t> </a:t>
            </a:r>
            <a:r>
              <a:rPr spc="-5" dirty="0"/>
              <a:t>Aproximación</a:t>
            </a:r>
            <a:r>
              <a:rPr spc="5" dirty="0"/>
              <a:t> </a:t>
            </a:r>
            <a:r>
              <a:rPr spc="-5" dirty="0"/>
              <a:t>a </a:t>
            </a:r>
            <a:r>
              <a:rPr spc="-10" dirty="0"/>
              <a:t>OJO</a:t>
            </a:r>
            <a:r>
              <a:rPr lang="es-ES" spc="-10" dirty="0"/>
              <a:t> (no formal)</a:t>
            </a:r>
            <a:endParaRPr spc="-10" dirty="0"/>
          </a:p>
        </p:txBody>
      </p:sp>
    </p:spTree>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sp>
        <p:nvSpPr>
          <p:cNvPr id="3" name="object 3"/>
          <p:cNvSpPr txBox="1">
            <a:spLocks noGrp="1"/>
          </p:cNvSpPr>
          <p:nvPr>
            <p:ph type="title"/>
          </p:nvPr>
        </p:nvSpPr>
        <p:spPr>
          <a:xfrm>
            <a:off x="2798952" y="0"/>
            <a:ext cx="3307715" cy="513080"/>
          </a:xfrm>
          <a:prstGeom prst="rect">
            <a:avLst/>
          </a:prstGeom>
        </p:spPr>
        <p:txBody>
          <a:bodyPr vert="horz" wrap="square" lIns="0" tIns="12065" rIns="0" bIns="0" rtlCol="0">
            <a:spAutoFit/>
          </a:bodyPr>
          <a:lstStyle/>
          <a:p>
            <a:pPr marL="12700">
              <a:lnSpc>
                <a:spcPct val="100000"/>
              </a:lnSpc>
              <a:spcBef>
                <a:spcPts val="95"/>
              </a:spcBef>
            </a:pPr>
            <a:r>
              <a:rPr spc="-5" dirty="0"/>
              <a:t>¿Mezclar</a:t>
            </a:r>
            <a:r>
              <a:rPr spc="-60" dirty="0"/>
              <a:t> </a:t>
            </a:r>
            <a:r>
              <a:rPr spc="-5" dirty="0"/>
              <a:t>Funciona?</a:t>
            </a:r>
          </a:p>
        </p:txBody>
      </p:sp>
      <p:pic>
        <p:nvPicPr>
          <p:cNvPr id="4" name="object 4"/>
          <p:cNvPicPr/>
          <p:nvPr/>
        </p:nvPicPr>
        <p:blipFill rotWithShape="1">
          <a:blip r:embed="rId3" cstate="print"/>
          <a:srcRect b="19708"/>
          <a:stretch/>
        </p:blipFill>
        <p:spPr>
          <a:xfrm>
            <a:off x="838200" y="590550"/>
            <a:ext cx="7077455" cy="3647694"/>
          </a:xfrm>
          <a:prstGeom prst="rect">
            <a:avLst/>
          </a:prstGeom>
        </p:spPr>
      </p:pic>
      <p:sp>
        <p:nvSpPr>
          <p:cNvPr id="5" name="Rectángulo 4"/>
          <p:cNvSpPr/>
          <p:nvPr/>
        </p:nvSpPr>
        <p:spPr>
          <a:xfrm>
            <a:off x="1447800" y="4095750"/>
            <a:ext cx="5610605" cy="830997"/>
          </a:xfrm>
          <a:prstGeom prst="rect">
            <a:avLst/>
          </a:prstGeom>
        </p:spPr>
        <p:txBody>
          <a:bodyPr wrap="square">
            <a:spAutoFit/>
          </a:bodyPr>
          <a:lstStyle/>
          <a:p>
            <a:pPr algn="just"/>
            <a:br>
              <a:rPr lang="es-ES" sz="1200" dirty="0">
                <a:latin typeface="+mj-lt"/>
              </a:rPr>
            </a:br>
            <a:r>
              <a:rPr lang="es-ES" sz="1200" b="0" i="0" dirty="0">
                <a:effectLst/>
                <a:latin typeface="+mj-lt"/>
              </a:rPr>
              <a:t>Superficies de estimación de ejemplo para cinco algoritmos de modelado. En sentido horario, desde la esquina superior izquierda: árbol de decisión, planos de </a:t>
            </a:r>
            <a:r>
              <a:rPr lang="es-ES" sz="1200" b="0" i="0" dirty="0" err="1">
                <a:effectLst/>
                <a:latin typeface="+mj-lt"/>
              </a:rPr>
              <a:t>Delaunay</a:t>
            </a:r>
            <a:r>
              <a:rPr lang="es-ES" sz="1200" b="0" i="0" dirty="0">
                <a:effectLst/>
                <a:latin typeface="+mj-lt"/>
              </a:rPr>
              <a:t>, vecino más cercano, red neuronal y </a:t>
            </a:r>
            <a:r>
              <a:rPr lang="es-ES" sz="1200" b="0" i="0" dirty="0" err="1">
                <a:effectLst/>
                <a:latin typeface="+mj-lt"/>
              </a:rPr>
              <a:t>kernel</a:t>
            </a:r>
            <a:endParaRPr lang="es-ES" sz="1200" dirty="0">
              <a:latin typeface="+mj-lt"/>
            </a:endParaRPr>
          </a:p>
        </p:txBody>
      </p:sp>
    </p:spTree>
  </p:cSld>
  <p:clrMapOvr>
    <a:masterClrMapping/>
  </p:clrMapOvr>
  <p:transition spd="slow">
    <p:dissolv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0216" y="0"/>
            <a:ext cx="1983782" cy="5143499"/>
          </a:xfrm>
          <a:prstGeom prst="rect">
            <a:avLst/>
          </a:prstGeom>
        </p:spPr>
      </p:pic>
      <p:pic>
        <p:nvPicPr>
          <p:cNvPr id="3" name="object 3"/>
          <p:cNvPicPr/>
          <p:nvPr/>
        </p:nvPicPr>
        <p:blipFill>
          <a:blip r:embed="rId3" cstate="print"/>
          <a:stretch>
            <a:fillRect/>
          </a:stretch>
        </p:blipFill>
        <p:spPr>
          <a:xfrm>
            <a:off x="590550" y="742950"/>
            <a:ext cx="7575803" cy="4312919"/>
          </a:xfrm>
          <a:prstGeom prst="rect">
            <a:avLst/>
          </a:prstGeom>
        </p:spPr>
      </p:pic>
      <p:sp>
        <p:nvSpPr>
          <p:cNvPr id="4" name="object 4"/>
          <p:cNvSpPr txBox="1">
            <a:spLocks noGrp="1"/>
          </p:cNvSpPr>
          <p:nvPr>
            <p:ph type="title"/>
          </p:nvPr>
        </p:nvSpPr>
        <p:spPr>
          <a:xfrm>
            <a:off x="1492154" y="3604"/>
            <a:ext cx="5692140" cy="513080"/>
          </a:xfrm>
          <a:prstGeom prst="rect">
            <a:avLst/>
          </a:prstGeom>
        </p:spPr>
        <p:txBody>
          <a:bodyPr vert="horz" wrap="square" lIns="0" tIns="12065" rIns="0" bIns="0" rtlCol="0">
            <a:spAutoFit/>
          </a:bodyPr>
          <a:lstStyle/>
          <a:p>
            <a:pPr marL="12700">
              <a:lnSpc>
                <a:spcPct val="100000"/>
              </a:lnSpc>
              <a:spcBef>
                <a:spcPts val="95"/>
              </a:spcBef>
            </a:pPr>
            <a:r>
              <a:rPr spc="-5" dirty="0"/>
              <a:t>¿Mezclar Funciona?.</a:t>
            </a:r>
            <a:r>
              <a:rPr spc="20" dirty="0"/>
              <a:t> </a:t>
            </a:r>
            <a:r>
              <a:rPr spc="-5" dirty="0"/>
              <a:t>Parece</a:t>
            </a:r>
            <a:r>
              <a:rPr spc="-20" dirty="0"/>
              <a:t> </a:t>
            </a:r>
            <a:r>
              <a:rPr spc="-5" dirty="0"/>
              <a:t>que si</a:t>
            </a:r>
          </a:p>
        </p:txBody>
      </p:sp>
    </p:spTree>
  </p:cSld>
  <p:clrMapOvr>
    <a:masterClrMapping/>
  </p:clrMapOvr>
  <p:transition spd="slow">
    <p:dissolv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6838</TotalTime>
  <Words>3102</Words>
  <Application>Microsoft Office PowerPoint</Application>
  <PresentationFormat>Presentación en pantalla (16:9)</PresentationFormat>
  <Paragraphs>189</Paragraphs>
  <Slides>47</Slides>
  <Notes>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47</vt:i4>
      </vt:variant>
    </vt:vector>
  </HeadingPairs>
  <TitlesOfParts>
    <vt:vector size="56" baseType="lpstr">
      <vt:lpstr>Arial</vt:lpstr>
      <vt:lpstr>Arial MT</vt:lpstr>
      <vt:lpstr>Calibri</vt:lpstr>
      <vt:lpstr>Calibri cuerpo</vt:lpstr>
      <vt:lpstr>Cambria Math</vt:lpstr>
      <vt:lpstr>Oxygen</vt:lpstr>
      <vt:lpstr>Söhne</vt:lpstr>
      <vt:lpstr>Verdana</vt:lpstr>
      <vt:lpstr>Office Theme</vt:lpstr>
      <vt:lpstr>Presentación de PowerPoint</vt:lpstr>
      <vt:lpstr>1. Introducción-Preliminaries</vt:lpstr>
      <vt:lpstr>Idea General Métodos “Ensemble”</vt:lpstr>
      <vt:lpstr>Otra forma de entenderlo</vt:lpstr>
      <vt:lpstr>Otra forma de entenderlo</vt:lpstr>
      <vt:lpstr>Idea General Métodos “Ensemble”</vt:lpstr>
      <vt:lpstr>Una primera Aproximación a OJO (no formal)</vt:lpstr>
      <vt:lpstr>¿Mezclar Funciona?</vt:lpstr>
      <vt:lpstr>¿Mezclar Funciona?. Parece que si</vt:lpstr>
      <vt:lpstr>Un poco de Historia: Caso Real</vt:lpstr>
      <vt:lpstr>Un poco de Historia: Caso Real</vt:lpstr>
      <vt:lpstr>Un poco de Historia: Caso Real</vt:lpstr>
      <vt:lpstr>Un poco de Historia: Caso Real</vt:lpstr>
      <vt:lpstr>Un poco de Historia: Caso Real</vt:lpstr>
      <vt:lpstr>Idea General Métodos “Ensemble”</vt:lpstr>
      <vt:lpstr>Principales Métodos de Ensemble:  Agregación</vt:lpstr>
      <vt:lpstr>Una primera Aproximación a OJO</vt:lpstr>
      <vt:lpstr>SciPy</vt:lpstr>
      <vt:lpstr>Principales Métodos de Ensemble:</vt:lpstr>
      <vt:lpstr>Bagging</vt:lpstr>
      <vt:lpstr>Bagging Arboles de Decisión</vt:lpstr>
      <vt:lpstr>Bagging / Boostrap Aggregating</vt:lpstr>
      <vt:lpstr>Bagging</vt:lpstr>
      <vt:lpstr>Bagging</vt:lpstr>
      <vt:lpstr>Bagging</vt:lpstr>
      <vt:lpstr>Presentación de PowerPoint</vt:lpstr>
      <vt:lpstr>Boosting</vt:lpstr>
      <vt:lpstr>Boosting</vt:lpstr>
      <vt:lpstr>Boosting</vt:lpstr>
      <vt:lpstr>Stacking</vt:lpstr>
      <vt:lpstr>Stacking</vt:lpstr>
      <vt:lpstr>Stacking</vt:lpstr>
      <vt:lpstr>Stacking</vt:lpstr>
      <vt:lpstr>Stacking (Justificación teórica) K. Tumer, J. Ghosh Error Correlation and Error Reduction in Ensemble Classifiers Conn. Sci., 8 (3–4) (1996), pp. 385-404</vt:lpstr>
      <vt:lpstr>Stacking (Justificación teórica) K. Tumer, J. Ghosh Error Correlation and Error Reduction in Ensemble Classifiers Conn. Sci., 8 (3–4) (1996), pp. 385-404</vt:lpstr>
      <vt:lpstr>Stacking</vt:lpstr>
      <vt:lpstr>Stacking</vt:lpstr>
      <vt:lpstr>Presentación de PowerPoint</vt:lpstr>
      <vt:lpstr>Ensemble: Caso real</vt:lpstr>
      <vt:lpstr>Ensemble: Caso real</vt:lpstr>
      <vt:lpstr>Ensemble: Caso real</vt:lpstr>
      <vt:lpstr>Ensemble: Caso real</vt:lpstr>
      <vt:lpstr>Presentación de PowerPoint</vt:lpstr>
      <vt:lpstr>Ensemble: Caso real</vt:lpstr>
      <vt:lpstr>Ensemble: Caso real</vt:lpstr>
      <vt:lpstr>Ensemble: Caso real</vt:lpstr>
      <vt:lpstr>Ensemble: Caso real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Cristobal</dc:creator>
  <cp:lastModifiedBy>DANIEL GOMEZ</cp:lastModifiedBy>
  <cp:revision>47</cp:revision>
  <dcterms:created xsi:type="dcterms:W3CDTF">2024-01-25T12:46:18Z</dcterms:created>
  <dcterms:modified xsi:type="dcterms:W3CDTF">2025-02-04T15:34:51Z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2020-06-15T00:00:00Z</vt:filetime>
  </property>
  <property fmtid="{D5CDD505-2E9C-101B-9397-08002B2CF9AE}" pid="3" name="Creator">
    <vt:lpwstr>Acrobat PDFMaker 11 para PowerPoint</vt:lpwstr>
  </property>
  <property fmtid="{D5CDD505-2E9C-101B-9397-08002B2CF9AE}" pid="4" name="LastSaved">
    <vt:filetime>2024-01-25T00:00:00Z</vt:filetime>
  </property>
</Properties>
</file>