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6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82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92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00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108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8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4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7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9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3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2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04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0D3D7-8D65-4947-812F-6F5010A3E83E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193A1B-6B58-4D00-A0D3-E72023CD7B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665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Baskerville Old Face" panose="02020602080505020303" pitchFamily="18" charset="0"/>
              </a:rPr>
              <a:t>TABU SEARCH METHOD</a:t>
            </a:r>
            <a:endParaRPr lang="es-ES" dirty="0">
              <a:latin typeface="Baskerville Old Face" panose="020206020805050203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8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2.2- Auxiliar </a:t>
            </a:r>
            <a:r>
              <a:rPr lang="es-ES" dirty="0" err="1" smtClean="0"/>
              <a:t>array</a:t>
            </a:r>
            <a:r>
              <a:rPr lang="es-ES" dirty="0" smtClean="0"/>
              <a:t>: “</a:t>
            </a:r>
            <a:r>
              <a:rPr lang="es-ES" dirty="0" err="1" smtClean="0"/>
              <a:t>represented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82611" y="2488431"/>
            <a:ext cx="4937655" cy="2850188"/>
          </a:xfrm>
        </p:spPr>
        <p:txBody>
          <a:bodyPr>
            <a:normAutofit/>
          </a:bodyPr>
          <a:lstStyle/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Length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: N (500).</a:t>
            </a:r>
          </a:p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In position n,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stores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that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n.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If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n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representative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stores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 0.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492010"/>
              </p:ext>
            </p:extLst>
          </p:nvPr>
        </p:nvGraphicFramePr>
        <p:xfrm>
          <a:off x="5658812" y="2488431"/>
          <a:ext cx="5979008" cy="204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16">
                  <a:extLst>
                    <a:ext uri="{9D8B030D-6E8A-4147-A177-3AD203B41FA5}">
                      <a16:colId xmlns:a16="http://schemas.microsoft.com/office/drawing/2014/main" val="3102644468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208993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91520237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462382401"/>
                    </a:ext>
                  </a:extLst>
                </a:gridCol>
                <a:gridCol w="655781">
                  <a:extLst>
                    <a:ext uri="{9D8B030D-6E8A-4147-A177-3AD203B41FA5}">
                      <a16:colId xmlns:a16="http://schemas.microsoft.com/office/drawing/2014/main" val="3494341835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1521516089"/>
                    </a:ext>
                  </a:extLst>
                </a:gridCol>
                <a:gridCol w="674256">
                  <a:extLst>
                    <a:ext uri="{9D8B030D-6E8A-4147-A177-3AD203B41FA5}">
                      <a16:colId xmlns:a16="http://schemas.microsoft.com/office/drawing/2014/main" val="3062022901"/>
                    </a:ext>
                  </a:extLst>
                </a:gridCol>
              </a:tblGrid>
              <a:tr h="102357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err="1" smtClean="0"/>
                        <a:t>Representatives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61571"/>
                  </a:ext>
                </a:extLst>
              </a:tr>
              <a:tr h="102357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err="1" smtClean="0"/>
                        <a:t>Represented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…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6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2.2.1-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2192867"/>
            <a:ext cx="6815716" cy="3615267"/>
          </a:xfrm>
        </p:spPr>
        <p:txBody>
          <a:bodyPr>
            <a:normAutofit/>
          </a:bodyPr>
          <a:lstStyle/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Both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evaluation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use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these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“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groups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”.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lead to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evaluation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being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~20 times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faster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with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array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went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2*10e-3 to 4*10e-6.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s-ES" sz="2400" b="1" i="1" dirty="0" smtClean="0">
                <a:solidFill>
                  <a:schemeClr val="tx1">
                    <a:lumMod val="95000"/>
                  </a:schemeClr>
                </a:solidFill>
              </a:rPr>
              <a:t>500 times </a:t>
            </a:r>
            <a:r>
              <a:rPr lang="es-ES" sz="2400" b="1" i="1" dirty="0" err="1" smtClean="0">
                <a:solidFill>
                  <a:schemeClr val="tx1">
                    <a:lumMod val="95000"/>
                  </a:schemeClr>
                </a:solidFill>
              </a:rPr>
              <a:t>faster</a:t>
            </a:r>
            <a:r>
              <a:rPr lang="es-ES" sz="2400" b="1" i="1" dirty="0" smtClean="0">
                <a:solidFill>
                  <a:schemeClr val="tx1">
                    <a:lumMod val="95000"/>
                  </a:schemeClr>
                </a:solidFill>
              </a:rPr>
              <a:t>!!</a:t>
            </a:r>
            <a:endParaRPr lang="es-ES" sz="24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765309" y="2192867"/>
            <a:ext cx="1791036" cy="3615266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87037"/>
            <a:ext cx="8534400" cy="1507067"/>
          </a:xfrm>
        </p:spPr>
        <p:txBody>
          <a:bodyPr/>
          <a:lstStyle/>
          <a:p>
            <a:r>
              <a:rPr lang="es-ES" dirty="0" smtClean="0"/>
              <a:t>2.2.2-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drawbacks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194" y="1694104"/>
            <a:ext cx="4220826" cy="4487411"/>
          </a:xfrm>
        </p:spPr>
        <p:txBody>
          <a:bodyPr>
            <a:noAutofit/>
          </a:bodyPr>
          <a:lstStyle/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To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create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auxiliar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array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call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: “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representedGroups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”.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very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costly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order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N*M.</a:t>
            </a:r>
          </a:p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call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plus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either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evaluation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completely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negates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all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improvement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20" y="1694104"/>
            <a:ext cx="6908887" cy="3099570"/>
          </a:xfrm>
        </p:spPr>
      </p:pic>
    </p:spTree>
    <p:extLst>
      <p:ext uri="{BB962C8B-B14F-4D97-AF65-F5344CB8AC3E}">
        <p14:creationId xmlns:p14="http://schemas.microsoft.com/office/powerpoint/2010/main" val="35251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711968"/>
            <a:ext cx="8534400" cy="1507067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We</a:t>
            </a:r>
            <a:r>
              <a:rPr lang="es-ES" sz="3200" dirty="0" smtClean="0"/>
              <a:t> </a:t>
            </a:r>
            <a:r>
              <a:rPr lang="es-ES" sz="3200" dirty="0" err="1" smtClean="0"/>
              <a:t>tried</a:t>
            </a:r>
            <a:r>
              <a:rPr lang="es-ES" sz="3200" dirty="0" smtClean="0"/>
              <a:t> “</a:t>
            </a:r>
            <a:r>
              <a:rPr lang="es-ES" sz="3200" dirty="0" err="1" smtClean="0"/>
              <a:t>updating</a:t>
            </a:r>
            <a:r>
              <a:rPr lang="es-ES" sz="3200" dirty="0" smtClean="0"/>
              <a:t>”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array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1918468"/>
            <a:ext cx="948502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Instead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creating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 new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array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whenever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needed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tried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just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creating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initial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one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would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update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each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But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that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proved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impossible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701996" y="2219035"/>
            <a:ext cx="4934479" cy="3615266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412" y="0"/>
            <a:ext cx="11526261" cy="1507067"/>
          </a:xfrm>
        </p:spPr>
        <p:txBody>
          <a:bodyPr/>
          <a:lstStyle/>
          <a:p>
            <a:r>
              <a:rPr lang="es-ES" dirty="0" err="1" smtClean="0"/>
              <a:t>Solution</a:t>
            </a:r>
            <a:r>
              <a:rPr lang="es-ES" dirty="0" smtClean="0"/>
              <a:t>: </a:t>
            </a:r>
            <a:r>
              <a:rPr lang="es-ES" dirty="0" err="1" smtClean="0"/>
              <a:t>minimize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calls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507067"/>
            <a:ext cx="11262050" cy="2707420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9412" y="4501210"/>
            <a:ext cx="11785600" cy="148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needs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array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i="1" dirty="0" err="1" smtClean="0">
                <a:solidFill>
                  <a:schemeClr val="tx1">
                    <a:lumMod val="95000"/>
                  </a:schemeClr>
                </a:solidFill>
              </a:rPr>
              <a:t>father</a:t>
            </a:r>
            <a:r>
              <a:rPr lang="es-ES" sz="2400" i="1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1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father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-&gt; M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can’t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save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evaluation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function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stays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inefficient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:(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smtClean="0"/>
              <a:t>3.- </a:t>
            </a:r>
            <a:r>
              <a:rPr lang="es-ES" dirty="0" err="1" smtClean="0"/>
              <a:t>conclusions</a:t>
            </a:r>
            <a:r>
              <a:rPr lang="es-ES" dirty="0" smtClean="0"/>
              <a:t> of </a:t>
            </a:r>
            <a:r>
              <a:rPr lang="es-ES" dirty="0" err="1" smtClean="0"/>
              <a:t>tabu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775" y="2187479"/>
            <a:ext cx="10408662" cy="3615267"/>
          </a:xfrm>
        </p:spPr>
        <p:txBody>
          <a:bodyPr/>
          <a:lstStyle/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It’s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relatively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quick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!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optimized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every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operation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as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much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as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possible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Total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iterations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remain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low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500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stations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finishes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in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under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100!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Often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gets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good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results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: ~1.35 e4</a:t>
            </a:r>
          </a:p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*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Possible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drawback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?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Results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might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become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worse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with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low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number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stations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due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succesor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method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But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couldn’t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really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confirm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s-E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-</a:t>
            </a:r>
            <a:r>
              <a:rPr lang="es-ES" sz="2400" dirty="0" err="1" smtClean="0">
                <a:solidFill>
                  <a:schemeClr val="tx1"/>
                </a:solidFill>
              </a:rPr>
              <a:t>Initialization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-</a:t>
            </a:r>
            <a:r>
              <a:rPr lang="es-ES" sz="2400" dirty="0" err="1" smtClean="0">
                <a:solidFill>
                  <a:schemeClr val="tx1"/>
                </a:solidFill>
              </a:rPr>
              <a:t>Structure</a:t>
            </a:r>
            <a:r>
              <a:rPr lang="es-ES" sz="2400" dirty="0" smtClean="0">
                <a:solidFill>
                  <a:schemeClr val="tx1"/>
                </a:solidFill>
              </a:rPr>
              <a:t> of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algorythm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-</a:t>
            </a:r>
            <a:r>
              <a:rPr lang="es-ES" sz="2400" dirty="0" err="1" smtClean="0">
                <a:solidFill>
                  <a:schemeClr val="tx1"/>
                </a:solidFill>
              </a:rPr>
              <a:t>Evaluation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Function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-</a:t>
            </a:r>
            <a:r>
              <a:rPr lang="es-ES" sz="2400" dirty="0" err="1" smtClean="0">
                <a:solidFill>
                  <a:schemeClr val="tx1"/>
                </a:solidFill>
              </a:rPr>
              <a:t>Succesor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Function</a:t>
            </a:r>
            <a:endParaRPr lang="es-E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1.1- </a:t>
            </a:r>
            <a:r>
              <a:rPr lang="es-ES" dirty="0" err="1" smtClean="0"/>
              <a:t>Initialization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2192867"/>
            <a:ext cx="4937655" cy="3615267"/>
          </a:xfrm>
        </p:spPr>
        <p:txBody>
          <a:bodyPr>
            <a:norm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Mostly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usual: </a:t>
            </a:r>
            <a:r>
              <a:rPr lang="es-ES" sz="2400" dirty="0" err="1" smtClean="0">
                <a:solidFill>
                  <a:schemeClr val="tx1"/>
                </a:solidFill>
              </a:rPr>
              <a:t>satellite</a:t>
            </a:r>
            <a:r>
              <a:rPr lang="es-ES" sz="2400" dirty="0" smtClean="0">
                <a:solidFill>
                  <a:schemeClr val="tx1"/>
                </a:solidFill>
              </a:rPr>
              <a:t> data + </a:t>
            </a:r>
            <a:r>
              <a:rPr lang="es-ES" sz="2400" dirty="0" err="1" smtClean="0">
                <a:solidFill>
                  <a:schemeClr val="tx1"/>
                </a:solidFill>
              </a:rPr>
              <a:t>Tabu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Search</a:t>
            </a:r>
            <a:r>
              <a:rPr lang="es-ES" sz="2400" dirty="0" smtClean="0">
                <a:solidFill>
                  <a:schemeClr val="tx1"/>
                </a:solidFill>
              </a:rPr>
              <a:t> data</a:t>
            </a:r>
          </a:p>
          <a:p>
            <a:r>
              <a:rPr lang="es-ES" sz="2400" dirty="0" err="1" smtClean="0">
                <a:solidFill>
                  <a:schemeClr val="tx1"/>
                </a:solidFill>
              </a:rPr>
              <a:t>TabuList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holds</a:t>
            </a:r>
            <a:r>
              <a:rPr lang="es-ES" sz="2400" dirty="0" smtClean="0">
                <a:solidFill>
                  <a:schemeClr val="tx1"/>
                </a:solidFill>
              </a:rPr>
              <a:t> a </a:t>
            </a:r>
            <a:r>
              <a:rPr lang="es-ES" sz="2400" dirty="0" err="1" smtClean="0">
                <a:solidFill>
                  <a:schemeClr val="tx1"/>
                </a:solidFill>
              </a:rPr>
              <a:t>cell</a:t>
            </a:r>
            <a:r>
              <a:rPr lang="es-ES" sz="2400" dirty="0" smtClean="0">
                <a:solidFill>
                  <a:schemeClr val="tx1"/>
                </a:solidFill>
              </a:rPr>
              <a:t> per </a:t>
            </a:r>
            <a:r>
              <a:rPr lang="es-ES" sz="2400" dirty="0" err="1" smtClean="0">
                <a:solidFill>
                  <a:schemeClr val="tx1"/>
                </a:solidFill>
              </a:rPr>
              <a:t>every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station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err="1" smtClean="0">
                <a:solidFill>
                  <a:schemeClr val="tx1"/>
                </a:solidFill>
              </a:rPr>
              <a:t>Integer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representation</a:t>
            </a:r>
            <a:r>
              <a:rPr lang="es-ES" sz="2400" dirty="0" smtClean="0">
                <a:solidFill>
                  <a:schemeClr val="tx1"/>
                </a:solidFill>
              </a:rPr>
              <a:t> of </a:t>
            </a:r>
            <a:r>
              <a:rPr lang="es-ES" sz="2400" dirty="0" err="1" smtClean="0">
                <a:solidFill>
                  <a:schemeClr val="tx1"/>
                </a:solidFill>
              </a:rPr>
              <a:t>representative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stations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 err="1" smtClean="0">
                <a:solidFill>
                  <a:schemeClr val="tx1"/>
                </a:solidFill>
              </a:rPr>
              <a:t>Not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much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difference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between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binary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or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integer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10" y="2983345"/>
            <a:ext cx="6192479" cy="2706255"/>
          </a:xfrm>
        </p:spPr>
      </p:pic>
    </p:spTree>
    <p:extLst>
      <p:ext uri="{BB962C8B-B14F-4D97-AF65-F5344CB8AC3E}">
        <p14:creationId xmlns:p14="http://schemas.microsoft.com/office/powerpoint/2010/main" val="14700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1.2- </a:t>
            </a:r>
            <a:r>
              <a:rPr lang="es-ES" dirty="0" err="1" smtClean="0"/>
              <a:t>Structure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algorythm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2192867"/>
            <a:ext cx="6002916" cy="3615267"/>
          </a:xfrm>
        </p:spPr>
        <p:txBody>
          <a:bodyPr>
            <a:norm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Very</a:t>
            </a:r>
            <a:r>
              <a:rPr lang="es-ES" sz="2400" dirty="0" smtClean="0">
                <a:solidFill>
                  <a:schemeClr val="tx1"/>
                </a:solidFill>
              </a:rPr>
              <a:t> similar to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generic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Tabu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Search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structure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sz="2400" dirty="0" err="1" smtClean="0">
                <a:solidFill>
                  <a:schemeClr val="tx1"/>
                </a:solidFill>
              </a:rPr>
              <a:t>Matrix</a:t>
            </a:r>
            <a:r>
              <a:rPr lang="es-ES" sz="2400" dirty="0" smtClean="0">
                <a:solidFill>
                  <a:schemeClr val="tx1"/>
                </a:solidFill>
              </a:rPr>
              <a:t> of </a:t>
            </a:r>
            <a:r>
              <a:rPr lang="es-ES" sz="2400" dirty="0" err="1" smtClean="0">
                <a:solidFill>
                  <a:schemeClr val="tx1"/>
                </a:solidFill>
              </a:rPr>
              <a:t>succesors</a:t>
            </a:r>
            <a:r>
              <a:rPr lang="es-ES" sz="2400" dirty="0" smtClean="0">
                <a:solidFill>
                  <a:schemeClr val="tx1"/>
                </a:solidFill>
              </a:rPr>
              <a:t> has </a:t>
            </a:r>
            <a:r>
              <a:rPr lang="es-ES" sz="2400" dirty="0" err="1" smtClean="0">
                <a:solidFill>
                  <a:schemeClr val="tx1"/>
                </a:solidFill>
              </a:rPr>
              <a:t>two</a:t>
            </a:r>
            <a:r>
              <a:rPr lang="es-ES" sz="2400" dirty="0" smtClean="0">
                <a:solidFill>
                  <a:schemeClr val="tx1"/>
                </a:solidFill>
              </a:rPr>
              <a:t> extra </a:t>
            </a:r>
            <a:r>
              <a:rPr lang="es-ES" sz="2400" dirty="0" err="1" smtClean="0">
                <a:solidFill>
                  <a:schemeClr val="tx1"/>
                </a:solidFill>
              </a:rPr>
              <a:t>columns</a:t>
            </a:r>
            <a:r>
              <a:rPr lang="es-ES" sz="2400" dirty="0" smtClean="0">
                <a:solidFill>
                  <a:schemeClr val="tx1"/>
                </a:solidFill>
              </a:rPr>
              <a:t>: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value</a:t>
            </a:r>
            <a:r>
              <a:rPr lang="es-ES" sz="2400" dirty="0" smtClean="0">
                <a:solidFill>
                  <a:schemeClr val="tx1"/>
                </a:solidFill>
              </a:rPr>
              <a:t> of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succesor</a:t>
            </a:r>
            <a:r>
              <a:rPr lang="es-ES" sz="2400" dirty="0" smtClean="0">
                <a:solidFill>
                  <a:schemeClr val="tx1"/>
                </a:solidFill>
              </a:rPr>
              <a:t>,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change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from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the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parent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sz="2400" dirty="0" err="1" smtClean="0">
                <a:solidFill>
                  <a:schemeClr val="tx1"/>
                </a:solidFill>
              </a:rPr>
              <a:t>Stopping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conditions</a:t>
            </a:r>
            <a:r>
              <a:rPr lang="es-ES" sz="2400" dirty="0" smtClean="0">
                <a:solidFill>
                  <a:schemeClr val="tx1"/>
                </a:solidFill>
              </a:rPr>
              <a:t> are a total </a:t>
            </a:r>
            <a:r>
              <a:rPr lang="es-ES" sz="2400" dirty="0" err="1" smtClean="0">
                <a:solidFill>
                  <a:schemeClr val="tx1"/>
                </a:solidFill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</a:rPr>
              <a:t> and a </a:t>
            </a:r>
            <a:r>
              <a:rPr lang="es-ES" sz="2400" dirty="0" err="1" smtClean="0">
                <a:solidFill>
                  <a:schemeClr val="tx1"/>
                </a:solidFill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without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improvement</a:t>
            </a:r>
            <a:r>
              <a:rPr lang="es-ES" sz="2400" dirty="0" smtClean="0">
                <a:solidFill>
                  <a:schemeClr val="tx1"/>
                </a:solidFill>
              </a:rPr>
              <a:t>: 500, 20.</a:t>
            </a:r>
            <a:endParaRPr lang="es-E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436495"/>
              </p:ext>
            </p:extLst>
          </p:nvPr>
        </p:nvGraphicFramePr>
        <p:xfrm>
          <a:off x="6511638" y="2588800"/>
          <a:ext cx="5089236" cy="195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57">
                  <a:extLst>
                    <a:ext uri="{9D8B030D-6E8A-4147-A177-3AD203B41FA5}">
                      <a16:colId xmlns:a16="http://schemas.microsoft.com/office/drawing/2014/main" val="1964182131"/>
                    </a:ext>
                  </a:extLst>
                </a:gridCol>
                <a:gridCol w="1023957">
                  <a:extLst>
                    <a:ext uri="{9D8B030D-6E8A-4147-A177-3AD203B41FA5}">
                      <a16:colId xmlns:a16="http://schemas.microsoft.com/office/drawing/2014/main" val="2234167580"/>
                    </a:ext>
                  </a:extLst>
                </a:gridCol>
                <a:gridCol w="1023957">
                  <a:extLst>
                    <a:ext uri="{9D8B030D-6E8A-4147-A177-3AD203B41FA5}">
                      <a16:colId xmlns:a16="http://schemas.microsoft.com/office/drawing/2014/main" val="2981801670"/>
                    </a:ext>
                  </a:extLst>
                </a:gridCol>
                <a:gridCol w="1023957">
                  <a:extLst>
                    <a:ext uri="{9D8B030D-6E8A-4147-A177-3AD203B41FA5}">
                      <a16:colId xmlns:a16="http://schemas.microsoft.com/office/drawing/2014/main" val="2268376498"/>
                    </a:ext>
                  </a:extLst>
                </a:gridCol>
                <a:gridCol w="993408">
                  <a:extLst>
                    <a:ext uri="{9D8B030D-6E8A-4147-A177-3AD203B41FA5}">
                      <a16:colId xmlns:a16="http://schemas.microsoft.com/office/drawing/2014/main" val="2737379600"/>
                    </a:ext>
                  </a:extLst>
                </a:gridCol>
              </a:tblGrid>
              <a:tr h="83789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Parent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Value</a:t>
                      </a:r>
                      <a:endParaRPr lang="es-ES" sz="1600" dirty="0" smtClean="0"/>
                    </a:p>
                    <a:p>
                      <a:r>
                        <a:rPr lang="es-ES" sz="1600" dirty="0" smtClean="0"/>
                        <a:t>138.42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Change</a:t>
                      </a:r>
                      <a:endParaRPr lang="es-ES" sz="1600" dirty="0" smtClean="0"/>
                    </a:p>
                    <a:p>
                      <a:r>
                        <a:rPr lang="es-ES" sz="1600" dirty="0" smtClean="0"/>
                        <a:t>-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141.23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156.75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6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137.89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2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1.3- </a:t>
            </a:r>
            <a:r>
              <a:rPr lang="es-ES" dirty="0" err="1" smtClean="0"/>
              <a:t>Evaluation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0" y="1869595"/>
            <a:ext cx="9457317" cy="2113589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Standard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method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get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all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not-representative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stations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add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distances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each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closest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representative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basic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shouldn’t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need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 to show </a:t>
            </a:r>
            <a:r>
              <a:rPr lang="es-ES" sz="16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</a:rPr>
              <a:t>…</a:t>
            </a:r>
            <a:endParaRPr lang="es-ES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4387273"/>
            <a:ext cx="9041179" cy="2186650"/>
          </a:xfrm>
        </p:spPr>
      </p:pic>
    </p:spTree>
    <p:extLst>
      <p:ext uri="{BB962C8B-B14F-4D97-AF65-F5344CB8AC3E}">
        <p14:creationId xmlns:p14="http://schemas.microsoft.com/office/powerpoint/2010/main" val="3329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s-ES" dirty="0" smtClean="0"/>
              <a:t>1.4- </a:t>
            </a:r>
            <a:r>
              <a:rPr lang="es-ES" dirty="0" err="1" smtClean="0"/>
              <a:t>Succesor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2108730"/>
            <a:ext cx="6150698" cy="4383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*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Requires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varLevel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parameter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, determines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n-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selected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station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to be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altered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tried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different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methods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to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replace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n-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selected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s-E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next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in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array</a:t>
            </a:r>
            <a:endParaRPr lang="es-E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its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closest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station</a:t>
            </a:r>
            <a:endParaRPr lang="es-E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furthest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station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represented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station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closest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mean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point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all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its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group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represented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stations</a:t>
            </a:r>
            <a:r>
              <a:rPr lang="es-E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64" y="1216189"/>
            <a:ext cx="2785328" cy="5275965"/>
          </a:xfrm>
        </p:spPr>
      </p:pic>
    </p:spTree>
    <p:extLst>
      <p:ext uri="{BB962C8B-B14F-4D97-AF65-F5344CB8AC3E}">
        <p14:creationId xmlns:p14="http://schemas.microsoft.com/office/powerpoint/2010/main" val="5291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2" y="-51568"/>
            <a:ext cx="9466552" cy="1132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end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4th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method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proved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best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decent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margin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23638"/>
            <a:ext cx="9799061" cy="5356400"/>
          </a:xfr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2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8102" y="600364"/>
            <a:ext cx="10519497" cy="951345"/>
          </a:xfrm>
        </p:spPr>
        <p:txBody>
          <a:bodyPr>
            <a:normAutofit/>
          </a:bodyPr>
          <a:lstStyle/>
          <a:p>
            <a:r>
              <a:rPr lang="es-ES" sz="3600" dirty="0" smtClean="0"/>
              <a:t>2. </a:t>
            </a:r>
            <a:r>
              <a:rPr lang="es-ES" sz="3600" dirty="0" err="1" smtClean="0"/>
              <a:t>Choices</a:t>
            </a:r>
            <a:r>
              <a:rPr lang="es-ES" sz="3600" dirty="0" smtClean="0"/>
              <a:t> of </a:t>
            </a:r>
            <a:r>
              <a:rPr lang="es-ES" sz="3600" dirty="0" err="1" smtClean="0"/>
              <a:t>implementation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9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smtClean="0"/>
              <a:t>2.1-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integer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binary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end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both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had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extremely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similar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efficiencies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when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tested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(Plus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we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can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switch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between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them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with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ease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So,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this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didn’t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have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big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impact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on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overall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efficiency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Integer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used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less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memory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, and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was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easier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to use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with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95000"/>
                  </a:schemeClr>
                </a:solidFill>
              </a:rPr>
              <a:t>following</a:t>
            </a:r>
            <a:r>
              <a:rPr lang="es-ES" sz="2400" dirty="0" smtClean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1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573</Words>
  <Application>Microsoft Office PowerPoint</Application>
  <PresentationFormat>Panorámica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Baskerville Old Face</vt:lpstr>
      <vt:lpstr>Century Gothic</vt:lpstr>
      <vt:lpstr>Wingdings</vt:lpstr>
      <vt:lpstr>Wingdings 3</vt:lpstr>
      <vt:lpstr>Sector</vt:lpstr>
      <vt:lpstr>TABU SEARCH METHOD</vt:lpstr>
      <vt:lpstr>1. How the program works</vt:lpstr>
      <vt:lpstr>1.1- Initialization</vt:lpstr>
      <vt:lpstr>1.2- Structure of the algorythm</vt:lpstr>
      <vt:lpstr>1.3- Evaluation Function</vt:lpstr>
      <vt:lpstr>1.4- Succesor function</vt:lpstr>
      <vt:lpstr>Presentación de PowerPoint</vt:lpstr>
      <vt:lpstr>2. Choices of implementation</vt:lpstr>
      <vt:lpstr>2.1- Why integer, not binary representation?</vt:lpstr>
      <vt:lpstr>2.2- Auxiliar array: “represented”</vt:lpstr>
      <vt:lpstr>2.2.1- why is this array useful?</vt:lpstr>
      <vt:lpstr>2.2.2- There are drawbacks…</vt:lpstr>
      <vt:lpstr>We tried “updating” the array</vt:lpstr>
      <vt:lpstr>Solution: minimize the calls to the function</vt:lpstr>
      <vt:lpstr>3.- conclusions of tabu Search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METHOD</dc:title>
  <dc:creator>teodoro martinez</dc:creator>
  <cp:lastModifiedBy>teodoro martinez</cp:lastModifiedBy>
  <cp:revision>20</cp:revision>
  <dcterms:created xsi:type="dcterms:W3CDTF">2018-12-06T15:55:27Z</dcterms:created>
  <dcterms:modified xsi:type="dcterms:W3CDTF">2018-12-06T19:53:26Z</dcterms:modified>
</cp:coreProperties>
</file>