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  <p:embeddedFont>
      <p:font typeface="Ropa Sans"/>
      <p:regular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2" roundtripDataSignature="AMtx7mg0lbF4Qfn/+AUbeofZ7poxUKo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paSans-regular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Ropa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8d4cf08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g138d4cf08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8d4cf086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138d4cf086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title"/>
          </p:nvPr>
        </p:nvSpPr>
        <p:spPr>
          <a:xfrm>
            <a:off x="2416969" y="115193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2416969" y="354508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4335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4335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4334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4334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6"/>
          <p:cNvSpPr txBox="1"/>
          <p:nvPr>
            <p:ph idx="12" type="sldNum"/>
          </p:nvPr>
        </p:nvSpPr>
        <p:spPr>
          <a:xfrm>
            <a:off x="5977052" y="6536531"/>
            <a:ext cx="2331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874"/>
            <a:ext cx="12192000" cy="6856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874"/>
            <a:ext cx="12192000" cy="68542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g138d4cf086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" y="0"/>
            <a:ext cx="12185650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138d4cf0861_0_0"/>
          <p:cNvPicPr preferRelativeResize="0"/>
          <p:nvPr/>
        </p:nvPicPr>
        <p:blipFill rotWithShape="1">
          <a:blip r:embed="rId4">
            <a:alphaModFix/>
          </a:blip>
          <a:srcRect b="0" l="0" r="58281" t="0"/>
          <a:stretch/>
        </p:blipFill>
        <p:spPr>
          <a:xfrm>
            <a:off x="2404523" y="2186250"/>
            <a:ext cx="3430200" cy="20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138d4cf0861_0_0"/>
          <p:cNvSpPr txBox="1"/>
          <p:nvPr/>
        </p:nvSpPr>
        <p:spPr>
          <a:xfrm>
            <a:off x="6289675" y="1060450"/>
            <a:ext cx="73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s-A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g138d4cf086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" y="6076472"/>
            <a:ext cx="12192000" cy="7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1371600" y="1524000"/>
            <a:ext cx="10520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nos permite modelar la probabilidad de que una observación pertenezca a la clase positiva, obteniendo siempre valores entre 0 y 1, es decir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interpretables como probabilidades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075" y="2816325"/>
            <a:ext cx="4777700" cy="36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/>
        </p:nvSpPr>
        <p:spPr>
          <a:xfrm>
            <a:off x="1371600" y="1524000"/>
            <a:ext cx="10520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utiliza la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función logística o sigmoide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13550"/>
            <a:ext cx="4777700" cy="36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6725" y="2412050"/>
            <a:ext cx="4960766" cy="13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/>
        </p:nvSpPr>
        <p:spPr>
          <a:xfrm>
            <a:off x="1371600" y="1524000"/>
            <a:ext cx="10028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Manipulando la función logística podemos llegar a la siguiente expresión: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500" y="2680500"/>
            <a:ext cx="6316901" cy="17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/>
        </p:nvSpPr>
        <p:spPr>
          <a:xfrm>
            <a:off x="1371600" y="4953000"/>
            <a:ext cx="83442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cantidad </a:t>
            </a:r>
            <a:r>
              <a:rPr b="0" i="1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p(X)/1-p(x)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denomina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odds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odds puede tomar valores entre 0 e infinito. 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1371600" y="1524000"/>
            <a:ext cx="10028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tomamos el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logaritmo del odds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obtenemos: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1143000" y="3200400"/>
            <a:ext cx="8384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 expresión se denomina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log-odds o logit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El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logit</a:t>
            </a: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lineal en X.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modelo lineal, los 𝜷</a:t>
            </a:r>
            <a:r>
              <a:rPr b="0" i="0" lang="es-AR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eran el cambio promedio en Y ante un cambio unitario en X. En la regresión logística, incrementar una unidad en X, cambia logit en </a:t>
            </a:r>
            <a:r>
              <a:rPr b="0" i="0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b="0" i="0" lang="es-AR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relación entre las features y la </a:t>
            </a:r>
            <a:r>
              <a:rPr b="0" i="1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p(X)</a:t>
            </a:r>
            <a:r>
              <a:rPr b="0" i="0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ya no es lineal. De todos modos, el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signo de 𝜷</a:t>
            </a:r>
            <a:r>
              <a:rPr b="1" i="0" lang="es-AR" sz="15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sigue expresando la dirección del cambio en </a:t>
            </a:r>
            <a:r>
              <a:rPr b="0" i="1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p(X).</a:t>
            </a:r>
            <a:endParaRPr b="0" i="1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350" y="2070899"/>
            <a:ext cx="5505251" cy="11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371600" y="1524000"/>
            <a:ext cx="10028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tomamos el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logaritmo del odds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obtenemos: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350" y="2070899"/>
            <a:ext cx="5505251" cy="11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050" y="3654775"/>
            <a:ext cx="8312100" cy="27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8509250" y="4386600"/>
            <a:ext cx="1583700" cy="13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estimar el modelo con la variable “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obtenemos: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Estimación de los coeficientes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025" y="2107250"/>
            <a:ext cx="9255825" cy="15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1219200" y="3733800"/>
            <a:ext cx="8634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observa que un incremento de $1 en el balance incrementa 0.0055 unidades el logit.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Disponemos de un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estadístico Z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cumple la misma función que el estadístico t en la regresión lineal con: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 𝜷</a:t>
            </a:r>
            <a:r>
              <a:rPr b="0" i="0" lang="es-AR" sz="15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Vemos asimismo que tenemos un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p-valor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cada variable.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vez que hemos estimados los coeficientes del modelo podemos hacer predicciones y computar la probabilidad de default para algún valor dado del saldo de la tarjeta, es decir la </a:t>
            </a:r>
            <a:r>
              <a:rPr b="0" i="1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s-AR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ejemplo, para un balance $1000 tenemos que está por debajo del 1%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Realizando predicciones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1371600" y="4990700"/>
            <a:ext cx="6949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cambio, para un balance de $2000 es mucho más grande y está cerca del 58%.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200" y="3714825"/>
            <a:ext cx="9275949" cy="8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usar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categóricas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utilizando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dummy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como vimos para la regresión lineal. Entrenemos un modelo usando como variable la condición de estudiante: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categóricas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371600" y="4324525"/>
            <a:ext cx="7426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coeficiente de la variable </a:t>
            </a:r>
            <a:r>
              <a:rPr b="0" i="1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student[Yes]</a:t>
            </a: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positivo y el p-valor asociado es estadísticamente significativo.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implica que los estudiantes tienden a tener probabilidades de default mayores que los no estudiantes.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750" y="2745351"/>
            <a:ext cx="10028702" cy="145084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categóricas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325" y="2282951"/>
            <a:ext cx="10028702" cy="145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809998"/>
            <a:ext cx="9446088" cy="17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Análogamente a la regresión lineal, la regresión logística admite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múltiples predictores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 Múltiple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657975"/>
            <a:ext cx="8595676" cy="1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2625" y="4354825"/>
            <a:ext cx="7138163" cy="14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8d4cf086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" y="0"/>
            <a:ext cx="12185650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8d4cf0861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" y="6076472"/>
            <a:ext cx="12192000" cy="77390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138d4cf0861_0_7"/>
          <p:cNvSpPr txBox="1"/>
          <p:nvPr/>
        </p:nvSpPr>
        <p:spPr>
          <a:xfrm>
            <a:off x="1402350" y="1375400"/>
            <a:ext cx="10574400" cy="4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s-AR" sz="4300" u="none" cap="none" strike="noStrike"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rPr>
              <a:t>Maestría en Management &amp; Analytics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chemeClr val="lt2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s-AR" sz="4300">
                <a:solidFill>
                  <a:schemeClr val="lt2"/>
                </a:solidFill>
                <a:latin typeface="Ropa Sans"/>
                <a:ea typeface="Ropa Sans"/>
                <a:cs typeface="Ropa Sans"/>
                <a:sym typeface="Ropa Sans"/>
              </a:rPr>
              <a:t>Clase 6 - Regresión Logística</a:t>
            </a:r>
            <a:endParaRPr b="0" i="0" sz="4300" u="none" cap="none" strike="noStrike">
              <a:solidFill>
                <a:schemeClr val="lt2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2"/>
              </a:solidFill>
              <a:latin typeface="Ropa Sans"/>
              <a:ea typeface="Ropa Sans"/>
              <a:cs typeface="Ropa Sans"/>
              <a:sym typeface="Rop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chemeClr val="lt2"/>
              </a:solidFill>
              <a:latin typeface="Ropa Sans"/>
              <a:ea typeface="Ropa Sans"/>
              <a:cs typeface="Ropa Sans"/>
              <a:sym typeface="Rop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Veamos los resultados de aplicar este modelo para predecir la probabilidad de default según el ingreso, el balance y la condición de estudiante: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 Múltiple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726500"/>
            <a:ext cx="8607451" cy="20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1371600" y="4781725"/>
            <a:ext cx="7426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Observamos que </a:t>
            </a:r>
            <a:r>
              <a:rPr b="0" i="1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income</a:t>
            </a: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es significativa, como podía anticiparse desde el EDA. 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Notamos además que cambió el signo de </a:t>
            </a:r>
            <a:r>
              <a:rPr b="0" i="1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student[Yes]. </a:t>
            </a: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pasó?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 Múltiple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1371600" y="4781725"/>
            <a:ext cx="72633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promedio, los estudiantes tienden a caer más en default que los no estudiantes. Sin embargo, para valores fijos de balance, los estudiantes tienden a caer menos en default.  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88850"/>
            <a:ext cx="8809349" cy="34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Ng, “Deep Learning Specialization”,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 (error) function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371600" y="14478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función de pérdida o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 function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mide la discrepancia entre la predicción y la verdadera etiqueta de cada instancia u observación: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25082"/>
          <a:stretch/>
        </p:blipFill>
        <p:spPr>
          <a:xfrm>
            <a:off x="1167950" y="2331698"/>
            <a:ext cx="10633698" cy="15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950" y="3831750"/>
            <a:ext cx="7924201" cy="24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Ng, “Deep Learning Specialization”,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function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función de costo o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function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el promedio de la loss function en el training set. Los parámetros se estiman minimizando la función de costo. 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13" y="2982437"/>
            <a:ext cx="9286974" cy="11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Regularización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371600" y="1524000"/>
            <a:ext cx="10028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posible aplicar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regularización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la regresión logística, por ejemplo aplicando regularización con norma L2: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783201"/>
            <a:ext cx="10183301" cy="13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1295400" y="4019725"/>
            <a:ext cx="72633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Hay que tener en cuenta que en </a:t>
            </a:r>
            <a:r>
              <a:rPr b="1" i="0" lang="es-AR" sz="23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Scikit-Learn</a:t>
            </a: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regresión logística aplica </a:t>
            </a:r>
            <a:r>
              <a:rPr b="1" i="0" lang="es-AR" sz="23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regularización por default</a:t>
            </a: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El parámetro lambda se reemplaza por su inversa, el parámetro C. A mayor valor de C, menos penalización. El valor por default de Scikit-Learn es C=1.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AR" sz="23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0" i="0" sz="23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8375525" y="4406625"/>
            <a:ext cx="1824000" cy="166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5891475" y="590250"/>
            <a:ext cx="583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Recapitulando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225675" y="1391075"/>
            <a:ext cx="9318600" cy="5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s-AR" sz="29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Recapitulando:</a:t>
            </a:r>
            <a:endParaRPr b="1" i="0" sz="29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utiliza para problemas de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clasificación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21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 permite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estimar la probabilidad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que y=1, dadas las features. A partir de esa probabilidad, definiendo un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umbral de decisión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se realiza una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predicción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El umbral por default es p(x)=0.5.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aplicar la regresión logística, es utiliza la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función logística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Las features serán lineales con el logaritmo del odds de la función.  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interpretar el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efecto de cada variable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partir del valor del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coeficiente 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estimado. El efecto será lineal en el logit. </a:t>
            </a:r>
            <a:endParaRPr b="1" i="0" sz="21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aplicarse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regularización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mediante una </a:t>
            </a:r>
            <a:r>
              <a:rPr b="1" i="0" lang="es-AR" sz="21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penalidad en la función de costos</a:t>
            </a:r>
            <a:r>
              <a:rPr b="0" i="0" lang="es-AR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s-A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1376250" y="1690125"/>
            <a:ext cx="100611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7000"/>
              <a:buFont typeface="Helvetica Neue"/>
              <a:buNone/>
            </a:pPr>
            <a:r>
              <a:rPr b="0" i="0" lang="es-AR" sz="28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esta clase vamos </a:t>
            </a:r>
            <a:r>
              <a:rPr lang="es-AR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presentar</a:t>
            </a:r>
            <a:r>
              <a:rPr b="0" i="0" lang="es-AR" sz="28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b="1" i="0" lang="es-AR" sz="28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r>
              <a:rPr b="0" i="0" lang="es-AR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un importante modelo para problemas de </a:t>
            </a:r>
            <a:r>
              <a:rPr b="1" i="0" lang="es-AR" sz="28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clasificación</a:t>
            </a:r>
            <a:r>
              <a:rPr b="0" i="0" lang="es-AR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7000"/>
              <a:buFont typeface="Helvetica Neue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esta clase vamos a seguir en gran medida la exposición de “An Introduction to Statistical Learning”, Gareth James, Daniela Witten, Trevor Hastie y Robert Tibshirani.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70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70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348050" y="4638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¿Por qué no usar una regresión lineal?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1371600" y="1600200"/>
            <a:ext cx="10520400" cy="4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Primero preguntemos por qué no podemos utilizar una regresión lineal para modelar problemas de clasificación.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Veamos un ejemplo. Tenemos que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predecir la condición médica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un paciente que llega a la sala de emergencias a partir de sus síntomas. Supongamos que tenemos 3 posibles diagnósticos: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2400"/>
              <a:buFont typeface="Helvetica Neue"/>
              <a:buChar char="●"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Infarto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400"/>
              <a:buFont typeface="Helvetica Neue"/>
              <a:buChar char="●"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Sobredosis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400"/>
              <a:buFont typeface="Helvetica Neue"/>
              <a:buChar char="●"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Ataque epiléptico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31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podríamos hacer para ajustar una regresión lineal?</a:t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975650" y="63340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348050" y="4638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¿Por qué no usar una regresión lineal?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1371600" y="1600200"/>
            <a:ext cx="105204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posible alternativa podría ser encodear a las 3 clases de la siguiente manera: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3566450" y="64102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675" y="2306600"/>
            <a:ext cx="5542975" cy="1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/>
        </p:nvSpPr>
        <p:spPr>
          <a:xfrm>
            <a:off x="1135125" y="4137600"/>
            <a:ext cx="75282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problema con este enfoque es que estamos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forzando un orden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las clases y además estableciendo que la distancia entre el infarto y la sobredosis es la misma que la distancia entre la sobredosis y el ataque epiléptico.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2348050" y="4638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¿Por qué no usar una regresión lineal?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1371600" y="1600200"/>
            <a:ext cx="105204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ejemplo, podríamos haber encodeado las clases de la siguiente manera: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3566450" y="64102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1135125" y="4061400"/>
            <a:ext cx="69984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encoding sería perfectamente válido pero generaría un modelo de regresión lineal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completamente diferente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anterior.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ver el caso de clasificación binaria, primero presentemos el dataset que vamos a usar en esta clase.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325" y="2427263"/>
            <a:ext cx="5343090" cy="16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2348050" y="4638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1371600" y="1600200"/>
            <a:ext cx="10520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a usar el dataset simulado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Buscamos predecir si un individuo va  a dejar de pagar su tarjeta de crédito, utilizando como </a:t>
            </a:r>
            <a:r>
              <a:rPr b="0" i="1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sus ingresos (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income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y el saldo mensual de su tarjeta (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900" y="2931025"/>
            <a:ext cx="7280153" cy="3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2348050" y="4638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1371600" y="1752600"/>
            <a:ext cx="89475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Queremos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estimar la probabilidad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que un cliente no pague su tarjeta de crédito (entre en default).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partir de la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probabilidad estimada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podemos realizar una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predicción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Por  ejemplo, podríamos predecir que una persona entrará en default si: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&gt; 0.5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otro lado, una compañía más conservadora, podría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 un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umbral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más bajo, por ejemplo 0.1. 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0" y="3988850"/>
            <a:ext cx="4106350" cy="5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2348050" y="4638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1371600" y="1295400"/>
            <a:ext cx="10520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podemos estimar la probabilidad?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Vemos que sería posible usar una regresión lineal para un problema de clasificación binaria, pero pero vamos a obtener </a:t>
            </a:r>
            <a:r>
              <a:rPr b="1" i="0" lang="es-AR" sz="2400" u="none" cap="none" strike="noStrike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 fuera del rango [0,1]</a:t>
            </a:r>
            <a:r>
              <a:rPr b="0" i="0" lang="es-AR" sz="2400" u="none" cap="none" strike="noStrike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dificultando la interpretación como probabilidad.</a:t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55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975650" y="6486450"/>
            <a:ext cx="79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 Introduction to Statistical Learning”, Gareth James, Daniela Witten, Trevor Hastie, Robert Tibshirani (2017)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5930900" y="666450"/>
            <a:ext cx="576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Regresión Logística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525" y="3224976"/>
            <a:ext cx="4272275" cy="329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9750" y="3326600"/>
            <a:ext cx="3868700" cy="5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550" y="3930900"/>
            <a:ext cx="3557582" cy="5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/>
          <p:nvPr/>
        </p:nvSpPr>
        <p:spPr>
          <a:xfrm>
            <a:off x="2348050" y="387600"/>
            <a:ext cx="1667100" cy="10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