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6DC8E-EF40-474D-B60F-E03542432A44}" type="datetimeFigureOut">
              <a:rPr lang="es-CO" smtClean="0"/>
              <a:t>6/02/2022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B08B0-7D7B-4085-B48B-B67DAF4256F8}" type="slidenum">
              <a:rPr lang="es-CO" smtClean="0"/>
              <a:t>‹Nº›</a:t>
            </a:fld>
            <a:endParaRPr lang="es-CO"/>
          </a:p>
        </p:txBody>
      </p:sp>
    </p:spTree>
    <p:extLst>
      <p:ext uri="{BB962C8B-B14F-4D97-AF65-F5344CB8AC3E}">
        <p14:creationId xmlns:p14="http://schemas.microsoft.com/office/powerpoint/2010/main" val="411853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MX" b="0" i="0" dirty="0">
                <a:solidFill>
                  <a:srgbClr val="777777"/>
                </a:solidFill>
                <a:effectLst/>
                <a:latin typeface="Open Sans" panose="020B0606030504020204" pitchFamily="34" charset="0"/>
              </a:rPr>
              <a:t>El Antes de un proceso ETL</a:t>
            </a:r>
          </a:p>
          <a:p>
            <a:pPr algn="l">
              <a:buFont typeface="Arial" panose="020B0604020202020204" pitchFamily="34" charset="0"/>
              <a:buChar char="•"/>
            </a:pPr>
            <a:r>
              <a:rPr lang="es-MX" b="0" i="0" dirty="0">
                <a:solidFill>
                  <a:srgbClr val="777777"/>
                </a:solidFill>
                <a:effectLst/>
                <a:latin typeface="Open Sans" panose="020B0606030504020204" pitchFamily="34" charset="0"/>
              </a:rPr>
              <a:t>Define tu proceso ETL, debes contemplar inicialmente si lo que vas a diseñar y construir pertenece a un proceso de simple de migración de datos, el poblamiento de una base de datos relacional, la creación de un modelo analítico, el poblamiento de un </a:t>
            </a:r>
            <a:r>
              <a:rPr lang="es-MX" b="0" i="1" dirty="0">
                <a:solidFill>
                  <a:srgbClr val="777777"/>
                </a:solidFill>
                <a:effectLst/>
                <a:latin typeface="Open Sans" panose="020B0606030504020204" pitchFamily="34" charset="0"/>
              </a:rPr>
              <a:t>Data </a:t>
            </a:r>
            <a:r>
              <a:rPr lang="es-MX" b="0" i="1" dirty="0" err="1">
                <a:solidFill>
                  <a:srgbClr val="777777"/>
                </a:solidFill>
                <a:effectLst/>
                <a:latin typeface="Open Sans" panose="020B0606030504020204" pitchFamily="34" charset="0"/>
              </a:rPr>
              <a:t>Warehouse</a:t>
            </a:r>
            <a:r>
              <a:rPr lang="es-MX" b="0" i="1" dirty="0">
                <a:solidFill>
                  <a:srgbClr val="777777"/>
                </a:solidFill>
                <a:effectLst/>
                <a:latin typeface="Open Sans" panose="020B0606030504020204" pitchFamily="34" charset="0"/>
              </a:rPr>
              <a:t>, Data </a:t>
            </a:r>
            <a:r>
              <a:rPr lang="es-MX" b="0" i="1" dirty="0" err="1">
                <a:solidFill>
                  <a:srgbClr val="777777"/>
                </a:solidFill>
                <a:effectLst/>
                <a:latin typeface="Open Sans" panose="020B0606030504020204" pitchFamily="34" charset="0"/>
              </a:rPr>
              <a:t>Marts</a:t>
            </a:r>
            <a:r>
              <a:rPr lang="es-MX" b="0" i="1" dirty="0">
                <a:solidFill>
                  <a:srgbClr val="777777"/>
                </a:solidFill>
                <a:effectLst/>
                <a:latin typeface="Open Sans" panose="020B0606030504020204" pitchFamily="34" charset="0"/>
              </a:rPr>
              <a:t>, Data </a:t>
            </a:r>
            <a:r>
              <a:rPr lang="es-MX" b="0" i="1" dirty="0" err="1">
                <a:solidFill>
                  <a:srgbClr val="777777"/>
                </a:solidFill>
                <a:effectLst/>
                <a:latin typeface="Open Sans" panose="020B0606030504020204" pitchFamily="34" charset="0"/>
              </a:rPr>
              <a:t>Lakes</a:t>
            </a:r>
            <a:r>
              <a:rPr lang="es-MX" b="0" i="0" dirty="0">
                <a:solidFill>
                  <a:srgbClr val="777777"/>
                </a:solidFill>
                <a:effectLst/>
                <a:latin typeface="Open Sans" panose="020B0606030504020204" pitchFamily="34" charset="0"/>
              </a:rPr>
              <a:t>, etc. Esto es muy importante porque te permitirá dimensionar la envergadura y blindaje de tu proceso ETL. A partir de acá, ya se te abrirá la mente para saber qué tipo de orquestación, cálculos y estructuras tendrás de realizar para tener éxito.</a:t>
            </a:r>
          </a:p>
          <a:p>
            <a:pPr algn="l">
              <a:buFont typeface="Arial" panose="020B0604020202020204" pitchFamily="34" charset="0"/>
              <a:buChar char="•"/>
            </a:pPr>
            <a:r>
              <a:rPr lang="es-MX" b="0" i="0" dirty="0">
                <a:solidFill>
                  <a:srgbClr val="777777"/>
                </a:solidFill>
                <a:effectLst/>
                <a:latin typeface="Open Sans" panose="020B0606030504020204" pitchFamily="34" charset="0"/>
              </a:rPr>
              <a:t>No estás solo, el entorno es importante: Valida los sistemas de origen, sus ventanas de acceso y la disponibilidad de los datos al momento de extraerlos de las fuentes. Dicen los expertos que el proceso de extracción ideal es el que apenas se nota, es por ello que siempre nos van a exigir que el proceso de extracción de datos desde las diversas fuentes cause el menor impacto posible. Por ejemplo, que no suponga ningún retraso a los empleados que, diariamente, trabajan con los datos y registros, que no genere contención dentro de una fuente transaccional, etc. Una extracción de un número demasiado grande de datos de una sola vez puede llegar a ralentizar e incluso colapsar, el sistema. Por este motivo, es importante valorar muy bien las necesidades y el alcance de la operación a realizar y, si es necesario, llevar a cabo la operación de forma escalonada en bloques de menor tamaño y/o en las fechas y horas más adecuadas para lograr ese mínimo impacto.</a:t>
            </a:r>
          </a:p>
          <a:p>
            <a:pPr algn="l">
              <a:buFont typeface="Arial" panose="020B0604020202020204" pitchFamily="34" charset="0"/>
              <a:buChar char="•"/>
            </a:pPr>
            <a:r>
              <a:rPr lang="es-MX" b="0" i="0" dirty="0">
                <a:solidFill>
                  <a:srgbClr val="777777"/>
                </a:solidFill>
                <a:effectLst/>
                <a:latin typeface="Open Sans" panose="020B0606030504020204" pitchFamily="34" charset="0"/>
              </a:rPr>
              <a:t>Haz un levantamiento de los diversos tipos de fuentes que formarán parte del proceso de extracción: 1. Si son fuentes estructuradas: ambientes, servidores, bases de datos, tipos de acceso, propietarios (</a:t>
            </a:r>
            <a:r>
              <a:rPr lang="es-MX" b="0" i="1" dirty="0" err="1">
                <a:solidFill>
                  <a:srgbClr val="777777"/>
                </a:solidFill>
                <a:effectLst/>
                <a:latin typeface="Open Sans" panose="020B0606030504020204" pitchFamily="34" charset="0"/>
              </a:rPr>
              <a:t>owners</a:t>
            </a:r>
            <a:r>
              <a:rPr lang="es-MX" b="0" i="0" dirty="0">
                <a:solidFill>
                  <a:srgbClr val="777777"/>
                </a:solidFill>
                <a:effectLst/>
                <a:latin typeface="Open Sans" panose="020B0606030504020204" pitchFamily="34" charset="0"/>
              </a:rPr>
              <a:t>), esquemas, tablas, campos, meta datos. 2. Si son fuentes no estructuradas: </a:t>
            </a:r>
            <a:r>
              <a:rPr lang="es-MX" b="0" i="1" dirty="0" err="1">
                <a:solidFill>
                  <a:srgbClr val="777777"/>
                </a:solidFill>
                <a:effectLst/>
                <a:latin typeface="Open Sans" panose="020B0606030504020204" pitchFamily="34" charset="0"/>
              </a:rPr>
              <a:t>apis</a:t>
            </a:r>
            <a:r>
              <a:rPr lang="es-MX" b="0" i="0" dirty="0">
                <a:solidFill>
                  <a:srgbClr val="777777"/>
                </a:solidFill>
                <a:effectLst/>
                <a:latin typeface="Open Sans" panose="020B0606030504020204" pitchFamily="34" charset="0"/>
              </a:rPr>
              <a:t>, </a:t>
            </a:r>
            <a:r>
              <a:rPr lang="es-MX" b="0" i="1" dirty="0">
                <a:solidFill>
                  <a:srgbClr val="777777"/>
                </a:solidFill>
                <a:effectLst/>
                <a:latin typeface="Open Sans" panose="020B0606030504020204" pitchFamily="34" charset="0"/>
              </a:rPr>
              <a:t>tokens</a:t>
            </a:r>
            <a:r>
              <a:rPr lang="es-MX" b="0" i="0" dirty="0">
                <a:solidFill>
                  <a:srgbClr val="777777"/>
                </a:solidFill>
                <a:effectLst/>
                <a:latin typeface="Open Sans" panose="020B0606030504020204" pitchFamily="34" charset="0"/>
              </a:rPr>
              <a:t>, links, distintos tipos de archivos, etc. A todos éstos debes cederle un espacio formal a nivel de estaciones (</a:t>
            </a:r>
            <a:r>
              <a:rPr lang="es-MX" b="0" i="1" dirty="0" err="1">
                <a:solidFill>
                  <a:srgbClr val="777777"/>
                </a:solidFill>
                <a:effectLst/>
                <a:latin typeface="Open Sans" panose="020B0606030504020204" pitchFamily="34" charset="0"/>
              </a:rPr>
              <a:t>stagings</a:t>
            </a:r>
            <a:r>
              <a:rPr lang="es-MX" b="0" i="0" dirty="0">
                <a:solidFill>
                  <a:srgbClr val="777777"/>
                </a:solidFill>
                <a:effectLst/>
                <a:latin typeface="Open Sans" panose="020B0606030504020204" pitchFamily="34" charset="0"/>
              </a:rPr>
              <a:t>) o sistemas de archivo (</a:t>
            </a:r>
            <a:r>
              <a:rPr lang="es-MX" b="0" i="1" dirty="0" err="1">
                <a:solidFill>
                  <a:srgbClr val="777777"/>
                </a:solidFill>
                <a:effectLst/>
                <a:latin typeface="Open Sans" panose="020B0606030504020204" pitchFamily="34" charset="0"/>
              </a:rPr>
              <a:t>filesystem</a:t>
            </a:r>
            <a:r>
              <a:rPr lang="es-MX" b="0" i="0" dirty="0">
                <a:solidFill>
                  <a:srgbClr val="777777"/>
                </a:solidFill>
                <a:effectLst/>
                <a:latin typeface="Open Sans" panose="020B0606030504020204" pitchFamily="34" charset="0"/>
              </a:rPr>
              <a:t>) para luego proceder a la fase de transformación.</a:t>
            </a:r>
          </a:p>
          <a:p>
            <a:pPr algn="l">
              <a:buFont typeface="Arial" panose="020B0604020202020204" pitchFamily="34" charset="0"/>
              <a:buChar char="•"/>
            </a:pPr>
            <a:r>
              <a:rPr lang="es-MX" b="0" i="0" dirty="0">
                <a:solidFill>
                  <a:srgbClr val="777777"/>
                </a:solidFill>
                <a:effectLst/>
                <a:latin typeface="Open Sans" panose="020B0606030504020204" pitchFamily="34" charset="0"/>
              </a:rPr>
              <a:t>La figura de Arquitecto de Información influye mucho porque el éxito de un proceso ETL radica en que la fase de carga (Load) se ejecute de manera correcta y para ello es imprescindible que los datos que se están cargando vayan a un destino con integridad referencial al 100% si aplica, en caso que no (si se tratase de un </a:t>
            </a:r>
            <a:r>
              <a:rPr lang="es-MX" b="0" i="1" dirty="0">
                <a:solidFill>
                  <a:srgbClr val="777777"/>
                </a:solidFill>
                <a:effectLst/>
                <a:latin typeface="Open Sans" panose="020B0606030504020204" pitchFamily="34" charset="0"/>
              </a:rPr>
              <a:t>data </a:t>
            </a:r>
            <a:r>
              <a:rPr lang="es-MX" b="0" i="1" dirty="0" err="1">
                <a:solidFill>
                  <a:srgbClr val="777777"/>
                </a:solidFill>
                <a:effectLst/>
                <a:latin typeface="Open Sans" panose="020B0606030504020204" pitchFamily="34" charset="0"/>
              </a:rPr>
              <a:t>lake</a:t>
            </a:r>
            <a:r>
              <a:rPr lang="es-MX" b="0" i="0" dirty="0">
                <a:solidFill>
                  <a:srgbClr val="777777"/>
                </a:solidFill>
                <a:effectLst/>
                <a:latin typeface="Open Sans" panose="020B0606030504020204" pitchFamily="34" charset="0"/>
              </a:rPr>
              <a:t> por ejemplo) pues el destino debe tener un diseño y arquitectura lo suficientemente robusto que genere estabilidad de los datos conforme a su crecimiento.</a:t>
            </a:r>
          </a:p>
          <a:p>
            <a:pPr algn="l">
              <a:buFont typeface="Arial" panose="020B0604020202020204" pitchFamily="34" charset="0"/>
              <a:buChar char="•"/>
            </a:pPr>
            <a:r>
              <a:rPr lang="es-MX" b="0" i="0" dirty="0">
                <a:solidFill>
                  <a:srgbClr val="777777"/>
                </a:solidFill>
                <a:effectLst/>
                <a:latin typeface="Open Sans" panose="020B0606030504020204" pitchFamily="34" charset="0"/>
              </a:rPr>
              <a:t>Recopila toda la información del punto anterior e identifica qué es variable y qué es fijo… ¡No te confíes! Más adelante sabrás por qué.</a:t>
            </a:r>
          </a:p>
          <a:p>
            <a:pPr algn="l">
              <a:buFont typeface="Arial" panose="020B0604020202020204" pitchFamily="34" charset="0"/>
              <a:buChar char="•"/>
            </a:pPr>
            <a:r>
              <a:rPr lang="es-MX" b="0" i="0" dirty="0">
                <a:solidFill>
                  <a:srgbClr val="777777"/>
                </a:solidFill>
                <a:effectLst/>
                <a:latin typeface="Open Sans" panose="020B0606030504020204" pitchFamily="34" charset="0"/>
              </a:rPr>
              <a:t>Levanta las reglas de negocio: muchas de ellas aplicarán en el proceso de Extracción y las restantes en el proceso de transformación, esto dependerá del diseño del proceso, lo importante es no dejar de levantarlas. Aun así, si llegase a quedar por fuera alguna regla, como ya sabes que debes hacer tu proceso escalable (como un rompecabezas) no será muy difícil incorporar dicha regla.</a:t>
            </a:r>
          </a:p>
          <a:p>
            <a:pPr algn="l">
              <a:buFont typeface="Arial" panose="020B0604020202020204" pitchFamily="34" charset="0"/>
              <a:buChar char="•"/>
            </a:pPr>
            <a:r>
              <a:rPr lang="es-MX" b="0" i="0" dirty="0">
                <a:solidFill>
                  <a:srgbClr val="777777"/>
                </a:solidFill>
                <a:effectLst/>
                <a:latin typeface="Open Sans" panose="020B0606030504020204" pitchFamily="34" charset="0"/>
              </a:rPr>
              <a:t>Cuando llegas a la transformación, tras la extracción de los datos y como paso previo a su carga, haz llegado al corazón del proceso. Allí debes plasmar todas las reglas negocio que le darán otra cara a los datos que se extrajeron. En esta fase, las herramientas de integración con las que trabajemos influyen mucho y nos brindan ciertas bondades para lograr este objetivo. ¿Qué se hace en esta fase? Por lo general operaciones como reformateo de datos, conversión de unidades, selección de columnas para su carga posterior, agregación (suma) de columnas, dividir una columna en varias, traducir códigos, obtener nuevos valores calculados, unir datos de varias fuentes, los llamados </a:t>
            </a:r>
            <a:r>
              <a:rPr lang="es-MX" b="0" i="1" dirty="0">
                <a:solidFill>
                  <a:srgbClr val="777777"/>
                </a:solidFill>
                <a:effectLst/>
                <a:latin typeface="Open Sans" panose="020B0606030504020204" pitchFamily="34" charset="0"/>
              </a:rPr>
              <a:t>look ups</a:t>
            </a:r>
            <a:r>
              <a:rPr lang="es-MX" b="0" i="0" dirty="0">
                <a:solidFill>
                  <a:srgbClr val="777777"/>
                </a:solidFill>
                <a:effectLst/>
                <a:latin typeface="Open Sans" panose="020B0606030504020204" pitchFamily="34" charset="0"/>
              </a:rPr>
              <a:t>: que es cuando se toma un dato y se lo compara con otro tipo de datos, cruzando información, lo que llaman </a:t>
            </a:r>
            <a:r>
              <a:rPr lang="es-MX" b="0" i="1" dirty="0" err="1">
                <a:solidFill>
                  <a:srgbClr val="777777"/>
                </a:solidFill>
                <a:effectLst/>
                <a:latin typeface="Open Sans" panose="020B0606030504020204" pitchFamily="34" charset="0"/>
              </a:rPr>
              <a:t>pivoting</a:t>
            </a:r>
            <a:r>
              <a:rPr lang="es-MX" b="0" i="0" dirty="0">
                <a:solidFill>
                  <a:srgbClr val="777777"/>
                </a:solidFill>
                <a:effectLst/>
                <a:latin typeface="Open Sans" panose="020B0606030504020204" pitchFamily="34" charset="0"/>
              </a:rPr>
              <a:t>: que es un proceso parecido a los looks pero con un grado mayor de complejidad, ya que se cruzan datos de distintas fuentes. Y para usted de contar. Lo importante es que cada operación sea óptima, puntual y finita.</a:t>
            </a:r>
          </a:p>
          <a:p>
            <a:endParaRPr lang="es-CO" dirty="0"/>
          </a:p>
        </p:txBody>
      </p:sp>
      <p:sp>
        <p:nvSpPr>
          <p:cNvPr id="4" name="Marcador de número de diapositiva 3"/>
          <p:cNvSpPr>
            <a:spLocks noGrp="1"/>
          </p:cNvSpPr>
          <p:nvPr>
            <p:ph type="sldNum" sz="quarter" idx="5"/>
          </p:nvPr>
        </p:nvSpPr>
        <p:spPr/>
        <p:txBody>
          <a:bodyPr/>
          <a:lstStyle/>
          <a:p>
            <a:fld id="{A99B08B0-7D7B-4085-B48B-B67DAF4256F8}" type="slidenum">
              <a:rPr lang="es-CO" smtClean="0"/>
              <a:t>8</a:t>
            </a:fld>
            <a:endParaRPr lang="es-CO"/>
          </a:p>
        </p:txBody>
      </p:sp>
    </p:spTree>
    <p:extLst>
      <p:ext uri="{BB962C8B-B14F-4D97-AF65-F5344CB8AC3E}">
        <p14:creationId xmlns:p14="http://schemas.microsoft.com/office/powerpoint/2010/main" val="249745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MX" b="0" i="0" dirty="0">
                <a:solidFill>
                  <a:srgbClr val="777777"/>
                </a:solidFill>
                <a:effectLst/>
                <a:latin typeface="Open Sans" panose="020B0606030504020204" pitchFamily="34" charset="0"/>
              </a:rPr>
              <a:t>Al momento de construir un ETL considérate todo un maestro de las piezas, un arquitecto, un ingeniero de partes. Imagina que construyes una gran tubería por la que deban viajar datos y meta datos y deben llegar completos y estructurados a su destino. Toma en cuenta que la herramienta que estés utilizando tiene una gran importancia y un papel determinante en dicha construcción, pero… El protagonismo te lo llevas tú.</a:t>
            </a:r>
          </a:p>
          <a:p>
            <a:pPr algn="l">
              <a:buFont typeface="Arial" panose="020B0604020202020204" pitchFamily="34" charset="0"/>
              <a:buChar char="•"/>
            </a:pPr>
            <a:r>
              <a:rPr lang="es-MX" b="0" i="0" dirty="0">
                <a:solidFill>
                  <a:srgbClr val="777777"/>
                </a:solidFill>
                <a:effectLst/>
                <a:latin typeface="Open Sans" panose="020B0606030504020204" pitchFamily="34" charset="0"/>
              </a:rPr>
              <a:t>Haz tu proceso escalable y flexible. Las extracciones con extracciones, las transformaciones con transformaciones, las cargas con las cargas. No mezcles estos procesos.</a:t>
            </a:r>
          </a:p>
          <a:p>
            <a:pPr algn="l">
              <a:buFont typeface="Arial" panose="020B0604020202020204" pitchFamily="34" charset="0"/>
              <a:buChar char="•"/>
            </a:pPr>
            <a:r>
              <a:rPr lang="es-MX" b="0" i="0" dirty="0">
                <a:solidFill>
                  <a:srgbClr val="777777"/>
                </a:solidFill>
                <a:effectLst/>
                <a:latin typeface="Open Sans" panose="020B0606030504020204" pitchFamily="34" charset="0"/>
              </a:rPr>
              <a:t>Ajusta tu proceso a las ventanas de disponibilidad de los servicios, tanto a nivel de extracción (lectura de datos) como a nivel de carga (escritura de datos). Recuerda que muchas veces nuestra fuente y destinos no son administrados por nosotros, por lo que el proceso debe acoplarse de forma óptima a estas ventanas.</a:t>
            </a:r>
          </a:p>
          <a:p>
            <a:pPr algn="l">
              <a:buFont typeface="Arial" panose="020B0604020202020204" pitchFamily="34" charset="0"/>
              <a:buChar char="•"/>
            </a:pPr>
            <a:r>
              <a:rPr lang="es-MX" b="0" i="0" dirty="0">
                <a:solidFill>
                  <a:srgbClr val="777777"/>
                </a:solidFill>
                <a:effectLst/>
                <a:latin typeface="Open Sans" panose="020B0606030504020204" pitchFamily="34" charset="0"/>
              </a:rPr>
              <a:t>Diseña bloques programados que realicen notificaciones de fallo vía correo o mensajes de texto, creación y mantenimiento de </a:t>
            </a:r>
            <a:r>
              <a:rPr lang="es-MX" b="0" i="1" dirty="0">
                <a:solidFill>
                  <a:srgbClr val="777777"/>
                </a:solidFill>
                <a:effectLst/>
                <a:latin typeface="Open Sans" panose="020B0606030504020204" pitchFamily="34" charset="0"/>
              </a:rPr>
              <a:t>logs</a:t>
            </a:r>
            <a:r>
              <a:rPr lang="es-MX" b="0" i="0" dirty="0">
                <a:solidFill>
                  <a:srgbClr val="777777"/>
                </a:solidFill>
                <a:effectLst/>
                <a:latin typeface="Open Sans" panose="020B0606030504020204" pitchFamily="34" charset="0"/>
              </a:rPr>
              <a:t>, etc., de cada paso o estación que se pueda construir dentro del proceso.</a:t>
            </a:r>
          </a:p>
          <a:p>
            <a:pPr algn="l">
              <a:buFont typeface="Arial" panose="020B0604020202020204" pitchFamily="34" charset="0"/>
              <a:buChar char="•"/>
            </a:pPr>
            <a:r>
              <a:rPr lang="es-MX" b="0" i="0" dirty="0">
                <a:solidFill>
                  <a:srgbClr val="777777"/>
                </a:solidFill>
                <a:effectLst/>
                <a:latin typeface="Open Sans" panose="020B0606030504020204" pitchFamily="34" charset="0"/>
              </a:rPr>
              <a:t>Identifica todo desarrollo dentro del proceso ETL, identifica los </a:t>
            </a:r>
            <a:r>
              <a:rPr lang="es-MX" b="0" i="0" dirty="0" err="1">
                <a:solidFill>
                  <a:srgbClr val="777777"/>
                </a:solidFill>
                <a:effectLst/>
                <a:latin typeface="Open Sans" panose="020B0606030504020204" pitchFamily="34" charset="0"/>
              </a:rPr>
              <a:t>jobs</a:t>
            </a:r>
            <a:r>
              <a:rPr lang="es-MX" b="0" i="0" dirty="0">
                <a:solidFill>
                  <a:srgbClr val="777777"/>
                </a:solidFill>
                <a:effectLst/>
                <a:latin typeface="Open Sans" panose="020B0606030504020204" pitchFamily="34" charset="0"/>
              </a:rPr>
              <a:t> de extracción, los </a:t>
            </a:r>
            <a:r>
              <a:rPr lang="es-MX" b="0" i="0" dirty="0" err="1">
                <a:solidFill>
                  <a:srgbClr val="777777"/>
                </a:solidFill>
                <a:effectLst/>
                <a:latin typeface="Open Sans" panose="020B0606030504020204" pitchFamily="34" charset="0"/>
              </a:rPr>
              <a:t>jobs</a:t>
            </a:r>
            <a:r>
              <a:rPr lang="es-MX" b="0" i="0" dirty="0">
                <a:solidFill>
                  <a:srgbClr val="777777"/>
                </a:solidFill>
                <a:effectLst/>
                <a:latin typeface="Open Sans" panose="020B0606030504020204" pitchFamily="34" charset="0"/>
              </a:rPr>
              <a:t> de transformación, los </a:t>
            </a:r>
            <a:r>
              <a:rPr lang="es-MX" b="0" i="0" dirty="0" err="1">
                <a:solidFill>
                  <a:srgbClr val="777777"/>
                </a:solidFill>
                <a:effectLst/>
                <a:latin typeface="Open Sans" panose="020B0606030504020204" pitchFamily="34" charset="0"/>
              </a:rPr>
              <a:t>jobs</a:t>
            </a:r>
            <a:r>
              <a:rPr lang="es-MX" b="0" i="0" dirty="0">
                <a:solidFill>
                  <a:srgbClr val="777777"/>
                </a:solidFill>
                <a:effectLst/>
                <a:latin typeface="Open Sans" panose="020B0606030504020204" pitchFamily="34" charset="0"/>
              </a:rPr>
              <a:t> de carga, los Jobs de control.</a:t>
            </a:r>
          </a:p>
          <a:p>
            <a:pPr algn="l">
              <a:buFont typeface="Arial" panose="020B0604020202020204" pitchFamily="34" charset="0"/>
              <a:buChar char="•"/>
            </a:pPr>
            <a:r>
              <a:rPr lang="es-MX" b="0" i="0" dirty="0">
                <a:solidFill>
                  <a:srgbClr val="777777"/>
                </a:solidFill>
                <a:effectLst/>
                <a:latin typeface="Open Sans" panose="020B0606030504020204" pitchFamily="34" charset="0"/>
              </a:rPr>
              <a:t>Documenta el proceso. Lo sé, esto no suele gustar, pero… documenta, documenta ¡documenta! No te arrepentirás.</a:t>
            </a:r>
          </a:p>
          <a:p>
            <a:pPr algn="l">
              <a:buFont typeface="Arial" panose="020B0604020202020204" pitchFamily="34" charset="0"/>
              <a:buChar char="•"/>
            </a:pPr>
            <a:r>
              <a:rPr lang="es-MX" b="0" i="0" dirty="0">
                <a:solidFill>
                  <a:srgbClr val="777777"/>
                </a:solidFill>
                <a:effectLst/>
                <a:latin typeface="Open Sans" panose="020B0606030504020204" pitchFamily="34" charset="0"/>
              </a:rPr>
              <a:t>Parametriza todo dentro del proceso ETL, cuando te comenté en la sección del Antes del Proceso ETL que debes identificar de toda la información levantada y recopilada todo aquello que pueda ser variable o fijo es porque un buen desarrollador BI conoce un secreto: en el mundo de las Empresas, en el mundo de la informática, en el mundo actual… ¿Cuál es la única constante? El Cambio. Por tanto, es posible, probable, seguro, que en el pasar del tiempo cambien nombre de rutas, librerías, nombres de tablas, nombres de archivos, nombres de esquemas, etc. Por tanto, una excelente práctica durante la construcción de los procesos ETL es parametrizar todos los nombres y variables que sean posibles. Hoy en día, la gran mayoría (por no decir todas) de las herramientas de integración ETL permiten colocar parámetros de este tipo. Así que, no dejes de hacerlo.</a:t>
            </a:r>
          </a:p>
          <a:p>
            <a:pPr algn="l">
              <a:buFont typeface="Arial" panose="020B0604020202020204" pitchFamily="34" charset="0"/>
              <a:buChar char="•"/>
            </a:pPr>
            <a:r>
              <a:rPr lang="es-MX" b="0" i="0" dirty="0">
                <a:solidFill>
                  <a:srgbClr val="777777"/>
                </a:solidFill>
                <a:effectLst/>
                <a:latin typeface="Open Sans" panose="020B0606030504020204" pitchFamily="34" charset="0"/>
              </a:rPr>
              <a:t>No te olvides de incorporar dentro del proceso todos aquellos puntos de control que hagan manejable y operativo el ETL, mecanismos de selección de frecuencias de ejecución, modalidades de ejecución: por ejemplo, si deseas ejecutar todo el proceso ETL, si deseas ejecutar solo Extracción y Transformación: ET, si deseas ejecutar solo Transformación y Carga: TL o cualquier combinación posible y efectiva.</a:t>
            </a:r>
          </a:p>
          <a:p>
            <a:pPr algn="l"/>
            <a:r>
              <a:rPr lang="es-MX" b="0" i="0" dirty="0">
                <a:solidFill>
                  <a:srgbClr val="777777"/>
                </a:solidFill>
                <a:effectLst/>
                <a:latin typeface="Open Sans" panose="020B0606030504020204" pitchFamily="34" charset="0"/>
              </a:rPr>
              <a:t> </a:t>
            </a:r>
          </a:p>
          <a:p>
            <a:endParaRPr lang="es-CO" dirty="0"/>
          </a:p>
        </p:txBody>
      </p:sp>
      <p:sp>
        <p:nvSpPr>
          <p:cNvPr id="4" name="Marcador de número de diapositiva 3"/>
          <p:cNvSpPr>
            <a:spLocks noGrp="1"/>
          </p:cNvSpPr>
          <p:nvPr>
            <p:ph type="sldNum" sz="quarter" idx="5"/>
          </p:nvPr>
        </p:nvSpPr>
        <p:spPr/>
        <p:txBody>
          <a:bodyPr/>
          <a:lstStyle/>
          <a:p>
            <a:fld id="{A99B08B0-7D7B-4085-B48B-B67DAF4256F8}" type="slidenum">
              <a:rPr lang="es-CO" smtClean="0"/>
              <a:t>9</a:t>
            </a:fld>
            <a:endParaRPr lang="es-CO"/>
          </a:p>
        </p:txBody>
      </p:sp>
    </p:spTree>
    <p:extLst>
      <p:ext uri="{BB962C8B-B14F-4D97-AF65-F5344CB8AC3E}">
        <p14:creationId xmlns:p14="http://schemas.microsoft.com/office/powerpoint/2010/main" val="9556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MX" b="0" i="0" dirty="0">
                <a:solidFill>
                  <a:srgbClr val="777777"/>
                </a:solidFill>
                <a:effectLst/>
                <a:latin typeface="Open Sans" panose="020B0606030504020204" pitchFamily="34" charset="0"/>
              </a:rPr>
              <a:t>¡Felicidades! Haz construido un proceso ETL… ¿Y ahora?</a:t>
            </a:r>
          </a:p>
          <a:p>
            <a:pPr algn="l"/>
            <a:r>
              <a:rPr lang="es-MX" b="0" i="0" dirty="0">
                <a:solidFill>
                  <a:srgbClr val="777777"/>
                </a:solidFill>
                <a:effectLst/>
                <a:latin typeface="Open Sans" panose="020B0606030504020204" pitchFamily="34" charset="0"/>
              </a:rPr>
              <a:t>Déjame decirte si has llegado a esta etapa apenas tienes la mitad del camino recorrido. Si construiste un proceso ETL pensando que jamás fallaría, tú y tu proceso están destinados al fracaso, pero, si tomaste en cuenta todos los pasos anteriores, inclusive los que te voy a mencionar a continuación, entonces es altamente probable que logres tu objetivo y tu proceso ETL tenga un largo tiempo de vida útil y tenga adaptabilidad a la incorporación de nuevos productos dentro de su línea de ejecución.</a:t>
            </a:r>
          </a:p>
          <a:p>
            <a:pPr algn="l"/>
            <a:r>
              <a:rPr lang="es-MX" b="0" i="0" dirty="0">
                <a:solidFill>
                  <a:srgbClr val="777777"/>
                </a:solidFill>
                <a:effectLst/>
                <a:latin typeface="Open Sans" panose="020B0606030504020204" pitchFamily="34" charset="0"/>
              </a:rPr>
              <a:t>El Después de un proceso ETL tiene existencia o razón de ser gracias al nivel de prevención que le otorgues antes y durante la construcción del mismo, por lo que el éxito vendrá en la fase de implementación en la medida que consideres lo siguiente:</a:t>
            </a:r>
          </a:p>
          <a:p>
            <a:pPr algn="l">
              <a:buFont typeface="Arial" panose="020B0604020202020204" pitchFamily="34" charset="0"/>
              <a:buChar char="•"/>
            </a:pPr>
            <a:r>
              <a:rPr lang="es-MX" b="0" i="0" dirty="0">
                <a:solidFill>
                  <a:srgbClr val="777777"/>
                </a:solidFill>
                <a:effectLst/>
                <a:latin typeface="Open Sans" panose="020B0606030504020204" pitchFamily="34" charset="0"/>
              </a:rPr>
              <a:t>Creando políticas de respaldo de todos los componentes involucrados dentro del proceso ETL: Jobs, transformaciones, bases de datos intermedias (</a:t>
            </a:r>
            <a:r>
              <a:rPr lang="es-MX" b="0" i="1" dirty="0" err="1">
                <a:solidFill>
                  <a:srgbClr val="777777"/>
                </a:solidFill>
                <a:effectLst/>
                <a:latin typeface="Open Sans" panose="020B0606030504020204" pitchFamily="34" charset="0"/>
              </a:rPr>
              <a:t>stagings</a:t>
            </a:r>
            <a:r>
              <a:rPr lang="es-MX" b="0" i="0" dirty="0">
                <a:solidFill>
                  <a:srgbClr val="777777"/>
                </a:solidFill>
                <a:effectLst/>
                <a:latin typeface="Open Sans" panose="020B0606030504020204" pitchFamily="34" charset="0"/>
              </a:rPr>
              <a:t>), </a:t>
            </a:r>
            <a:r>
              <a:rPr lang="es-MX" b="0" i="1" dirty="0" err="1">
                <a:solidFill>
                  <a:srgbClr val="777777"/>
                </a:solidFill>
                <a:effectLst/>
                <a:latin typeface="Open Sans" panose="020B0606030504020204" pitchFamily="34" charset="0"/>
              </a:rPr>
              <a:t>filesystem</a:t>
            </a:r>
            <a:r>
              <a:rPr lang="es-MX" b="0" i="0" dirty="0">
                <a:solidFill>
                  <a:srgbClr val="777777"/>
                </a:solidFill>
                <a:effectLst/>
                <a:latin typeface="Open Sans" panose="020B0606030504020204" pitchFamily="34" charset="0"/>
              </a:rPr>
              <a:t>, etc., garantizas el no perder código de programación realizado durante la construcción.</a:t>
            </a:r>
          </a:p>
          <a:p>
            <a:pPr algn="l">
              <a:buFont typeface="Arial" panose="020B0604020202020204" pitchFamily="34" charset="0"/>
              <a:buChar char="•"/>
            </a:pPr>
            <a:r>
              <a:rPr lang="es-MX" b="0" i="0" dirty="0">
                <a:solidFill>
                  <a:srgbClr val="777777"/>
                </a:solidFill>
                <a:effectLst/>
                <a:latin typeface="Open Sans" panose="020B0606030504020204" pitchFamily="34" charset="0"/>
              </a:rPr>
              <a:t>Realiza procesos de limpieza o depuración de datos, de esto dependerá el óptimo resultado de un proceso ETL. No es posible lograr un buen resultado final, acorde a los objetos marcados, sino se realiza previamente una buena limpieza de los datos. Sin esta etapa previa no es posible disponer de una base de datos de calidad que permite la toma de decisiones acertadas a nivel estratégico o ejecutivo. Esto da una idea de la enorme necesidad de tomarse muy en serio esta etapa, realizándola acorde a unos parámetros correctos y teniendo en cuenta las recomendaciones de los expertos.</a:t>
            </a:r>
          </a:p>
          <a:p>
            <a:pPr algn="l">
              <a:buFont typeface="Arial" panose="020B0604020202020204" pitchFamily="34" charset="0"/>
              <a:buChar char="•"/>
            </a:pPr>
            <a:r>
              <a:rPr lang="es-MX" b="0" i="0" dirty="0">
                <a:solidFill>
                  <a:srgbClr val="777777"/>
                </a:solidFill>
                <a:effectLst/>
                <a:latin typeface="Open Sans" panose="020B0606030504020204" pitchFamily="34" charset="0"/>
              </a:rPr>
              <a:t>Minimiza fallos en cadenas de ejecución… ¿cómo? Sabemos que muchas veces los errores son inevitables, pero siempre se pueden amortiguar. Tu experticia como desarrollador e implantador de procesos ETL te ayudará a minimizar fallos, más si no eres experto, el tener una idea de qué podría fallar te alertará a prevenir estas incidencias. Existen dos tipos de incidencias que pueden afectar un proceso ETL: 1. Una falla dentro del proceso ETL: éstas debes evitarlas a toda costa porque es tu nombre o el de tu empresa el que saldrá a relucir al momento que ocurra la falla. 2. Una falla en algún componente externo que se involucre con el proceso ETL: interrupción eléctrica, fallos de funcionamiento en los discos de almacenamiento. ¡Es cierto! Acá ya no es tu responsabilidad, pero si estableciste políticas de respaldo respectivas, no tendrás problema al momento de recuperar.</a:t>
            </a:r>
          </a:p>
          <a:p>
            <a:pPr algn="l">
              <a:buFont typeface="Arial" panose="020B0604020202020204" pitchFamily="34" charset="0"/>
              <a:buChar char="•"/>
            </a:pPr>
            <a:r>
              <a:rPr lang="es-MX" b="0" i="0" dirty="0">
                <a:solidFill>
                  <a:srgbClr val="777777"/>
                </a:solidFill>
                <a:effectLst/>
                <a:latin typeface="Open Sans" panose="020B0606030504020204" pitchFamily="34" charset="0"/>
              </a:rPr>
              <a:t>Han pasado 11 meses y tu proceso ETL se ejecuta correctamente, pero se acerca el cierre anual. ¿Estableciste todos los parámetros necesarios para un cambio de frecuencia? Esto no siempre ocurre, depende mucho del tipo de información que estés procesando dentro del ETL, sin embargo, establecer modos de frecuencia de ejecución permite reutilizar los componentes en diferentes instancias del tiempo, solo es cuestión que lo tomes en cuenta en tu fase de construcción y pasado un tiempo de la implantación no tendrás problema.</a:t>
            </a:r>
          </a:p>
          <a:p>
            <a:pPr algn="l">
              <a:buFont typeface="Arial" panose="020B0604020202020204" pitchFamily="34" charset="0"/>
              <a:buChar char="•"/>
            </a:pPr>
            <a:r>
              <a:rPr lang="es-MX" b="0" i="0" dirty="0">
                <a:solidFill>
                  <a:srgbClr val="777777"/>
                </a:solidFill>
                <a:effectLst/>
                <a:latin typeface="Open Sans" panose="020B0606030504020204" pitchFamily="34" charset="0"/>
              </a:rPr>
              <a:t>¿Tu proceso ETL es a prueba de Contingencia? En muchas empresas, sobre todo las más grandes, se realizan eventos de contingencia que pueden ser desde simulacros hasta mecanismos reales dada una situación particular. Los procesos ETL no deben estar exentos a este tipo de eventualidades, ya que muy seguramente forman parte un sistema mayor, ya sea en el proceso de extracción o carga de datos. Ahora bien, no es algo descabellado implementar contingencia a tu proceso y mientras más escalable lo hayas construido menos complicado será incorporar un bloque de contingencia que determine cómo será la ejecución durante dicho evento. La naturaleza de la Contingencia determinará en qué punto del ETL se colocará dicho bloque, que puede ser tan sencillo o complicado como consideres, es decir, desde una serie de comandos que introduzcas en la Base de Datos que leas como un archivo demonio que aparezca al momento de activar la contingencia y forcé al ETL a finalizar o tomar otro camino… la decisión es tuya.</a:t>
            </a:r>
          </a:p>
          <a:p>
            <a:pPr algn="l"/>
            <a:r>
              <a:rPr lang="es-MX" b="0" i="0" dirty="0">
                <a:solidFill>
                  <a:srgbClr val="777777"/>
                </a:solidFill>
                <a:effectLst/>
                <a:latin typeface="Open Sans" panose="020B0606030504020204" pitchFamily="34" charset="0"/>
              </a:rPr>
              <a:t>Son muchos los caminos o vías que puedes tomar para construir un proceso ETL, pero considero que este abreboca te dará muchas ideas para que te destaques como desarrollador BI. Siempre que te apegues a un marco metodológico, a estándares de programación y dejar volar tu ingenio e imaginación.</a:t>
            </a:r>
          </a:p>
          <a:p>
            <a:endParaRPr lang="es-CO" dirty="0"/>
          </a:p>
        </p:txBody>
      </p:sp>
      <p:sp>
        <p:nvSpPr>
          <p:cNvPr id="4" name="Marcador de número de diapositiva 3"/>
          <p:cNvSpPr>
            <a:spLocks noGrp="1"/>
          </p:cNvSpPr>
          <p:nvPr>
            <p:ph type="sldNum" sz="quarter" idx="5"/>
          </p:nvPr>
        </p:nvSpPr>
        <p:spPr/>
        <p:txBody>
          <a:bodyPr/>
          <a:lstStyle/>
          <a:p>
            <a:fld id="{A99B08B0-7D7B-4085-B48B-B67DAF4256F8}" type="slidenum">
              <a:rPr lang="es-CO" smtClean="0"/>
              <a:t>10</a:t>
            </a:fld>
            <a:endParaRPr lang="es-CO"/>
          </a:p>
        </p:txBody>
      </p:sp>
    </p:spTree>
    <p:extLst>
      <p:ext uri="{BB962C8B-B14F-4D97-AF65-F5344CB8AC3E}">
        <p14:creationId xmlns:p14="http://schemas.microsoft.com/office/powerpoint/2010/main" val="412662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394349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360619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587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2851743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7481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3902068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1461125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319527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74334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A37B54-AD14-4FCB-A3CB-D020F6704EEF}" type="datetimeFigureOut">
              <a:rPr lang="es-CO" smtClean="0"/>
              <a:t>6/02/2022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123623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7A37B54-AD14-4FCB-A3CB-D020F6704EEF}" type="datetimeFigureOut">
              <a:rPr lang="es-CO" smtClean="0"/>
              <a:t>6/02/2022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117600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7A37B54-AD14-4FCB-A3CB-D020F6704EEF}" type="datetimeFigureOut">
              <a:rPr lang="es-CO" smtClean="0"/>
              <a:t>6/02/2022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96607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A37B54-AD14-4FCB-A3CB-D020F6704EEF}" type="datetimeFigureOut">
              <a:rPr lang="es-CO" smtClean="0"/>
              <a:t>6/02/2022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24850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37B54-AD14-4FCB-A3CB-D020F6704EEF}" type="datetimeFigureOut">
              <a:rPr lang="es-CO" smtClean="0"/>
              <a:t>6/02/2022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373106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A37B54-AD14-4FCB-A3CB-D020F6704EEF}" type="datetimeFigureOut">
              <a:rPr lang="es-CO" smtClean="0"/>
              <a:t>6/02/2022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135705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A37B54-AD14-4FCB-A3CB-D020F6704EEF}" type="datetimeFigureOut">
              <a:rPr lang="es-CO" smtClean="0"/>
              <a:t>6/02/2022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45447C2-9A73-4918-AE8A-AD7970052973}" type="slidenum">
              <a:rPr lang="es-CO" smtClean="0"/>
              <a:t>‹Nº›</a:t>
            </a:fld>
            <a:endParaRPr lang="es-CO"/>
          </a:p>
        </p:txBody>
      </p:sp>
    </p:spTree>
    <p:extLst>
      <p:ext uri="{BB962C8B-B14F-4D97-AF65-F5344CB8AC3E}">
        <p14:creationId xmlns:p14="http://schemas.microsoft.com/office/powerpoint/2010/main" val="174205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A37B54-AD14-4FCB-A3CB-D020F6704EEF}" type="datetimeFigureOut">
              <a:rPr lang="es-CO" smtClean="0"/>
              <a:t>6/02/2022</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5447C2-9A73-4918-AE8A-AD7970052973}" type="slidenum">
              <a:rPr lang="es-CO" smtClean="0"/>
              <a:t>‹Nº›</a:t>
            </a:fld>
            <a:endParaRPr lang="es-CO"/>
          </a:p>
        </p:txBody>
      </p:sp>
    </p:spTree>
    <p:extLst>
      <p:ext uri="{BB962C8B-B14F-4D97-AF65-F5344CB8AC3E}">
        <p14:creationId xmlns:p14="http://schemas.microsoft.com/office/powerpoint/2010/main" val="33030233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713C6-C949-40D0-B969-8BD0FC4EC4F2}"/>
              </a:ext>
            </a:extLst>
          </p:cNvPr>
          <p:cNvSpPr>
            <a:spLocks noGrp="1"/>
          </p:cNvSpPr>
          <p:nvPr>
            <p:ph type="ctrTitle"/>
          </p:nvPr>
        </p:nvSpPr>
        <p:spPr/>
        <p:txBody>
          <a:bodyPr/>
          <a:lstStyle/>
          <a:p>
            <a:r>
              <a:rPr lang="es-MX" dirty="0"/>
              <a:t>ETL</a:t>
            </a:r>
            <a:endParaRPr lang="es-CO" dirty="0"/>
          </a:p>
        </p:txBody>
      </p:sp>
      <p:sp>
        <p:nvSpPr>
          <p:cNvPr id="3" name="Subtítulo 2">
            <a:extLst>
              <a:ext uri="{FF2B5EF4-FFF2-40B4-BE49-F238E27FC236}">
                <a16:creationId xmlns:a16="http://schemas.microsoft.com/office/drawing/2014/main" id="{B4E615FB-F20F-403B-B7F8-D359609F29CF}"/>
              </a:ext>
            </a:extLst>
          </p:cNvPr>
          <p:cNvSpPr>
            <a:spLocks noGrp="1"/>
          </p:cNvSpPr>
          <p:nvPr>
            <p:ph type="subTitle" idx="1"/>
          </p:nvPr>
        </p:nvSpPr>
        <p:spPr/>
        <p:txBody>
          <a:bodyPr/>
          <a:lstStyle/>
          <a:p>
            <a:r>
              <a:rPr lang="es-MX" dirty="0"/>
              <a:t>Extracción – Transformación - Carga</a:t>
            </a:r>
            <a:endParaRPr lang="es-CO" dirty="0"/>
          </a:p>
        </p:txBody>
      </p:sp>
    </p:spTree>
    <p:extLst>
      <p:ext uri="{BB962C8B-B14F-4D97-AF65-F5344CB8AC3E}">
        <p14:creationId xmlns:p14="http://schemas.microsoft.com/office/powerpoint/2010/main" val="243631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D05C8-DEC1-46EA-9B8E-43702096F5A0}"/>
              </a:ext>
            </a:extLst>
          </p:cNvPr>
          <p:cNvSpPr>
            <a:spLocks noGrp="1"/>
          </p:cNvSpPr>
          <p:nvPr>
            <p:ph type="title"/>
          </p:nvPr>
        </p:nvSpPr>
        <p:spPr/>
        <p:txBody>
          <a:bodyPr/>
          <a:lstStyle/>
          <a:p>
            <a:r>
              <a:rPr lang="es-MX" dirty="0"/>
              <a:t>El antes, durante y después de un proceso ETL</a:t>
            </a:r>
            <a:endParaRPr lang="es-CO" dirty="0"/>
          </a:p>
        </p:txBody>
      </p:sp>
      <p:sp>
        <p:nvSpPr>
          <p:cNvPr id="3" name="Marcador de contenido 2">
            <a:extLst>
              <a:ext uri="{FF2B5EF4-FFF2-40B4-BE49-F238E27FC236}">
                <a16:creationId xmlns:a16="http://schemas.microsoft.com/office/drawing/2014/main" id="{7683B047-9561-4513-98A9-45BEF068DF18}"/>
              </a:ext>
            </a:extLst>
          </p:cNvPr>
          <p:cNvSpPr>
            <a:spLocks noGrp="1"/>
          </p:cNvSpPr>
          <p:nvPr>
            <p:ph idx="1"/>
          </p:nvPr>
        </p:nvSpPr>
        <p:spPr>
          <a:xfrm>
            <a:off x="677334" y="2160589"/>
            <a:ext cx="8693312" cy="4302734"/>
          </a:xfrm>
        </p:spPr>
        <p:txBody>
          <a:bodyPr>
            <a:normAutofit/>
          </a:bodyPr>
          <a:lstStyle/>
          <a:p>
            <a:r>
              <a:rPr lang="es-MX" dirty="0"/>
              <a:t>El Después de un proceso ETL</a:t>
            </a:r>
          </a:p>
          <a:p>
            <a:pPr marL="685800" lvl="1"/>
            <a:r>
              <a:rPr lang="es-MX" b="0" i="0" dirty="0">
                <a:solidFill>
                  <a:srgbClr val="777777"/>
                </a:solidFill>
                <a:effectLst/>
                <a:latin typeface="Open Sans" panose="020B0606030504020204" pitchFamily="34" charset="0"/>
              </a:rPr>
              <a:t>Creando políticas de respaldo de todos los componentes involucrados dentro del proceso ETL</a:t>
            </a:r>
          </a:p>
          <a:p>
            <a:pPr marL="685800" lvl="1"/>
            <a:r>
              <a:rPr lang="es-MX" b="0" i="0" dirty="0">
                <a:solidFill>
                  <a:srgbClr val="777777"/>
                </a:solidFill>
                <a:effectLst/>
                <a:latin typeface="Open Sans" panose="020B0606030504020204" pitchFamily="34" charset="0"/>
              </a:rPr>
              <a:t>Realiza procesos de limpieza o depuración de datos, de esto dependerá el óptimo resultado de un proceso ETL.</a:t>
            </a:r>
          </a:p>
          <a:p>
            <a:pPr marL="685800" lvl="1"/>
            <a:r>
              <a:rPr lang="es-MX" b="0" i="0" dirty="0">
                <a:solidFill>
                  <a:srgbClr val="777777"/>
                </a:solidFill>
                <a:effectLst/>
                <a:latin typeface="Open Sans" panose="020B0606030504020204" pitchFamily="34" charset="0"/>
              </a:rPr>
              <a:t>Minimiza fallos en cadenas de ejecución.</a:t>
            </a:r>
          </a:p>
          <a:p>
            <a:pPr marL="685800" lvl="1"/>
            <a:r>
              <a:rPr lang="es-MX" b="0" i="0" dirty="0">
                <a:solidFill>
                  <a:srgbClr val="777777"/>
                </a:solidFill>
                <a:effectLst/>
                <a:latin typeface="Open Sans" panose="020B0606030504020204" pitchFamily="34" charset="0"/>
              </a:rPr>
              <a:t>Han pasado 11 meses y tu proceso ETL se ejecuta correctamente, pero se acerca el cierre anual</a:t>
            </a:r>
          </a:p>
          <a:p>
            <a:pPr marL="685800" lvl="1"/>
            <a:r>
              <a:rPr lang="es-MX" b="0" i="0" dirty="0">
                <a:solidFill>
                  <a:srgbClr val="777777"/>
                </a:solidFill>
                <a:effectLst/>
                <a:latin typeface="Open Sans" panose="020B0606030504020204" pitchFamily="34" charset="0"/>
              </a:rPr>
              <a:t>¿Tu proceso ETL es a prueba de Contingencia? </a:t>
            </a:r>
          </a:p>
          <a:p>
            <a:pPr marL="685800" lvl="1"/>
            <a:endParaRPr lang="es-MX" dirty="0">
              <a:solidFill>
                <a:srgbClr val="777777"/>
              </a:solidFill>
              <a:latin typeface="Open Sans" panose="020B0606030504020204" pitchFamily="34" charset="0"/>
            </a:endParaRPr>
          </a:p>
          <a:p>
            <a:pPr marL="400050" lvl="1" indent="0" algn="r">
              <a:buNone/>
            </a:pPr>
            <a:endParaRPr lang="es-CO" b="0" i="0" dirty="0">
              <a:solidFill>
                <a:srgbClr val="777777"/>
              </a:solidFill>
              <a:effectLst/>
              <a:latin typeface="Open Sans" panose="020B0606030504020204" pitchFamily="34" charset="0"/>
            </a:endParaRPr>
          </a:p>
          <a:p>
            <a:pPr marL="400050" lvl="1" indent="0" algn="r">
              <a:buNone/>
            </a:pPr>
            <a:r>
              <a:rPr lang="es-CO" sz="1100" dirty="0">
                <a:solidFill>
                  <a:srgbClr val="777777"/>
                </a:solidFill>
                <a:latin typeface="Open Sans" panose="020B0606030504020204" pitchFamily="34" charset="0"/>
              </a:rPr>
              <a:t>Tomado de </a:t>
            </a:r>
            <a:r>
              <a:rPr lang="es-CO" sz="1100" b="0" i="0" dirty="0">
                <a:solidFill>
                  <a:srgbClr val="777777"/>
                </a:solidFill>
                <a:effectLst/>
                <a:latin typeface="Open Sans" panose="020B0606030504020204" pitchFamily="34" charset="0"/>
              </a:rPr>
              <a:t>https://blog.powerdata.es/el-valor-de-la-gestion-de-datos</a:t>
            </a:r>
          </a:p>
          <a:p>
            <a:pPr marL="0" indent="0">
              <a:buNone/>
            </a:pPr>
            <a:endParaRPr lang="es-CO" dirty="0"/>
          </a:p>
        </p:txBody>
      </p:sp>
    </p:spTree>
    <p:extLst>
      <p:ext uri="{BB962C8B-B14F-4D97-AF65-F5344CB8AC3E}">
        <p14:creationId xmlns:p14="http://schemas.microsoft.com/office/powerpoint/2010/main" val="83420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AEA42-CEEA-488A-9B51-91FE6D0BBF07}"/>
              </a:ext>
            </a:extLst>
          </p:cNvPr>
          <p:cNvSpPr>
            <a:spLocks noGrp="1"/>
          </p:cNvSpPr>
          <p:nvPr>
            <p:ph type="title"/>
          </p:nvPr>
        </p:nvSpPr>
        <p:spPr>
          <a:xfrm>
            <a:off x="677334" y="609600"/>
            <a:ext cx="9130974" cy="1320800"/>
          </a:xfrm>
        </p:spPr>
        <p:txBody>
          <a:bodyPr>
            <a:normAutofit fontScale="90000"/>
          </a:bodyPr>
          <a:lstStyle/>
          <a:p>
            <a:r>
              <a:rPr lang="es-MX" dirty="0"/>
              <a:t>Actividad dirigida: </a:t>
            </a:r>
            <a:r>
              <a:rPr lang="es-MX" b="0" i="0" dirty="0">
                <a:effectLst/>
                <a:latin typeface="Roboto" panose="02000000000000000000" pitchFamily="2" charset="0"/>
              </a:rPr>
              <a:t>Proceso ETL con SQL Server </a:t>
            </a:r>
            <a:r>
              <a:rPr lang="es-MX" b="0" i="0" dirty="0" err="1">
                <a:effectLst/>
                <a:latin typeface="Roboto" panose="02000000000000000000" pitchFamily="2" charset="0"/>
              </a:rPr>
              <a:t>Integration</a:t>
            </a:r>
            <a:r>
              <a:rPr lang="es-MX" b="0" i="0" dirty="0">
                <a:effectLst/>
                <a:latin typeface="Roboto" panose="02000000000000000000" pitchFamily="2" charset="0"/>
              </a:rPr>
              <a:t> </a:t>
            </a:r>
            <a:r>
              <a:rPr lang="es-MX" b="0" i="0" dirty="0" err="1">
                <a:effectLst/>
                <a:latin typeface="Roboto" panose="02000000000000000000" pitchFamily="2" charset="0"/>
              </a:rPr>
              <a:t>Services</a:t>
            </a:r>
            <a:r>
              <a:rPr lang="es-MX" b="0" i="0" dirty="0">
                <a:effectLst/>
                <a:latin typeface="Roboto" panose="02000000000000000000" pitchFamily="2" charset="0"/>
              </a:rPr>
              <a:t> | Carga Incremental de Datos</a:t>
            </a:r>
            <a:br>
              <a:rPr lang="es-MX" b="0" i="0" dirty="0">
                <a:effectLst/>
                <a:latin typeface="Roboto" panose="02000000000000000000" pitchFamily="2" charset="0"/>
              </a:rPr>
            </a:br>
            <a:endParaRPr lang="es-CO" dirty="0"/>
          </a:p>
        </p:txBody>
      </p:sp>
      <p:sp>
        <p:nvSpPr>
          <p:cNvPr id="3" name="Marcador de contenido 2">
            <a:extLst>
              <a:ext uri="{FF2B5EF4-FFF2-40B4-BE49-F238E27FC236}">
                <a16:creationId xmlns:a16="http://schemas.microsoft.com/office/drawing/2014/main" id="{0320025B-25CD-4EF8-8523-B099C4FB1415}"/>
              </a:ext>
            </a:extLst>
          </p:cNvPr>
          <p:cNvSpPr>
            <a:spLocks noGrp="1"/>
          </p:cNvSpPr>
          <p:nvPr>
            <p:ph idx="1"/>
          </p:nvPr>
        </p:nvSpPr>
        <p:spPr>
          <a:xfrm>
            <a:off x="677334" y="2160589"/>
            <a:ext cx="4284133" cy="3880773"/>
          </a:xfrm>
        </p:spPr>
        <p:txBody>
          <a:bodyPr/>
          <a:lstStyle/>
          <a:p>
            <a:r>
              <a:rPr lang="es-MX" dirty="0"/>
              <a:t>Por favor remitirse al documento </a:t>
            </a:r>
            <a:r>
              <a:rPr lang="es-MX" b="1" dirty="0"/>
              <a:t>ActividadDirigida1.docx </a:t>
            </a:r>
            <a:r>
              <a:rPr lang="es-MX" dirty="0"/>
              <a:t>que ha sido previamente compartido</a:t>
            </a:r>
          </a:p>
          <a:p>
            <a:endParaRPr lang="es-CO" dirty="0"/>
          </a:p>
        </p:txBody>
      </p:sp>
      <p:pic>
        <p:nvPicPr>
          <p:cNvPr id="4" name="Imagen 3">
            <a:extLst>
              <a:ext uri="{FF2B5EF4-FFF2-40B4-BE49-F238E27FC236}">
                <a16:creationId xmlns:a16="http://schemas.microsoft.com/office/drawing/2014/main" id="{9F322B07-1831-420C-A53F-DE943D7F7952}"/>
              </a:ext>
            </a:extLst>
          </p:cNvPr>
          <p:cNvPicPr>
            <a:picLocks noChangeAspect="1"/>
          </p:cNvPicPr>
          <p:nvPr/>
        </p:nvPicPr>
        <p:blipFill>
          <a:blip r:embed="rId2"/>
          <a:stretch>
            <a:fillRect/>
          </a:stretch>
        </p:blipFill>
        <p:spPr>
          <a:xfrm>
            <a:off x="5576531" y="1930400"/>
            <a:ext cx="5612130" cy="4581525"/>
          </a:xfrm>
          <a:prstGeom prst="rect">
            <a:avLst/>
          </a:prstGeom>
        </p:spPr>
      </p:pic>
    </p:spTree>
    <p:extLst>
      <p:ext uri="{BB962C8B-B14F-4D97-AF65-F5344CB8AC3E}">
        <p14:creationId xmlns:p14="http://schemas.microsoft.com/office/powerpoint/2010/main" val="103483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7DA06-57EB-43A9-9EB8-4BF63B439FC3}"/>
              </a:ext>
            </a:extLst>
          </p:cNvPr>
          <p:cNvSpPr>
            <a:spLocks noGrp="1"/>
          </p:cNvSpPr>
          <p:nvPr>
            <p:ph type="title"/>
          </p:nvPr>
        </p:nvSpPr>
        <p:spPr/>
        <p:txBody>
          <a:bodyPr/>
          <a:lstStyle/>
          <a:p>
            <a:pPr algn="ctr"/>
            <a:r>
              <a:rPr lang="es-MX" dirty="0"/>
              <a:t>Gracias</a:t>
            </a:r>
            <a:endParaRPr lang="es-CO" dirty="0"/>
          </a:p>
        </p:txBody>
      </p:sp>
    </p:spTree>
    <p:extLst>
      <p:ext uri="{BB962C8B-B14F-4D97-AF65-F5344CB8AC3E}">
        <p14:creationId xmlns:p14="http://schemas.microsoft.com/office/powerpoint/2010/main" val="151525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321B6-929D-4921-BCF4-8C81F87DAFC3}"/>
              </a:ext>
            </a:extLst>
          </p:cNvPr>
          <p:cNvSpPr>
            <a:spLocks noGrp="1"/>
          </p:cNvSpPr>
          <p:nvPr>
            <p:ph type="title"/>
          </p:nvPr>
        </p:nvSpPr>
        <p:spPr>
          <a:xfrm>
            <a:off x="677334" y="609600"/>
            <a:ext cx="8596668" cy="1219200"/>
          </a:xfrm>
        </p:spPr>
        <p:txBody>
          <a:bodyPr/>
          <a:lstStyle/>
          <a:p>
            <a:r>
              <a:rPr lang="es-MX" dirty="0"/>
              <a:t>Metodología Kimball (Enfoque Diseño Dimensional)</a:t>
            </a:r>
            <a:endParaRPr lang="es-CO" dirty="0"/>
          </a:p>
        </p:txBody>
      </p:sp>
      <p:pic>
        <p:nvPicPr>
          <p:cNvPr id="4" name="Marcador de contenido 3">
            <a:extLst>
              <a:ext uri="{FF2B5EF4-FFF2-40B4-BE49-F238E27FC236}">
                <a16:creationId xmlns:a16="http://schemas.microsoft.com/office/drawing/2014/main" id="{71716A53-4558-410A-8937-F55D172E981A}"/>
              </a:ext>
            </a:extLst>
          </p:cNvPr>
          <p:cNvPicPr>
            <a:picLocks noGrp="1" noChangeAspect="1"/>
          </p:cNvPicPr>
          <p:nvPr>
            <p:ph idx="1"/>
          </p:nvPr>
        </p:nvPicPr>
        <p:blipFill>
          <a:blip r:embed="rId2"/>
          <a:stretch>
            <a:fillRect/>
          </a:stretch>
        </p:blipFill>
        <p:spPr>
          <a:xfrm>
            <a:off x="636685" y="1938215"/>
            <a:ext cx="8999683" cy="4486205"/>
          </a:xfrm>
          <a:prstGeom prst="rect">
            <a:avLst/>
          </a:prstGeom>
        </p:spPr>
      </p:pic>
      <p:sp>
        <p:nvSpPr>
          <p:cNvPr id="5" name="CuadroTexto 4">
            <a:extLst>
              <a:ext uri="{FF2B5EF4-FFF2-40B4-BE49-F238E27FC236}">
                <a16:creationId xmlns:a16="http://schemas.microsoft.com/office/drawing/2014/main" id="{F68F2DF7-7155-4374-8F99-D601C1943E29}"/>
              </a:ext>
            </a:extLst>
          </p:cNvPr>
          <p:cNvSpPr txBox="1"/>
          <p:nvPr/>
        </p:nvSpPr>
        <p:spPr>
          <a:xfrm>
            <a:off x="1333699" y="6488668"/>
            <a:ext cx="7283938" cy="369332"/>
          </a:xfrm>
          <a:prstGeom prst="rect">
            <a:avLst/>
          </a:prstGeom>
          <a:noFill/>
        </p:spPr>
        <p:txBody>
          <a:bodyPr wrap="square">
            <a:spAutoFit/>
          </a:bodyPr>
          <a:lstStyle/>
          <a:p>
            <a:pPr marL="0" indent="0" algn="r">
              <a:buNone/>
            </a:pPr>
            <a:r>
              <a:rPr lang="es-ES" sz="1100" b="0" i="0" dirty="0">
                <a:solidFill>
                  <a:srgbClr val="666666"/>
                </a:solidFill>
                <a:effectLst/>
                <a:latin typeface="Arial" panose="020B0604020202020204" pitchFamily="34" charset="0"/>
              </a:rPr>
              <a:t>Tomado de: https://churriwifi.wordpress.com/2010/04/19/15-2-ampliacion-conceptos-del-modelado-dimensional</a:t>
            </a:r>
            <a:r>
              <a:rPr lang="es-ES" sz="1800" b="0" i="0" dirty="0">
                <a:solidFill>
                  <a:srgbClr val="666666"/>
                </a:solidFill>
                <a:effectLst/>
                <a:latin typeface="Arial" panose="020B0604020202020204" pitchFamily="34" charset="0"/>
              </a:rPr>
              <a:t>/</a:t>
            </a:r>
          </a:p>
        </p:txBody>
      </p:sp>
    </p:spTree>
    <p:extLst>
      <p:ext uri="{BB962C8B-B14F-4D97-AF65-F5344CB8AC3E}">
        <p14:creationId xmlns:p14="http://schemas.microsoft.com/office/powerpoint/2010/main" val="122984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2F8F5-F074-4B19-8A8A-95DA61F70373}"/>
              </a:ext>
            </a:extLst>
          </p:cNvPr>
          <p:cNvSpPr>
            <a:spLocks noGrp="1"/>
          </p:cNvSpPr>
          <p:nvPr>
            <p:ph type="title"/>
          </p:nvPr>
        </p:nvSpPr>
        <p:spPr>
          <a:xfrm>
            <a:off x="677334" y="609600"/>
            <a:ext cx="8596668" cy="695569"/>
          </a:xfrm>
        </p:spPr>
        <p:txBody>
          <a:bodyPr/>
          <a:lstStyle/>
          <a:p>
            <a:r>
              <a:rPr lang="es-MX" dirty="0"/>
              <a:t>Modelo Estrella</a:t>
            </a:r>
            <a:endParaRPr lang="es-CO" dirty="0"/>
          </a:p>
        </p:txBody>
      </p:sp>
      <p:pic>
        <p:nvPicPr>
          <p:cNvPr id="5" name="Marcador de contenido 4">
            <a:extLst>
              <a:ext uri="{FF2B5EF4-FFF2-40B4-BE49-F238E27FC236}">
                <a16:creationId xmlns:a16="http://schemas.microsoft.com/office/drawing/2014/main" id="{6C2BC2E5-B69D-4489-9D57-E42E741DAA28}"/>
              </a:ext>
            </a:extLst>
          </p:cNvPr>
          <p:cNvPicPr>
            <a:picLocks noGrp="1" noChangeAspect="1"/>
          </p:cNvPicPr>
          <p:nvPr>
            <p:ph idx="1"/>
          </p:nvPr>
        </p:nvPicPr>
        <p:blipFill>
          <a:blip r:embed="rId2"/>
          <a:stretch>
            <a:fillRect/>
          </a:stretch>
        </p:blipFill>
        <p:spPr>
          <a:xfrm>
            <a:off x="1813169" y="1320577"/>
            <a:ext cx="6064739" cy="5332027"/>
          </a:xfrm>
        </p:spPr>
      </p:pic>
      <p:sp>
        <p:nvSpPr>
          <p:cNvPr id="6" name="CuadroTexto 5">
            <a:extLst>
              <a:ext uri="{FF2B5EF4-FFF2-40B4-BE49-F238E27FC236}">
                <a16:creationId xmlns:a16="http://schemas.microsoft.com/office/drawing/2014/main" id="{49E8B0E5-48F1-4EDA-B932-5C58457349BC}"/>
              </a:ext>
            </a:extLst>
          </p:cNvPr>
          <p:cNvSpPr txBox="1"/>
          <p:nvPr/>
        </p:nvSpPr>
        <p:spPr>
          <a:xfrm>
            <a:off x="539261" y="6483346"/>
            <a:ext cx="7995138" cy="369332"/>
          </a:xfrm>
          <a:prstGeom prst="rect">
            <a:avLst/>
          </a:prstGeom>
          <a:noFill/>
        </p:spPr>
        <p:txBody>
          <a:bodyPr wrap="square">
            <a:spAutoFit/>
          </a:bodyPr>
          <a:lstStyle/>
          <a:p>
            <a:pPr marL="0" indent="0" algn="r">
              <a:buNone/>
            </a:pPr>
            <a:r>
              <a:rPr lang="es-ES" sz="1100" b="0" i="0" dirty="0">
                <a:solidFill>
                  <a:srgbClr val="666666"/>
                </a:solidFill>
                <a:effectLst/>
                <a:latin typeface="Arial" panose="020B0604020202020204" pitchFamily="34" charset="0"/>
              </a:rPr>
              <a:t>Tomado de: https://churriwifi.wordpress.com/2010/04/19/15-2-ampliacion-conceptos-del-modelado-dimensional</a:t>
            </a:r>
            <a:r>
              <a:rPr lang="es-ES" sz="1800" b="0" i="0" dirty="0">
                <a:solidFill>
                  <a:srgbClr val="666666"/>
                </a:solidFill>
                <a:effectLst/>
                <a:latin typeface="Arial" panose="020B0604020202020204" pitchFamily="34" charset="0"/>
              </a:rPr>
              <a:t>/</a:t>
            </a:r>
          </a:p>
        </p:txBody>
      </p:sp>
    </p:spTree>
    <p:extLst>
      <p:ext uri="{BB962C8B-B14F-4D97-AF65-F5344CB8AC3E}">
        <p14:creationId xmlns:p14="http://schemas.microsoft.com/office/powerpoint/2010/main" val="339919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37B35-F6E7-4148-AABD-12EC5FD79D6C}"/>
              </a:ext>
            </a:extLst>
          </p:cNvPr>
          <p:cNvSpPr>
            <a:spLocks noGrp="1"/>
          </p:cNvSpPr>
          <p:nvPr>
            <p:ph type="title"/>
          </p:nvPr>
        </p:nvSpPr>
        <p:spPr>
          <a:xfrm>
            <a:off x="677334" y="609600"/>
            <a:ext cx="8596668" cy="734646"/>
          </a:xfrm>
        </p:spPr>
        <p:txBody>
          <a:bodyPr/>
          <a:lstStyle/>
          <a:p>
            <a:r>
              <a:rPr lang="es-MX" dirty="0"/>
              <a:t>Modelo Copo de nieve</a:t>
            </a:r>
            <a:endParaRPr lang="es-CO" dirty="0"/>
          </a:p>
        </p:txBody>
      </p:sp>
      <p:pic>
        <p:nvPicPr>
          <p:cNvPr id="5" name="Marcador de contenido 4">
            <a:extLst>
              <a:ext uri="{FF2B5EF4-FFF2-40B4-BE49-F238E27FC236}">
                <a16:creationId xmlns:a16="http://schemas.microsoft.com/office/drawing/2014/main" id="{8A4113AD-DEB7-4BF7-86C7-83DB6B7A7706}"/>
              </a:ext>
            </a:extLst>
          </p:cNvPr>
          <p:cNvPicPr>
            <a:picLocks noGrp="1" noChangeAspect="1"/>
          </p:cNvPicPr>
          <p:nvPr>
            <p:ph idx="1"/>
          </p:nvPr>
        </p:nvPicPr>
        <p:blipFill>
          <a:blip r:embed="rId2"/>
          <a:stretch>
            <a:fillRect/>
          </a:stretch>
        </p:blipFill>
        <p:spPr>
          <a:xfrm>
            <a:off x="1735016" y="1351768"/>
            <a:ext cx="6338276" cy="5377144"/>
          </a:xfrm>
        </p:spPr>
      </p:pic>
      <p:sp>
        <p:nvSpPr>
          <p:cNvPr id="7" name="CuadroTexto 6">
            <a:extLst>
              <a:ext uri="{FF2B5EF4-FFF2-40B4-BE49-F238E27FC236}">
                <a16:creationId xmlns:a16="http://schemas.microsoft.com/office/drawing/2014/main" id="{1904075E-3A69-4C1E-95F6-7D6D118F42F8}"/>
              </a:ext>
            </a:extLst>
          </p:cNvPr>
          <p:cNvSpPr txBox="1"/>
          <p:nvPr/>
        </p:nvSpPr>
        <p:spPr>
          <a:xfrm>
            <a:off x="1367692" y="6551768"/>
            <a:ext cx="7414846" cy="369332"/>
          </a:xfrm>
          <a:prstGeom prst="rect">
            <a:avLst/>
          </a:prstGeom>
          <a:noFill/>
        </p:spPr>
        <p:txBody>
          <a:bodyPr wrap="square">
            <a:spAutoFit/>
          </a:bodyPr>
          <a:lstStyle/>
          <a:p>
            <a:pPr marL="0" indent="0" algn="r">
              <a:buNone/>
            </a:pPr>
            <a:r>
              <a:rPr lang="es-ES" sz="1100" b="0" i="0" dirty="0">
                <a:solidFill>
                  <a:srgbClr val="666666"/>
                </a:solidFill>
                <a:effectLst/>
                <a:latin typeface="Arial" panose="020B0604020202020204" pitchFamily="34" charset="0"/>
              </a:rPr>
              <a:t>Tomado de: https://churriwifi.wordpress.com/2010/04/19/15-2-ampliacion-conceptos-del-modelado-dimensional</a:t>
            </a:r>
            <a:r>
              <a:rPr lang="es-ES" sz="1800" b="0" i="0" dirty="0">
                <a:solidFill>
                  <a:srgbClr val="666666"/>
                </a:solidFill>
                <a:effectLst/>
                <a:latin typeface="Arial" panose="020B0604020202020204" pitchFamily="34" charset="0"/>
              </a:rPr>
              <a:t>/</a:t>
            </a:r>
          </a:p>
        </p:txBody>
      </p:sp>
    </p:spTree>
    <p:extLst>
      <p:ext uri="{BB962C8B-B14F-4D97-AF65-F5344CB8AC3E}">
        <p14:creationId xmlns:p14="http://schemas.microsoft.com/office/powerpoint/2010/main" val="133701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4DCE16-7453-417B-BB84-A2388241FAE9}"/>
              </a:ext>
            </a:extLst>
          </p:cNvPr>
          <p:cNvSpPr>
            <a:spLocks noGrp="1"/>
          </p:cNvSpPr>
          <p:nvPr>
            <p:ph type="title"/>
          </p:nvPr>
        </p:nvSpPr>
        <p:spPr/>
        <p:txBody>
          <a:bodyPr/>
          <a:lstStyle/>
          <a:p>
            <a:r>
              <a:rPr lang="es-MX" dirty="0"/>
              <a:t>ETL</a:t>
            </a:r>
            <a:endParaRPr lang="es-CO" dirty="0"/>
          </a:p>
        </p:txBody>
      </p:sp>
      <p:pic>
        <p:nvPicPr>
          <p:cNvPr id="1026" name="Picture 2" descr="Qué hacemos? - ETL">
            <a:extLst>
              <a:ext uri="{FF2B5EF4-FFF2-40B4-BE49-F238E27FC236}">
                <a16:creationId xmlns:a16="http://schemas.microsoft.com/office/drawing/2014/main" id="{FA95989A-9133-47E2-A250-4275353454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243983"/>
            <a:ext cx="8596312" cy="371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57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BE6A2-8949-4EC1-A838-27B9650C5EEB}"/>
              </a:ext>
            </a:extLst>
          </p:cNvPr>
          <p:cNvSpPr>
            <a:spLocks noGrp="1"/>
          </p:cNvSpPr>
          <p:nvPr>
            <p:ph type="title"/>
          </p:nvPr>
        </p:nvSpPr>
        <p:spPr/>
        <p:txBody>
          <a:bodyPr/>
          <a:lstStyle/>
          <a:p>
            <a:r>
              <a:rPr lang="es-MX" dirty="0"/>
              <a:t>ETL (2)</a:t>
            </a:r>
            <a:endParaRPr lang="es-CO" dirty="0"/>
          </a:p>
        </p:txBody>
      </p:sp>
      <p:pic>
        <p:nvPicPr>
          <p:cNvPr id="2050" name="Picture 2" descr="DifferBetween | ¿Cuál es la diferencia entre ETL y Data Warehouse?">
            <a:extLst>
              <a:ext uri="{FF2B5EF4-FFF2-40B4-BE49-F238E27FC236}">
                <a16:creationId xmlns:a16="http://schemas.microsoft.com/office/drawing/2014/main" id="{4DFE6203-E330-4D9E-A2A8-DC560E26B3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508" y="2160588"/>
            <a:ext cx="8015206" cy="457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32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3F074-4C07-44DB-AFEA-918F29E91CB4}"/>
              </a:ext>
            </a:extLst>
          </p:cNvPr>
          <p:cNvSpPr>
            <a:spLocks noGrp="1"/>
          </p:cNvSpPr>
          <p:nvPr>
            <p:ph type="title"/>
          </p:nvPr>
        </p:nvSpPr>
        <p:spPr/>
        <p:txBody>
          <a:bodyPr>
            <a:normAutofit fontScale="90000"/>
          </a:bodyPr>
          <a:lstStyle/>
          <a:p>
            <a:r>
              <a:rPr lang="es-ES" dirty="0"/>
              <a:t>Diseño e Implementación del subsistema de Extracción, Transformación y Carga (ETL)</a:t>
            </a:r>
            <a:endParaRPr lang="es-CO" dirty="0"/>
          </a:p>
        </p:txBody>
      </p:sp>
      <p:sp>
        <p:nvSpPr>
          <p:cNvPr id="3" name="Marcador de contenido 2">
            <a:extLst>
              <a:ext uri="{FF2B5EF4-FFF2-40B4-BE49-F238E27FC236}">
                <a16:creationId xmlns:a16="http://schemas.microsoft.com/office/drawing/2014/main" id="{D15B6077-E566-4A0D-9352-E47D8F690362}"/>
              </a:ext>
            </a:extLst>
          </p:cNvPr>
          <p:cNvSpPr>
            <a:spLocks noGrp="1"/>
          </p:cNvSpPr>
          <p:nvPr>
            <p:ph idx="1"/>
          </p:nvPr>
        </p:nvSpPr>
        <p:spPr/>
        <p:txBody>
          <a:bodyPr/>
          <a:lstStyle/>
          <a:p>
            <a:pPr marL="0" indent="0" algn="just">
              <a:buNone/>
            </a:pPr>
            <a:br>
              <a:rPr lang="es-ES" b="0" i="0" dirty="0">
                <a:solidFill>
                  <a:srgbClr val="666666"/>
                </a:solidFill>
                <a:effectLst/>
                <a:latin typeface="Arial" panose="020B0604020202020204" pitchFamily="34" charset="0"/>
              </a:rPr>
            </a:br>
            <a:endParaRPr lang="es-ES" b="0" i="0" dirty="0">
              <a:solidFill>
                <a:srgbClr val="666666"/>
              </a:solidFill>
              <a:effectLst/>
              <a:latin typeface="Arial" panose="020B0604020202020204" pitchFamily="34" charset="0"/>
            </a:endParaRPr>
          </a:p>
          <a:p>
            <a:pPr algn="just"/>
            <a:r>
              <a:rPr lang="es-ES" b="0" i="0" dirty="0">
                <a:solidFill>
                  <a:srgbClr val="666666"/>
                </a:solidFill>
                <a:effectLst/>
                <a:latin typeface="Trebuchet MS" panose="020B0603020202020204" pitchFamily="34" charset="0"/>
              </a:rPr>
              <a:t>El subsistema de Extracción, Transformación y Carga (ETL) es la base sobre la cual se alimenta el Data </a:t>
            </a:r>
            <a:r>
              <a:rPr lang="es-ES" b="0" i="0" dirty="0" err="1">
                <a:solidFill>
                  <a:srgbClr val="666666"/>
                </a:solidFill>
                <a:effectLst/>
                <a:latin typeface="Trebuchet MS" panose="020B0603020202020204" pitchFamily="34" charset="0"/>
              </a:rPr>
              <a:t>warehouse</a:t>
            </a:r>
            <a:r>
              <a:rPr lang="es-ES" b="0" i="0" dirty="0">
                <a:solidFill>
                  <a:srgbClr val="666666"/>
                </a:solidFill>
                <a:effectLst/>
                <a:latin typeface="Trebuchet MS" panose="020B0603020202020204" pitchFamily="34" charset="0"/>
              </a:rPr>
              <a:t>. Si se diseña adecuadamente, puede extraer los datos de los sistemas de origen de datos, aplicar diferentes reglas para aumentar la calidad y consistencia de los mismos, consolidar la información proveniente de distintos sistemas, y finalmente cargar (grabar) la información en el DW en un formato acorde para la utilización por parte de las herramientas de análisis.</a:t>
            </a:r>
          </a:p>
          <a:p>
            <a:pPr algn="just"/>
            <a:endParaRPr lang="es-ES" dirty="0">
              <a:solidFill>
                <a:srgbClr val="666666"/>
              </a:solidFill>
              <a:latin typeface="Trebuchet MS" panose="020B0603020202020204" pitchFamily="34" charset="0"/>
            </a:endParaRPr>
          </a:p>
          <a:p>
            <a:pPr marL="0" indent="0" algn="r">
              <a:buNone/>
            </a:pPr>
            <a:r>
              <a:rPr lang="es-ES" sz="1100" b="0" i="0" dirty="0">
                <a:solidFill>
                  <a:srgbClr val="666666"/>
                </a:solidFill>
                <a:effectLst/>
                <a:latin typeface="Arial" panose="020B0604020202020204" pitchFamily="34" charset="0"/>
              </a:rPr>
              <a:t>Tomado de: https://churriwifi.wordpress.com/2010/04/19/15-2-ampliacion-conceptos-del-modelado-dimensional/</a:t>
            </a:r>
          </a:p>
          <a:p>
            <a:endParaRPr lang="es-CO" dirty="0"/>
          </a:p>
        </p:txBody>
      </p:sp>
    </p:spTree>
    <p:extLst>
      <p:ext uri="{BB962C8B-B14F-4D97-AF65-F5344CB8AC3E}">
        <p14:creationId xmlns:p14="http://schemas.microsoft.com/office/powerpoint/2010/main" val="188775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D05C8-DEC1-46EA-9B8E-43702096F5A0}"/>
              </a:ext>
            </a:extLst>
          </p:cNvPr>
          <p:cNvSpPr>
            <a:spLocks noGrp="1"/>
          </p:cNvSpPr>
          <p:nvPr>
            <p:ph type="title"/>
          </p:nvPr>
        </p:nvSpPr>
        <p:spPr/>
        <p:txBody>
          <a:bodyPr/>
          <a:lstStyle/>
          <a:p>
            <a:r>
              <a:rPr lang="es-MX" dirty="0"/>
              <a:t>El antes, durante y después de un proceso ETL</a:t>
            </a:r>
            <a:endParaRPr lang="es-CO" dirty="0"/>
          </a:p>
        </p:txBody>
      </p:sp>
      <p:sp>
        <p:nvSpPr>
          <p:cNvPr id="3" name="Marcador de contenido 2">
            <a:extLst>
              <a:ext uri="{FF2B5EF4-FFF2-40B4-BE49-F238E27FC236}">
                <a16:creationId xmlns:a16="http://schemas.microsoft.com/office/drawing/2014/main" id="{7683B047-9561-4513-98A9-45BEF068DF18}"/>
              </a:ext>
            </a:extLst>
          </p:cNvPr>
          <p:cNvSpPr>
            <a:spLocks noGrp="1"/>
          </p:cNvSpPr>
          <p:nvPr>
            <p:ph idx="1"/>
          </p:nvPr>
        </p:nvSpPr>
        <p:spPr/>
        <p:txBody>
          <a:bodyPr/>
          <a:lstStyle/>
          <a:p>
            <a:r>
              <a:rPr lang="es-MX" dirty="0"/>
              <a:t>El Antes de un proceso ETL</a:t>
            </a:r>
          </a:p>
          <a:p>
            <a:pPr marL="685800" lvl="1"/>
            <a:r>
              <a:rPr lang="es-CO" b="0" i="0" dirty="0">
                <a:solidFill>
                  <a:srgbClr val="777777"/>
                </a:solidFill>
                <a:effectLst/>
                <a:latin typeface="Open Sans" panose="020B0606030504020204" pitchFamily="34" charset="0"/>
              </a:rPr>
              <a:t>Define tu proceso ETL</a:t>
            </a:r>
          </a:p>
          <a:p>
            <a:pPr marL="685800" lvl="1"/>
            <a:r>
              <a:rPr lang="es-MX" b="0" i="0" dirty="0">
                <a:solidFill>
                  <a:srgbClr val="777777"/>
                </a:solidFill>
                <a:effectLst/>
                <a:latin typeface="Open Sans" panose="020B0606030504020204" pitchFamily="34" charset="0"/>
              </a:rPr>
              <a:t>No estás solo, el entorno es importante</a:t>
            </a:r>
          </a:p>
          <a:p>
            <a:pPr marL="685800" lvl="1"/>
            <a:r>
              <a:rPr lang="es-MX" b="0" i="0" dirty="0">
                <a:solidFill>
                  <a:srgbClr val="777777"/>
                </a:solidFill>
                <a:effectLst/>
                <a:latin typeface="Open Sans" panose="020B0606030504020204" pitchFamily="34" charset="0"/>
              </a:rPr>
              <a:t>Haz un levantamiento de los diversos tipos de fuentes que formarán parte del proceso de extracción</a:t>
            </a:r>
            <a:r>
              <a:rPr lang="es-MX" dirty="0">
                <a:solidFill>
                  <a:srgbClr val="777777"/>
                </a:solidFill>
                <a:latin typeface="Open Sans" panose="020B0606030504020204" pitchFamily="34" charset="0"/>
              </a:rPr>
              <a:t>: (fuentes estructuradas o no </a:t>
            </a:r>
            <a:r>
              <a:rPr lang="es-MX" dirty="0" err="1">
                <a:solidFill>
                  <a:srgbClr val="777777"/>
                </a:solidFill>
                <a:latin typeface="Open Sans" panose="020B0606030504020204" pitchFamily="34" charset="0"/>
              </a:rPr>
              <a:t>estructurdas</a:t>
            </a:r>
            <a:r>
              <a:rPr lang="es-MX" dirty="0">
                <a:solidFill>
                  <a:srgbClr val="777777"/>
                </a:solidFill>
                <a:latin typeface="Open Sans" panose="020B0606030504020204" pitchFamily="34" charset="0"/>
              </a:rPr>
              <a:t>)</a:t>
            </a:r>
          </a:p>
          <a:p>
            <a:pPr marL="685800" lvl="1"/>
            <a:r>
              <a:rPr lang="es-MX" b="0" i="0" dirty="0">
                <a:solidFill>
                  <a:srgbClr val="777777"/>
                </a:solidFill>
                <a:effectLst/>
                <a:latin typeface="Open Sans" panose="020B0606030504020204" pitchFamily="34" charset="0"/>
              </a:rPr>
              <a:t>La figura de Arquitecto de Información influye mucho</a:t>
            </a:r>
          </a:p>
          <a:p>
            <a:pPr marL="685800" lvl="1"/>
            <a:r>
              <a:rPr lang="es-MX" b="0" i="0" dirty="0">
                <a:solidFill>
                  <a:srgbClr val="777777"/>
                </a:solidFill>
                <a:effectLst/>
                <a:latin typeface="Open Sans" panose="020B0606030504020204" pitchFamily="34" charset="0"/>
              </a:rPr>
              <a:t>Levanta las reglas de negocio</a:t>
            </a:r>
          </a:p>
          <a:p>
            <a:pPr marL="0" indent="0">
              <a:buNone/>
            </a:pPr>
            <a:endParaRPr lang="es-MX" b="0" i="0" dirty="0">
              <a:solidFill>
                <a:srgbClr val="777777"/>
              </a:solidFill>
              <a:effectLst/>
              <a:latin typeface="Open Sans" panose="020B0606030504020204" pitchFamily="34" charset="0"/>
            </a:endParaRPr>
          </a:p>
          <a:p>
            <a:pPr marL="0" indent="0">
              <a:buNone/>
            </a:pPr>
            <a:endParaRPr lang="es-CO" b="0" i="0" dirty="0">
              <a:solidFill>
                <a:srgbClr val="777777"/>
              </a:solidFill>
              <a:effectLst/>
              <a:latin typeface="Open Sans" panose="020B0606030504020204" pitchFamily="34" charset="0"/>
            </a:endParaRPr>
          </a:p>
          <a:p>
            <a:pPr marL="400050" marR="0" lvl="1" indent="0" algn="r"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s-CO" sz="1100" b="0" i="0" u="none" strike="noStrike" kern="1200" cap="none" spc="0" normalizeH="0" baseline="0" noProof="0" dirty="0">
                <a:ln>
                  <a:noFill/>
                </a:ln>
                <a:solidFill>
                  <a:srgbClr val="777777"/>
                </a:solidFill>
                <a:effectLst/>
                <a:uLnTx/>
                <a:uFillTx/>
                <a:latin typeface="Open Sans" panose="020B0606030504020204" pitchFamily="34" charset="0"/>
                <a:ea typeface="+mn-ea"/>
                <a:cs typeface="+mn-cs"/>
              </a:rPr>
              <a:t>Tomado de https://blog.powerdata.es/el-valor-de-la-gestion-de-datos</a:t>
            </a:r>
          </a:p>
          <a:p>
            <a:pPr marL="0" indent="0" algn="r">
              <a:buNone/>
            </a:pPr>
            <a:endParaRPr lang="es-CO" dirty="0"/>
          </a:p>
        </p:txBody>
      </p:sp>
    </p:spTree>
    <p:extLst>
      <p:ext uri="{BB962C8B-B14F-4D97-AF65-F5344CB8AC3E}">
        <p14:creationId xmlns:p14="http://schemas.microsoft.com/office/powerpoint/2010/main" val="224240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D05C8-DEC1-46EA-9B8E-43702096F5A0}"/>
              </a:ext>
            </a:extLst>
          </p:cNvPr>
          <p:cNvSpPr>
            <a:spLocks noGrp="1"/>
          </p:cNvSpPr>
          <p:nvPr>
            <p:ph type="title"/>
          </p:nvPr>
        </p:nvSpPr>
        <p:spPr/>
        <p:txBody>
          <a:bodyPr/>
          <a:lstStyle/>
          <a:p>
            <a:r>
              <a:rPr lang="es-MX" dirty="0"/>
              <a:t>El antes, durante y después de un proceso ETL</a:t>
            </a:r>
            <a:endParaRPr lang="es-CO" dirty="0"/>
          </a:p>
        </p:txBody>
      </p:sp>
      <p:sp>
        <p:nvSpPr>
          <p:cNvPr id="3" name="Marcador de contenido 2">
            <a:extLst>
              <a:ext uri="{FF2B5EF4-FFF2-40B4-BE49-F238E27FC236}">
                <a16:creationId xmlns:a16="http://schemas.microsoft.com/office/drawing/2014/main" id="{7683B047-9561-4513-98A9-45BEF068DF18}"/>
              </a:ext>
            </a:extLst>
          </p:cNvPr>
          <p:cNvSpPr>
            <a:spLocks noGrp="1"/>
          </p:cNvSpPr>
          <p:nvPr>
            <p:ph idx="1"/>
          </p:nvPr>
        </p:nvSpPr>
        <p:spPr>
          <a:xfrm>
            <a:off x="677334" y="2160589"/>
            <a:ext cx="8693312" cy="4302734"/>
          </a:xfrm>
        </p:spPr>
        <p:txBody>
          <a:bodyPr>
            <a:normAutofit fontScale="92500" lnSpcReduction="10000"/>
          </a:bodyPr>
          <a:lstStyle/>
          <a:p>
            <a:r>
              <a:rPr lang="es-MX" dirty="0"/>
              <a:t>El Durante de un proceso ETL</a:t>
            </a:r>
          </a:p>
          <a:p>
            <a:pPr marL="685800" lvl="1"/>
            <a:r>
              <a:rPr lang="es-MX" b="0" i="0" dirty="0">
                <a:solidFill>
                  <a:srgbClr val="777777"/>
                </a:solidFill>
                <a:effectLst/>
                <a:latin typeface="Open Sans" panose="020B0606030504020204" pitchFamily="34" charset="0"/>
              </a:rPr>
              <a:t>Haz tu proceso escalable y flexible</a:t>
            </a:r>
          </a:p>
          <a:p>
            <a:pPr marL="685800" lvl="1"/>
            <a:r>
              <a:rPr lang="es-MX" b="0" i="0" dirty="0">
                <a:solidFill>
                  <a:srgbClr val="777777"/>
                </a:solidFill>
                <a:effectLst/>
                <a:latin typeface="Open Sans" panose="020B0606030504020204" pitchFamily="34" charset="0"/>
              </a:rPr>
              <a:t>Ajusta tu proceso a las ventanas de disponibilidad de los servicios, tanto a nivel de extracción (lectura de datos) como a nivel de carga (escritura de datos).</a:t>
            </a:r>
          </a:p>
          <a:p>
            <a:pPr marL="685800" lvl="1"/>
            <a:r>
              <a:rPr lang="es-MX" b="0" i="0" dirty="0">
                <a:solidFill>
                  <a:srgbClr val="777777"/>
                </a:solidFill>
                <a:effectLst/>
                <a:latin typeface="Open Sans" panose="020B0606030504020204" pitchFamily="34" charset="0"/>
              </a:rPr>
              <a:t>Diseña bloques programados que realicen notificaciones de fallo vía correo o mensajes de texto, creación y mantenimiento de </a:t>
            </a:r>
            <a:r>
              <a:rPr lang="es-MX" b="0" i="1" dirty="0">
                <a:solidFill>
                  <a:srgbClr val="777777"/>
                </a:solidFill>
                <a:effectLst/>
                <a:latin typeface="Open Sans" panose="020B0606030504020204" pitchFamily="34" charset="0"/>
              </a:rPr>
              <a:t>logs</a:t>
            </a:r>
            <a:r>
              <a:rPr lang="es-MX" b="0" i="0" dirty="0">
                <a:solidFill>
                  <a:srgbClr val="777777"/>
                </a:solidFill>
                <a:effectLst/>
                <a:latin typeface="Open Sans" panose="020B0606030504020204" pitchFamily="34" charset="0"/>
              </a:rPr>
              <a:t>, etc.</a:t>
            </a:r>
          </a:p>
          <a:p>
            <a:pPr marL="685800" lvl="1"/>
            <a:r>
              <a:rPr lang="es-MX" b="0" i="0" dirty="0">
                <a:solidFill>
                  <a:srgbClr val="777777"/>
                </a:solidFill>
                <a:effectLst/>
                <a:latin typeface="Open Sans" panose="020B0606030504020204" pitchFamily="34" charset="0"/>
              </a:rPr>
              <a:t>Identifica todo desarrollo dentro del proceso ETL ( </a:t>
            </a:r>
            <a:r>
              <a:rPr lang="es-MX" b="0" i="0" dirty="0" err="1">
                <a:solidFill>
                  <a:srgbClr val="777777"/>
                </a:solidFill>
                <a:effectLst/>
                <a:latin typeface="Open Sans" panose="020B0606030504020204" pitchFamily="34" charset="0"/>
              </a:rPr>
              <a:t>jobs</a:t>
            </a:r>
            <a:r>
              <a:rPr lang="es-MX" b="0" i="0" dirty="0">
                <a:solidFill>
                  <a:srgbClr val="777777"/>
                </a:solidFill>
                <a:effectLst/>
                <a:latin typeface="Open Sans" panose="020B0606030504020204" pitchFamily="34" charset="0"/>
              </a:rPr>
              <a:t> de extracción, los </a:t>
            </a:r>
            <a:r>
              <a:rPr lang="es-MX" b="0" i="0" dirty="0" err="1">
                <a:solidFill>
                  <a:srgbClr val="777777"/>
                </a:solidFill>
                <a:effectLst/>
                <a:latin typeface="Open Sans" panose="020B0606030504020204" pitchFamily="34" charset="0"/>
              </a:rPr>
              <a:t>jobs</a:t>
            </a:r>
            <a:r>
              <a:rPr lang="es-MX" b="0" i="0" dirty="0">
                <a:solidFill>
                  <a:srgbClr val="777777"/>
                </a:solidFill>
                <a:effectLst/>
                <a:latin typeface="Open Sans" panose="020B0606030504020204" pitchFamily="34" charset="0"/>
              </a:rPr>
              <a:t> de transformación, los </a:t>
            </a:r>
            <a:r>
              <a:rPr lang="es-MX" b="0" i="0" dirty="0" err="1">
                <a:solidFill>
                  <a:srgbClr val="777777"/>
                </a:solidFill>
                <a:effectLst/>
                <a:latin typeface="Open Sans" panose="020B0606030504020204" pitchFamily="34" charset="0"/>
              </a:rPr>
              <a:t>jobs</a:t>
            </a:r>
            <a:r>
              <a:rPr lang="es-MX" b="0" i="0" dirty="0">
                <a:solidFill>
                  <a:srgbClr val="777777"/>
                </a:solidFill>
                <a:effectLst/>
                <a:latin typeface="Open Sans" panose="020B0606030504020204" pitchFamily="34" charset="0"/>
              </a:rPr>
              <a:t> de carga, los Jobs de control)</a:t>
            </a:r>
          </a:p>
          <a:p>
            <a:pPr marL="685800" lvl="1"/>
            <a:r>
              <a:rPr lang="es-CO" b="0" i="0" dirty="0">
                <a:solidFill>
                  <a:srgbClr val="777777"/>
                </a:solidFill>
                <a:effectLst/>
                <a:latin typeface="Open Sans" panose="020B0606030504020204" pitchFamily="34" charset="0"/>
              </a:rPr>
              <a:t>Documenta el proceso</a:t>
            </a:r>
          </a:p>
          <a:p>
            <a:pPr marL="685800" lvl="1"/>
            <a:r>
              <a:rPr lang="es-CO" b="0" i="0" dirty="0">
                <a:solidFill>
                  <a:srgbClr val="777777"/>
                </a:solidFill>
                <a:effectLst/>
                <a:latin typeface="Open Sans" panose="020B0606030504020204" pitchFamily="34" charset="0"/>
              </a:rPr>
              <a:t>Parametriza todo dentro del proceso ETL</a:t>
            </a:r>
          </a:p>
          <a:p>
            <a:pPr marL="685800" lvl="1"/>
            <a:r>
              <a:rPr lang="es-MX" b="0" i="0" dirty="0">
                <a:solidFill>
                  <a:srgbClr val="777777"/>
                </a:solidFill>
                <a:effectLst/>
                <a:latin typeface="Open Sans" panose="020B0606030504020204" pitchFamily="34" charset="0"/>
              </a:rPr>
              <a:t>No te olvides de incorporar dentro del proceso todos aquellos puntos de control que hagan manejable y operativo el ETL, mecanismos de selección de frecuencias de ejecución, modalidades de ejecución</a:t>
            </a:r>
          </a:p>
          <a:p>
            <a:pPr marL="400050" lvl="1" indent="0" algn="r">
              <a:buNone/>
            </a:pPr>
            <a:endParaRPr lang="es-CO" sz="1200" dirty="0">
              <a:solidFill>
                <a:srgbClr val="777777"/>
              </a:solidFill>
              <a:latin typeface="Open Sans" panose="020B0606030504020204" pitchFamily="34" charset="0"/>
            </a:endParaRPr>
          </a:p>
          <a:p>
            <a:pPr marL="400050" lvl="1" indent="0" algn="r">
              <a:buNone/>
            </a:pPr>
            <a:r>
              <a:rPr lang="es-CO" sz="1200" dirty="0">
                <a:solidFill>
                  <a:srgbClr val="777777"/>
                </a:solidFill>
                <a:latin typeface="Open Sans" panose="020B0606030504020204" pitchFamily="34" charset="0"/>
              </a:rPr>
              <a:t>Tomado de </a:t>
            </a:r>
            <a:r>
              <a:rPr lang="es-CO" sz="1200" b="0" i="0" dirty="0">
                <a:solidFill>
                  <a:srgbClr val="777777"/>
                </a:solidFill>
                <a:effectLst/>
                <a:latin typeface="Open Sans" panose="020B0606030504020204" pitchFamily="34" charset="0"/>
              </a:rPr>
              <a:t>https://blog.powerdata.es/el-valor-de-la-gestion-de-datos</a:t>
            </a:r>
          </a:p>
          <a:p>
            <a:pPr marL="400050" lvl="1" indent="0">
              <a:buNone/>
            </a:pPr>
            <a:endParaRPr lang="es-MX" b="0" i="0" dirty="0">
              <a:solidFill>
                <a:srgbClr val="777777"/>
              </a:solidFill>
              <a:effectLst/>
              <a:latin typeface="Open Sans" panose="020B0606030504020204" pitchFamily="34" charset="0"/>
            </a:endParaRPr>
          </a:p>
          <a:p>
            <a:pPr marL="0" indent="0">
              <a:buNone/>
            </a:pPr>
            <a:endParaRPr lang="es-CO" b="0" i="0" dirty="0">
              <a:solidFill>
                <a:srgbClr val="777777"/>
              </a:solidFill>
              <a:effectLst/>
              <a:latin typeface="Open Sans" panose="020B0606030504020204" pitchFamily="34" charset="0"/>
            </a:endParaRPr>
          </a:p>
          <a:p>
            <a:pPr marL="0" indent="0">
              <a:buNone/>
            </a:pPr>
            <a:endParaRPr lang="es-CO" dirty="0"/>
          </a:p>
        </p:txBody>
      </p:sp>
    </p:spTree>
    <p:extLst>
      <p:ext uri="{BB962C8B-B14F-4D97-AF65-F5344CB8AC3E}">
        <p14:creationId xmlns:p14="http://schemas.microsoft.com/office/powerpoint/2010/main" val="72222097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778</TotalTime>
  <Words>2612</Words>
  <Application>Microsoft Office PowerPoint</Application>
  <PresentationFormat>Panorámica</PresentationFormat>
  <Paragraphs>79</Paragraphs>
  <Slides>12</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Open Sans</vt:lpstr>
      <vt:lpstr>Roboto</vt:lpstr>
      <vt:lpstr>Trebuchet MS</vt:lpstr>
      <vt:lpstr>Wingdings 3</vt:lpstr>
      <vt:lpstr>Faceta</vt:lpstr>
      <vt:lpstr>ETL</vt:lpstr>
      <vt:lpstr>Metodología Kimball (Enfoque Diseño Dimensional)</vt:lpstr>
      <vt:lpstr>Modelo Estrella</vt:lpstr>
      <vt:lpstr>Modelo Copo de nieve</vt:lpstr>
      <vt:lpstr>ETL</vt:lpstr>
      <vt:lpstr>ETL (2)</vt:lpstr>
      <vt:lpstr>Diseño e Implementación del subsistema de Extracción, Transformación y Carga (ETL)</vt:lpstr>
      <vt:lpstr>El antes, durante y después de un proceso ETL</vt:lpstr>
      <vt:lpstr>El antes, durante y después de un proceso ETL</vt:lpstr>
      <vt:lpstr>El antes, durante y después de un proceso ETL</vt:lpstr>
      <vt:lpstr>Actividad dirigida: Proceso ETL con SQL Server Integration Services | Carga Incremental de Datos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dc:title>
  <dc:creator>Guillermo Alberto Cifuentes Alvarez</dc:creator>
  <cp:lastModifiedBy>Guillermo Alberto Cifuentes Alvarez</cp:lastModifiedBy>
  <cp:revision>1</cp:revision>
  <dcterms:created xsi:type="dcterms:W3CDTF">2022-02-07T01:05:49Z</dcterms:created>
  <dcterms:modified xsi:type="dcterms:W3CDTF">2022-02-07T14:04:17Z</dcterms:modified>
</cp:coreProperties>
</file>