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6" r:id="rId3"/>
    <p:sldId id="258" r:id="rId4"/>
    <p:sldId id="272" r:id="rId5"/>
    <p:sldId id="283" r:id="rId6"/>
    <p:sldId id="261" r:id="rId7"/>
    <p:sldId id="276" r:id="rId8"/>
    <p:sldId id="277" r:id="rId9"/>
    <p:sldId id="278" r:id="rId10"/>
    <p:sldId id="279" r:id="rId11"/>
    <p:sldId id="280" r:id="rId12"/>
    <p:sldId id="286" r:id="rId13"/>
    <p:sldId id="287" r:id="rId14"/>
    <p:sldId id="264" r:id="rId15"/>
    <p:sldId id="285" r:id="rId16"/>
    <p:sldId id="289" r:id="rId17"/>
    <p:sldId id="284" r:id="rId18"/>
    <p:sldId id="267" r:id="rId19"/>
    <p:sldId id="268" r:id="rId20"/>
    <p:sldId id="269" r:id="rId21"/>
    <p:sldId id="288" r:id="rId22"/>
    <p:sldId id="274" r:id="rId23"/>
    <p:sldId id="270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D1F9AD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520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Nº PCs acumuladas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Hoja1!$A$2:$A$9</c:f>
              <c:strCache>
                <c:ptCount val="8"/>
                <c:pt idx="0">
                  <c:v>Semana 4</c:v>
                </c:pt>
                <c:pt idx="1">
                  <c:v>Semana 5</c:v>
                </c:pt>
                <c:pt idx="2">
                  <c:v>Semana 6</c:v>
                </c:pt>
                <c:pt idx="3">
                  <c:v>Semana 7</c:v>
                </c:pt>
                <c:pt idx="4">
                  <c:v>Semana 8</c:v>
                </c:pt>
                <c:pt idx="5">
                  <c:v>Semana 9</c:v>
                </c:pt>
                <c:pt idx="6">
                  <c:v>Semana 10</c:v>
                </c:pt>
                <c:pt idx="7">
                  <c:v>Semana 11</c:v>
                </c:pt>
              </c:strCache>
            </c:strRef>
          </c:cat>
          <c:val>
            <c:numRef>
              <c:f>Hoja1!$B$2:$B$9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4A-4485-9674-415C188EC0CC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Volumen producto acumulado (páginas de texto)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Hoja1!$A$2:$A$9</c:f>
              <c:strCache>
                <c:ptCount val="8"/>
                <c:pt idx="0">
                  <c:v>Semana 4</c:v>
                </c:pt>
                <c:pt idx="1">
                  <c:v>Semana 5</c:v>
                </c:pt>
                <c:pt idx="2">
                  <c:v>Semana 6</c:v>
                </c:pt>
                <c:pt idx="3">
                  <c:v>Semana 7</c:v>
                </c:pt>
                <c:pt idx="4">
                  <c:v>Semana 8</c:v>
                </c:pt>
                <c:pt idx="5">
                  <c:v>Semana 9</c:v>
                </c:pt>
                <c:pt idx="6">
                  <c:v>Semana 10</c:v>
                </c:pt>
                <c:pt idx="7">
                  <c:v>Semana 11</c:v>
                </c:pt>
              </c:strCache>
            </c:strRef>
          </c:cat>
          <c:val>
            <c:numRef>
              <c:f>Hoja1!$C$2:$C$9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16</c:v>
                </c:pt>
                <c:pt idx="5">
                  <c:v>16</c:v>
                </c:pt>
                <c:pt idx="6">
                  <c:v>25</c:v>
                </c:pt>
                <c:pt idx="7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4A-4485-9674-415C188EC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1000239"/>
        <c:axId val="641217055"/>
      </c:barChart>
      <c:catAx>
        <c:axId val="741000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41217055"/>
        <c:crosses val="autoZero"/>
        <c:auto val="1"/>
        <c:lblAlgn val="ctr"/>
        <c:lblOffset val="100"/>
        <c:noMultiLvlLbl val="0"/>
      </c:catAx>
      <c:valAx>
        <c:axId val="641217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4100023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Nº PCs acumuladas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Hoja1!$A$2:$A$9</c:f>
              <c:strCache>
                <c:ptCount val="8"/>
                <c:pt idx="0">
                  <c:v>Semana 4</c:v>
                </c:pt>
                <c:pt idx="1">
                  <c:v>Semana 5</c:v>
                </c:pt>
                <c:pt idx="2">
                  <c:v>Semana 6</c:v>
                </c:pt>
                <c:pt idx="3">
                  <c:v>Semana 7</c:v>
                </c:pt>
                <c:pt idx="4">
                  <c:v>Semana 8</c:v>
                </c:pt>
                <c:pt idx="5">
                  <c:v>Semana 9</c:v>
                </c:pt>
                <c:pt idx="6">
                  <c:v>Semana 10</c:v>
                </c:pt>
                <c:pt idx="7">
                  <c:v>Semana 11</c:v>
                </c:pt>
              </c:strCache>
            </c:strRef>
          </c:cat>
          <c:val>
            <c:numRef>
              <c:f>Hoja1!$B$2:$B$9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61-4429-BA67-A0EB314B0D4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Volumen producto acumulado (LOC)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Hoja1!$A$2:$A$9</c:f>
              <c:strCache>
                <c:ptCount val="8"/>
                <c:pt idx="0">
                  <c:v>Semana 4</c:v>
                </c:pt>
                <c:pt idx="1">
                  <c:v>Semana 5</c:v>
                </c:pt>
                <c:pt idx="2">
                  <c:v>Semana 6</c:v>
                </c:pt>
                <c:pt idx="3">
                  <c:v>Semana 7</c:v>
                </c:pt>
                <c:pt idx="4">
                  <c:v>Semana 8</c:v>
                </c:pt>
                <c:pt idx="5">
                  <c:v>Semana 9</c:v>
                </c:pt>
                <c:pt idx="6">
                  <c:v>Semana 10</c:v>
                </c:pt>
                <c:pt idx="7">
                  <c:v>Semana 11</c:v>
                </c:pt>
              </c:strCache>
            </c:strRef>
          </c:cat>
          <c:val>
            <c:numRef>
              <c:f>Hoja1!$C$2:$C$9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61-4429-BA67-A0EB314B0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1000239"/>
        <c:axId val="641217055"/>
      </c:barChart>
      <c:catAx>
        <c:axId val="741000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41217055"/>
        <c:crosses val="autoZero"/>
        <c:auto val="1"/>
        <c:lblAlgn val="ctr"/>
        <c:lblOffset val="100"/>
        <c:noMultiLvlLbl val="0"/>
      </c:catAx>
      <c:valAx>
        <c:axId val="641217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4100023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06A6A-2A67-42FD-98E5-6A9F47CB0B23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785A7-D2B5-42C0-8F17-EF1B5238DB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62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7E1EE-9498-45C2-80B3-F99380A8B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6C2FD6-0353-49DE-97D2-687EA675E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9B95E5-6A64-4F73-9BAD-5F2D509D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9CC2-4FB0-46AC-8958-DF7C84D78809}" type="datetime1">
              <a:rPr lang="es-ES" smtClean="0"/>
              <a:t>16/11/2020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A10F20-AA2B-4862-8B02-C2BE5594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 37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D6E1D7-3F95-4AB6-8250-923AAEE8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ABC-182B-4E9C-A624-D44965830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44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DC855-73EE-4CF2-8294-25F2FCBC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D3F0E8-437D-4214-A3A2-18AC6D584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766F7A-375F-4D34-810E-D6AA6FA6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0654-ABFF-43EC-8955-877F62F6D267}" type="datetime1">
              <a:rPr lang="es-ES" smtClean="0"/>
              <a:t>16/11/2020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5E2F2A-F4C1-4A3C-B7A7-FDFE669E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 37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D1A28-51C6-4EA8-B38F-CEC83C60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ABC-182B-4E9C-A624-D44965830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33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4CC64B-41E3-46CD-9215-442732C0D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F1352E-6FB2-4AF1-A60C-44CA14A13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134F2F-8B77-4A19-A597-5A47ADE3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8E4A-D0F1-451E-A39E-32E1C25F9151}" type="datetime1">
              <a:rPr lang="es-ES" smtClean="0"/>
              <a:t>16/11/2020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38FCF-DC6D-4701-9B50-5E96BD9F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 37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7FDEB3-011E-4FD6-B614-3428EC32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ABC-182B-4E9C-A624-D44965830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21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A500A-34BF-473D-A194-374C26B2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5F8041-1AA5-452C-950E-B0CAC76D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C9568-28EF-4769-AD8E-D1226C18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53BB-09D5-4242-9396-D0537522F00D}" type="datetime1">
              <a:rPr lang="es-ES" smtClean="0"/>
              <a:t>16/11/2020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EC249E-90BB-4169-850A-4F062B73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 37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1C53F2-1D9B-4075-B3E4-E0ED787B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ABC-182B-4E9C-A624-D44965830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22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3EDF7-9135-429B-9892-0D2D5FC4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C805C0-1F41-4005-9273-A01D11CEB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6E17C-6596-402E-9163-5CF4DE5F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7030-7CF7-41F6-A755-49776EA18214}" type="datetime1">
              <a:rPr lang="es-ES" smtClean="0"/>
              <a:t>16/11/2020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F4C5FC-924C-44DA-BC6C-5557CA90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 37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C4931-54D1-4EF1-B043-B7EA615B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ABC-182B-4E9C-A624-D44965830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91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58209-ACF3-414E-B08C-A03C738B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239C9-9999-4CEE-8EDF-5FC64AB98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D6859D-DF64-499F-AC4D-4A1FF0C7F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0DFEA6-9C8B-4043-AE00-19977F7F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0287-57B0-4D20-B088-B82CBA49CBD2}" type="datetime1">
              <a:rPr lang="es-ES" smtClean="0"/>
              <a:t>16/11/2020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02942B-72CD-4410-ABF6-D69794BC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 37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1372FC-313D-42C0-94F5-E94CD176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ABC-182B-4E9C-A624-D44965830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5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29409-DB54-4AFB-B224-053E77EF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0A0B15-30A0-4665-A930-BD4AF9212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2B5BA4-0CC6-477E-A077-AA36A384B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94F8D6-5CE1-4DAC-A640-E10089D93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45F4A2-51D6-4BEF-9C83-A98115998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11E768-69B9-4D97-B312-918A7751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D1EB-135A-4BAC-86CB-B3C6CF66883B}" type="datetime1">
              <a:rPr lang="es-ES" smtClean="0"/>
              <a:t>16/11/2020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A54A2B-22AC-4CF8-9883-EFFC58EC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 37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51C7C6-C922-41BC-B2C9-AA89DC08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ABC-182B-4E9C-A624-D44965830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96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61EAF-5F8A-4D7A-9C7B-6138B8CE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483C1B-2C42-492A-A1A6-83FA18DA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1C5C-DEED-44CD-8E17-0C443D1D7752}" type="datetime1">
              <a:rPr lang="es-ES" smtClean="0"/>
              <a:t>16/11/2020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4B4296-6298-4FDF-B3DC-1095D545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 37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44ED7D-7A73-4030-87A1-B05691C0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ABC-182B-4E9C-A624-D44965830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43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822446-4E4E-4725-8EF7-A47D2B5F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F392-997C-4311-96E1-D10AC8C74C37}" type="datetime1">
              <a:rPr lang="es-ES" smtClean="0"/>
              <a:t>16/11/2020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27BA43-B21A-499E-8D3E-4F71C297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 37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372405-08C1-444E-9652-291B90F5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ABC-182B-4E9C-A624-D44965830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97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9F62E-F756-4B33-980F-FBB4EE29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09581-8491-40E1-A02B-21F454640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CBC03C-CF59-45A1-A323-E55586FEB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D0261B-08E5-400B-AC4E-6358B7D4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80B-A1A3-4835-AB5E-56DFC36D48BF}" type="datetime1">
              <a:rPr lang="es-ES" smtClean="0"/>
              <a:t>16/11/2020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27B8BE-BE10-483C-AACA-83911693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 37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B545FD-7D5C-49C9-A362-D624BA89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ABC-182B-4E9C-A624-D44965830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81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28009-4C07-44C1-9554-59D7E346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FB0D5A-A7BE-4EB0-84E1-51685ED88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6A1BF3-A012-44A0-98B8-A1E058084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ED47F7-F72A-45E8-A6B7-03F4A8C8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8F49-E703-499B-AB6E-48B004A35E3E}" type="datetime1">
              <a:rPr lang="es-ES" smtClean="0"/>
              <a:t>16/11/2020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BA269D-5EBC-4438-A4F9-A712C2E4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 37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153DAD-7D3E-4D10-8B07-9209C0DC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ABC-182B-4E9C-A624-D44965830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73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20C621-5D33-4677-89E1-AD81915B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F4D193-A090-421F-87D0-FFE75BD49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01A1B-1932-482C-BF57-85334C898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CC86-A6D9-4C79-8CFA-8C5AF224FA29}" type="datetime1">
              <a:rPr lang="es-ES" smtClean="0"/>
              <a:t>16/11/2020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D313D7-0021-4F1B-9457-6B5D7D7FB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Grupo 37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526476-C0CF-48B3-AF4D-CFB5AA37A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4DABC-182B-4E9C-A624-D44965830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60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6CE7D-7FE0-49B4-9C7E-E55DDA811D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5090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  <a:effectLst>
            <a:glow rad="127000">
              <a:schemeClr val="tx1">
                <a:lumMod val="65000"/>
                <a:lumOff val="35000"/>
              </a:schemeClr>
            </a:glo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255B8C9-ED6B-4A53-B970-FE4236FACECC}"/>
              </a:ext>
            </a:extLst>
          </p:cNvPr>
          <p:cNvSpPr txBox="1"/>
          <p:nvPr/>
        </p:nvSpPr>
        <p:spPr>
          <a:xfrm>
            <a:off x="1360731" y="1457854"/>
            <a:ext cx="9814838" cy="1015663"/>
          </a:xfrm>
          <a:prstGeom prst="rect">
            <a:avLst/>
          </a:prstGeom>
          <a:solidFill>
            <a:srgbClr val="A7D7FB">
              <a:alpha val="3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60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Presentación del Ciclo 1 </a:t>
            </a:r>
            <a:endParaRPr lang="es-ES" sz="60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29FB28-F445-4D0C-BFD1-3FFFE4E87EDF}"/>
              </a:ext>
            </a:extLst>
          </p:cNvPr>
          <p:cNvSpPr txBox="1"/>
          <p:nvPr/>
        </p:nvSpPr>
        <p:spPr>
          <a:xfrm>
            <a:off x="3349534" y="3808852"/>
            <a:ext cx="48988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Grupo 37</a:t>
            </a:r>
          </a:p>
          <a:p>
            <a:pPr algn="ctr"/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Carlos Martínez </a:t>
            </a:r>
            <a:r>
              <a:rPr lang="es-E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Sanchéz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y160412</a:t>
            </a:r>
          </a:p>
          <a:p>
            <a:pPr algn="ctr"/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Gabriel González Taboada x150239</a:t>
            </a:r>
          </a:p>
          <a:p>
            <a:pPr algn="ctr"/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Lorena </a:t>
            </a:r>
            <a:r>
              <a:rPr lang="es-E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Pingarrón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González z170317</a:t>
            </a:r>
          </a:p>
          <a:p>
            <a:pPr algn="ctr"/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Paula Maestro Domingo z170196</a:t>
            </a:r>
          </a:p>
          <a:p>
            <a:pPr algn="ctr"/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Guillermo de Miguel Villanueva y160262</a:t>
            </a:r>
          </a:p>
          <a:p>
            <a:endParaRPr lang="es-E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0C894C9-FAF4-45C0-A2CF-714024D9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ABC-182B-4E9C-A624-D44965830FDA}" type="slidenum">
              <a:rPr lang="es-ES" smtClean="0"/>
              <a:t>1</a:t>
            </a:fld>
            <a:endParaRPr lang="es-ES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4EBA53F3-4DEC-4FC3-A2A3-941702A02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66" y="3639066"/>
            <a:ext cx="1639966" cy="163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02A2FA-B56C-4AE4-9CC8-60E061ABB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3128" y="3639066"/>
            <a:ext cx="1639966" cy="16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79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7E91D4-B37F-479D-BDF8-4CD21257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 37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F50EF7-E0A8-4B10-85A6-966DC1EB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ABC-182B-4E9C-A624-D44965830FDA}" type="slidenum">
              <a:rPr lang="es-ES" smtClean="0"/>
              <a:t>10</a:t>
            </a:fld>
            <a:endParaRPr lang="es-E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F094F8-7618-4088-B993-4473596B7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136456"/>
              </p:ext>
            </p:extLst>
          </p:nvPr>
        </p:nvGraphicFramePr>
        <p:xfrm>
          <a:off x="737533" y="683782"/>
          <a:ext cx="10532151" cy="5490436"/>
        </p:xfrm>
        <a:graphic>
          <a:graphicData uri="http://schemas.openxmlformats.org/drawingml/2006/table">
            <a:tbl>
              <a:tblPr/>
              <a:tblGrid>
                <a:gridCol w="1445285">
                  <a:extLst>
                    <a:ext uri="{9D8B030D-6E8A-4147-A177-3AD203B41FA5}">
                      <a16:colId xmlns:a16="http://schemas.microsoft.com/office/drawing/2014/main" val="1112135857"/>
                    </a:ext>
                  </a:extLst>
                </a:gridCol>
                <a:gridCol w="1122401">
                  <a:extLst>
                    <a:ext uri="{9D8B030D-6E8A-4147-A177-3AD203B41FA5}">
                      <a16:colId xmlns:a16="http://schemas.microsoft.com/office/drawing/2014/main" val="2141877138"/>
                    </a:ext>
                  </a:extLst>
                </a:gridCol>
                <a:gridCol w="1153157">
                  <a:extLst>
                    <a:ext uri="{9D8B030D-6E8A-4147-A177-3AD203B41FA5}">
                      <a16:colId xmlns:a16="http://schemas.microsoft.com/office/drawing/2014/main" val="391581543"/>
                    </a:ext>
                  </a:extLst>
                </a:gridCol>
                <a:gridCol w="1107031">
                  <a:extLst>
                    <a:ext uri="{9D8B030D-6E8A-4147-A177-3AD203B41FA5}">
                      <a16:colId xmlns:a16="http://schemas.microsoft.com/office/drawing/2014/main" val="1341196006"/>
                    </a:ext>
                  </a:extLst>
                </a:gridCol>
                <a:gridCol w="1014778">
                  <a:extLst>
                    <a:ext uri="{9D8B030D-6E8A-4147-A177-3AD203B41FA5}">
                      <a16:colId xmlns:a16="http://schemas.microsoft.com/office/drawing/2014/main" val="2195072796"/>
                    </a:ext>
                  </a:extLst>
                </a:gridCol>
                <a:gridCol w="953275">
                  <a:extLst>
                    <a:ext uri="{9D8B030D-6E8A-4147-A177-3AD203B41FA5}">
                      <a16:colId xmlns:a16="http://schemas.microsoft.com/office/drawing/2014/main" val="1243162543"/>
                    </a:ext>
                  </a:extLst>
                </a:gridCol>
                <a:gridCol w="968652">
                  <a:extLst>
                    <a:ext uri="{9D8B030D-6E8A-4147-A177-3AD203B41FA5}">
                      <a16:colId xmlns:a16="http://schemas.microsoft.com/office/drawing/2014/main" val="415015645"/>
                    </a:ext>
                  </a:extLst>
                </a:gridCol>
                <a:gridCol w="1060905">
                  <a:extLst>
                    <a:ext uri="{9D8B030D-6E8A-4147-A177-3AD203B41FA5}">
                      <a16:colId xmlns:a16="http://schemas.microsoft.com/office/drawing/2014/main" val="3754537527"/>
                    </a:ext>
                  </a:extLst>
                </a:gridCol>
                <a:gridCol w="845645">
                  <a:extLst>
                    <a:ext uri="{9D8B030D-6E8A-4147-A177-3AD203B41FA5}">
                      <a16:colId xmlns:a16="http://schemas.microsoft.com/office/drawing/2014/main" val="595625317"/>
                    </a:ext>
                  </a:extLst>
                </a:gridCol>
                <a:gridCol w="861022">
                  <a:extLst>
                    <a:ext uri="{9D8B030D-6E8A-4147-A177-3AD203B41FA5}">
                      <a16:colId xmlns:a16="http://schemas.microsoft.com/office/drawing/2014/main" val="1835438991"/>
                    </a:ext>
                  </a:extLst>
                </a:gridCol>
              </a:tblGrid>
              <a:tr h="6477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Nombre EQ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DETs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(entrada)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FTR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(entrada)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Comp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(entrada)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DETs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(salida)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FTR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(salida)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Comp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(salida)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Comp final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PF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Req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927503"/>
                  </a:ext>
                </a:extLst>
              </a:tr>
              <a:tr h="4887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Seleccionar marca y modelo de vehículo por tarifa asociada a la gama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Marca, Modelo (2)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-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Nº matrícula, Tipo tarifa (2)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Vehículo, Tarifa de alquiler (2)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3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R4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89511"/>
                  </a:ext>
                </a:extLst>
              </a:tr>
              <a:tr h="9466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Ofrecer ficha técnica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Nº matrícula (1)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-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Nº de matrícula, Modelo, Marca, Año de Fabricac.,Gama, Estado, Franq., Tipo de extras (8)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Vehículo, Extras (2)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MEDIA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MEDIA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4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R8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501547"/>
                  </a:ext>
                </a:extLst>
              </a:tr>
              <a:tr h="7885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Monitorización de los vehículos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Nº matrícula (1)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-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Estado (1)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Vehículo (1)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3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R12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38264"/>
                  </a:ext>
                </a:extLst>
              </a:tr>
              <a:tr h="7940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Solicitud de informe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Tipo de factura, Compañía de tarjeta de crédito (2)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-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Volumen facturado en efectivo por cada comp. de tarjetas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(1)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-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3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R14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424643"/>
                  </a:ext>
                </a:extLst>
              </a:tr>
              <a:tr h="4887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Seleccionar extras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Tipo de extras, Seguro adicional (2)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-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Tipo de extras, Coste, Seguro adicional (3)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Extras (1)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3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R17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025931"/>
                  </a:ext>
                </a:extLst>
              </a:tr>
              <a:tr h="932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Informar acerca del estado de los nuevos vehículos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Estado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(1)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-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Estado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(1)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Vehículo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(1)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3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R5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4847" marR="24847" marT="24847" marB="248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212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01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7E91D4-B37F-479D-BDF8-4CD21257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 37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F50EF7-E0A8-4B10-85A6-966DC1EB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ABC-182B-4E9C-A624-D44965830FDA}" type="slidenum">
              <a:rPr lang="es-ES" smtClean="0"/>
              <a:t>11</a:t>
            </a:fld>
            <a:endParaRPr lang="es-E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95985F-E078-4CE9-BF5D-45992E734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67536"/>
              </p:ext>
            </p:extLst>
          </p:nvPr>
        </p:nvGraphicFramePr>
        <p:xfrm>
          <a:off x="2493815" y="2244821"/>
          <a:ext cx="740305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686">
                  <a:extLst>
                    <a:ext uri="{9D8B030D-6E8A-4147-A177-3AD203B41FA5}">
                      <a16:colId xmlns:a16="http://schemas.microsoft.com/office/drawing/2014/main" val="4074395457"/>
                    </a:ext>
                  </a:extLst>
                </a:gridCol>
                <a:gridCol w="2467686">
                  <a:extLst>
                    <a:ext uri="{9D8B030D-6E8A-4147-A177-3AD203B41FA5}">
                      <a16:colId xmlns:a16="http://schemas.microsoft.com/office/drawing/2014/main" val="437910680"/>
                    </a:ext>
                  </a:extLst>
                </a:gridCol>
                <a:gridCol w="2467686">
                  <a:extLst>
                    <a:ext uri="{9D8B030D-6E8A-4147-A177-3AD203B41FA5}">
                      <a16:colId xmlns:a16="http://schemas.microsoft.com/office/drawing/2014/main" val="3535429821"/>
                    </a:ext>
                  </a:extLst>
                </a:gridCol>
              </a:tblGrid>
              <a:tr h="278641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Entrada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Cálculo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PF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42052"/>
                  </a:ext>
                </a:extLst>
              </a:tr>
              <a:tr h="278641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ILF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97436"/>
                  </a:ext>
                </a:extLst>
              </a:tr>
              <a:tr h="278641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EIF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2*5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435305"/>
                  </a:ext>
                </a:extLst>
              </a:tr>
              <a:tr h="278641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528541"/>
                  </a:ext>
                </a:extLst>
              </a:tr>
              <a:tr h="278641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1*4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35176"/>
                  </a:ext>
                </a:extLst>
              </a:tr>
              <a:tr h="278641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15073"/>
                  </a:ext>
                </a:extLst>
              </a:tr>
              <a:tr h="278641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078313"/>
                  </a:ext>
                </a:extLst>
              </a:tr>
              <a:tr h="278641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1*4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163914"/>
                  </a:ext>
                </a:extLst>
              </a:tr>
              <a:tr h="278641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1*5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7665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C904F04-668F-41C7-9271-A09E08203103}"/>
              </a:ext>
            </a:extLst>
          </p:cNvPr>
          <p:cNvSpPr txBox="1"/>
          <p:nvPr/>
        </p:nvSpPr>
        <p:spPr>
          <a:xfrm>
            <a:off x="3011911" y="5500602"/>
            <a:ext cx="6096000" cy="35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15000"/>
              </a:lnSpc>
            </a:pPr>
            <a:r>
              <a:rPr lang="es-ES" sz="1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PF Total sin ajustar = 21+10+37+5+19 = 92 PF</a:t>
            </a:r>
            <a:endParaRPr lang="es-E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FAAFAC8-E5DA-44CB-9365-9A208AA6639A}"/>
              </a:ext>
            </a:extLst>
          </p:cNvPr>
          <p:cNvSpPr txBox="1">
            <a:spLocks/>
          </p:cNvSpPr>
          <p:nvPr/>
        </p:nvSpPr>
        <p:spPr>
          <a:xfrm>
            <a:off x="3154488" y="553834"/>
            <a:ext cx="6081713" cy="833143"/>
          </a:xfrm>
          <a:prstGeom prst="rect">
            <a:avLst/>
          </a:prstGeom>
          <a:solidFill>
            <a:srgbClr val="F8CBAD"/>
          </a:solidFill>
          <a:ln w="28575">
            <a:solidFill>
              <a:schemeClr val="tx1"/>
            </a:solidFill>
          </a:ln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de </a:t>
            </a:r>
            <a:r>
              <a:rPr lang="es-E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Proyecto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63DCED-7A33-4B0C-A971-9829DFAB1AC3}"/>
              </a:ext>
            </a:extLst>
          </p:cNvPr>
          <p:cNvSpPr txBox="1"/>
          <p:nvPr/>
        </p:nvSpPr>
        <p:spPr>
          <a:xfrm>
            <a:off x="2493815" y="1668006"/>
            <a:ext cx="7132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Cálculo de puntos de función (PF):</a:t>
            </a:r>
          </a:p>
        </p:txBody>
      </p:sp>
    </p:spTree>
    <p:extLst>
      <p:ext uri="{BB962C8B-B14F-4D97-AF65-F5344CB8AC3E}">
        <p14:creationId xmlns:p14="http://schemas.microsoft.com/office/powerpoint/2010/main" val="93328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86B304-3C91-4E27-8CAB-F8D76C3B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2" y="608964"/>
            <a:ext cx="5157787" cy="823912"/>
          </a:xfrm>
        </p:spPr>
        <p:txBody>
          <a:bodyPr/>
          <a:lstStyle/>
          <a:p>
            <a:r>
              <a:rPr lang="es-E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Requisitos Ciclo I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B150AD-6A1E-4552-A9A4-B105D3BF2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213" y="1634489"/>
            <a:ext cx="5157787" cy="4318635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Wingdings" panose="05000000000000000000" pitchFamily="2" charset="2"/>
              </a:rPr>
              <a:t>Requisitos a Implementar: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</a:rPr>
              <a:t>R1, R2 , R3, R4, R5, R6, R9 y R15.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Wingdings" panose="05000000000000000000" pitchFamily="2" charset="2"/>
              </a:rPr>
              <a:t>Referentes a los siguientes PF: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Wingdings" panose="05000000000000000000" pitchFamily="2" charset="2"/>
              </a:rPr>
              <a:t>ILF: Vehículo, cliente, reserva.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Wingdings" panose="05000000000000000000" pitchFamily="2" charset="2"/>
              </a:rPr>
              <a:t>EI: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Alquilar vehículo en una franquicia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, d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evolver vehículo en una franquicia, dar de alta un vehículo, realizar reserva, Dar de alta usuario cliente.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Wingdings" panose="05000000000000000000" pitchFamily="2" charset="2"/>
              </a:rPr>
              <a:t>EQ: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Seleccionar marca y modelo de coche por tarifa asociada a la gama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,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Informar acerca del estado de los nuevos vehículos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EIF: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Tarifa de alquiler.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None/>
              <a:tabLst/>
              <a:defRPr/>
            </a:pPr>
            <a:endParaRPr lang="es-ES" sz="2000" noProof="0" dirty="0">
              <a:solidFill>
                <a:prstClr val="black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Total de PF = 33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DC978D-29C1-417F-B9B4-57648FDAE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625" y="608964"/>
            <a:ext cx="5183188" cy="823912"/>
          </a:xfrm>
        </p:spPr>
        <p:txBody>
          <a:bodyPr/>
          <a:lstStyle/>
          <a:p>
            <a:r>
              <a:rPr lang="es-E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Requisitos Ciclo II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3F73B0-0630-4A23-847C-09307A1C4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625" y="1634490"/>
            <a:ext cx="5183188" cy="4318634"/>
          </a:xfrm>
        </p:spPr>
        <p:txBody>
          <a:bodyPr>
            <a:normAutofit fontScale="92500" lnSpcReduction="1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Requisitos a Implementar: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R7, R10, R11, R13, R16, R17.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Referentes a los siguientes PF: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EI: A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plicar descuento, modificar una reserva, Cancelar una reserva, modificar usuario cliente.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EQ: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Seleccionar extras.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ource Sans Pro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ource Sans Pro"/>
              </a:rPr>
              <a:t>EO: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Facturación servicio de alquiler.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ource Sans Pro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ource Sans Pro"/>
              </a:rPr>
              <a:t>  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Tx/>
              <a:buFontTx/>
              <a:buNone/>
              <a:tabLst/>
              <a:defRPr/>
            </a:pPr>
            <a:endParaRPr lang="es-E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Tx/>
              <a:buFontTx/>
              <a:buNone/>
              <a:tabLst/>
              <a:defRPr/>
            </a:pPr>
            <a:endParaRPr lang="es-ES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ource Sans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ource Sans Pro"/>
              </a:rPr>
              <a:t>Total de PF = 23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BF1CB4-465C-4A15-939B-35E3502C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 37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FB0E1B6-7299-4057-A468-8CD7D258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ABC-182B-4E9C-A624-D44965830FD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80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6D6A63-F584-4D3D-A4D1-B04EBB91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Gantt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43208558-E6D8-4D0B-A2A2-5EEEDBC36DA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0691" y="319087"/>
            <a:ext cx="6662655" cy="6219825"/>
          </a:xfrm>
          <a:prstGeom prst="rect">
            <a:avLst/>
          </a:prstGeom>
          <a:noFill/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DF7236-2736-4E6D-8A9A-8D85D3A1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4467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Grupo 37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114EF1-AC47-4FC8-BCA4-56F03852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62308" y="6356350"/>
            <a:ext cx="15914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B14DABC-182B-4E9C-A624-D44965830FDA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05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99F5E-C943-4669-9A80-0277B2A7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136" y="788951"/>
            <a:ext cx="6081713" cy="1092200"/>
          </a:xfrm>
          <a:solidFill>
            <a:srgbClr val="F8CBAD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Seguimiento del Proyecto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0F3BF5-1090-4FE9-8CE2-F0365277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Grupo 37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4A95E9-AD4F-4796-9F84-8C517E55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14DABC-182B-4E9C-A624-D44965830FD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8E4A0A1-2C34-447F-95C5-80BFF5E02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" t="30898" r="41518" b="12424"/>
          <a:stretch/>
        </p:blipFill>
        <p:spPr bwMode="auto">
          <a:xfrm>
            <a:off x="2254470" y="2190756"/>
            <a:ext cx="7415047" cy="416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61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0F3BF5-1090-4FE9-8CE2-F0365277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Grupo 37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4A95E9-AD4F-4796-9F84-8C517E55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14DABC-182B-4E9C-A624-D44965830FD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8E4B8-684D-4EB0-8DC9-CF3367CE3923}"/>
              </a:ext>
            </a:extLst>
          </p:cNvPr>
          <p:cNvSpPr txBox="1"/>
          <p:nvPr/>
        </p:nvSpPr>
        <p:spPr>
          <a:xfrm>
            <a:off x="1463687" y="1937650"/>
            <a:ext cx="35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Etiquetado de </a:t>
            </a:r>
            <a:r>
              <a:rPr lang="es-ES" dirty="0" err="1"/>
              <a:t>ECs</a:t>
            </a:r>
            <a:r>
              <a:rPr lang="es-ES" dirty="0"/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E16E61-7DEA-42BE-AAFD-705DA4220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44186"/>
              </p:ext>
            </p:extLst>
          </p:nvPr>
        </p:nvGraphicFramePr>
        <p:xfrm>
          <a:off x="1528997" y="2443397"/>
          <a:ext cx="9473784" cy="3912953"/>
        </p:xfrm>
        <a:graphic>
          <a:graphicData uri="http://schemas.openxmlformats.org/drawingml/2006/table">
            <a:tbl>
              <a:tblPr/>
              <a:tblGrid>
                <a:gridCol w="1657911">
                  <a:extLst>
                    <a:ext uri="{9D8B030D-6E8A-4147-A177-3AD203B41FA5}">
                      <a16:colId xmlns:a16="http://schemas.microsoft.com/office/drawing/2014/main" val="456290718"/>
                    </a:ext>
                  </a:extLst>
                </a:gridCol>
                <a:gridCol w="1389488">
                  <a:extLst>
                    <a:ext uri="{9D8B030D-6E8A-4147-A177-3AD203B41FA5}">
                      <a16:colId xmlns:a16="http://schemas.microsoft.com/office/drawing/2014/main" val="146309649"/>
                    </a:ext>
                  </a:extLst>
                </a:gridCol>
                <a:gridCol w="1957915">
                  <a:extLst>
                    <a:ext uri="{9D8B030D-6E8A-4147-A177-3AD203B41FA5}">
                      <a16:colId xmlns:a16="http://schemas.microsoft.com/office/drawing/2014/main" val="2419031546"/>
                    </a:ext>
                  </a:extLst>
                </a:gridCol>
                <a:gridCol w="1436858">
                  <a:extLst>
                    <a:ext uri="{9D8B030D-6E8A-4147-A177-3AD203B41FA5}">
                      <a16:colId xmlns:a16="http://schemas.microsoft.com/office/drawing/2014/main" val="2384361888"/>
                    </a:ext>
                  </a:extLst>
                </a:gridCol>
                <a:gridCol w="3031612">
                  <a:extLst>
                    <a:ext uri="{9D8B030D-6E8A-4147-A177-3AD203B41FA5}">
                      <a16:colId xmlns:a16="http://schemas.microsoft.com/office/drawing/2014/main" val="3248994143"/>
                    </a:ext>
                  </a:extLst>
                </a:gridCol>
              </a:tblGrid>
              <a:tr h="3584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NOMBRE</a:t>
                      </a:r>
                      <a:endParaRPr lang="es-E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ACRÓNIMO</a:t>
                      </a:r>
                      <a:endParaRPr lang="es-E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FICHERO</a:t>
                      </a:r>
                      <a:endParaRPr lang="es-E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LÍNEA BASE</a:t>
                      </a:r>
                      <a:endParaRPr lang="es-E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COPIA SEGURIDAD</a:t>
                      </a:r>
                      <a:endParaRPr lang="es-E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765561"/>
                  </a:ext>
                </a:extLst>
              </a:tr>
              <a:tr h="9007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Plan de Gestión de Configuración de Software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PGCS</a:t>
                      </a:r>
                      <a:endParaRPr lang="es-E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G37_PGCS_vx.docx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Después de Inspección PGCS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drive.google.com/IngenieriadelSoftware/folders/G37_PGCS_backup_vx.docx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33463"/>
                  </a:ext>
                </a:extLst>
              </a:tr>
              <a:tr h="6295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Especificación de Requisitos Software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ERS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G37_ERS_vx.docx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Después de Inspección ERS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drive.google.com/IngenieriadelSoftware/folders/G37_ERS_backup_vx.docx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353430"/>
                  </a:ext>
                </a:extLst>
              </a:tr>
              <a:tr h="6295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Diseño de Alto Nivel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DAN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G37_DAN_vx.docx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Después de Inspección DAN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drive.google.com/IngenieriadelSoftware/folders/G37_DAN_backup_vx.docx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833415"/>
                  </a:ext>
                </a:extLst>
              </a:tr>
              <a:tr h="6295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Diseño de Bajo Nivel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DBN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G37_DBN_vx.docx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Después de Inspección DBN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drive.google.com/IngenieriadelSoftware/folders/G37_DBN_backup_vx.docx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547021"/>
                  </a:ext>
                </a:extLst>
              </a:tr>
              <a:tr h="7651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Código Fuente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CODF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G37_CODF_vx.docx</a:t>
                      </a:r>
                      <a:endParaRPr lang="es-E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Después de Inspección CODF</a:t>
                      </a:r>
                      <a:endParaRPr lang="es-E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drive.google.com/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IngenieriadelSoftware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/folders/G32_CODF_backup_vx.docx</a:t>
                      </a:r>
                      <a:endParaRPr lang="es-E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627" marR="54627" marT="54627" marB="546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489717"/>
                  </a:ext>
                </a:extLst>
              </a:tr>
            </a:tbl>
          </a:graphicData>
        </a:graphic>
      </p:graphicFrame>
      <p:sp>
        <p:nvSpPr>
          <p:cNvPr id="9" name="Título 1">
            <a:extLst>
              <a:ext uri="{FF2B5EF4-FFF2-40B4-BE49-F238E27FC236}">
                <a16:creationId xmlns:a16="http://schemas.microsoft.com/office/drawing/2014/main" id="{9A675ECC-4EC1-4E92-9E5C-3AC8A8F9D8C6}"/>
              </a:ext>
            </a:extLst>
          </p:cNvPr>
          <p:cNvSpPr txBox="1">
            <a:spLocks/>
          </p:cNvSpPr>
          <p:nvPr/>
        </p:nvSpPr>
        <p:spPr>
          <a:xfrm>
            <a:off x="3225032" y="369311"/>
            <a:ext cx="6081713" cy="1431925"/>
          </a:xfrm>
          <a:prstGeom prst="rect">
            <a:avLst/>
          </a:prstGeom>
          <a:solidFill>
            <a:srgbClr val="F8CBAD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Gestión de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3976840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2C790-2B2A-43C7-BC4E-02E0E5CA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81" y="290697"/>
            <a:ext cx="10515600" cy="1325563"/>
          </a:xfrm>
          <a:solidFill>
            <a:srgbClr val="F8CBAD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Ejecución y Resultados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AD9869-867D-47C9-BD19-3B10DC26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 37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F5F349-1D4B-4450-9AA9-55E33D2C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ABC-182B-4E9C-A624-D44965830FDA}" type="slidenum">
              <a:rPr lang="es-ES" smtClean="0"/>
              <a:t>16</a:t>
            </a:fld>
            <a:endParaRPr lang="es-ES"/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DA17665B-74B9-492B-AEE3-D907105DB5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059717"/>
              </p:ext>
            </p:extLst>
          </p:nvPr>
        </p:nvGraphicFramePr>
        <p:xfrm>
          <a:off x="1132956" y="2541181"/>
          <a:ext cx="4824227" cy="3219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Gráfico 29">
            <a:extLst>
              <a:ext uri="{FF2B5EF4-FFF2-40B4-BE49-F238E27FC236}">
                <a16:creationId xmlns:a16="http://schemas.microsoft.com/office/drawing/2014/main" id="{33DD275E-1073-45BE-97B8-E50AE5D55E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2223093"/>
              </p:ext>
            </p:extLst>
          </p:nvPr>
        </p:nvGraphicFramePr>
        <p:xfrm>
          <a:off x="6472866" y="2571958"/>
          <a:ext cx="4648789" cy="2984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CuadroTexto 30">
            <a:extLst>
              <a:ext uri="{FF2B5EF4-FFF2-40B4-BE49-F238E27FC236}">
                <a16:creationId xmlns:a16="http://schemas.microsoft.com/office/drawing/2014/main" id="{EC5665AA-E39D-4666-BE89-D51936862A20}"/>
              </a:ext>
            </a:extLst>
          </p:cNvPr>
          <p:cNvSpPr txBox="1"/>
          <p:nvPr/>
        </p:nvSpPr>
        <p:spPr>
          <a:xfrm>
            <a:off x="4495800" y="1894054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Gráficos de </a:t>
            </a:r>
            <a:r>
              <a:rPr lang="es-E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IECs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387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99F5E-C943-4669-9A80-0277B2A7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143" y="2882900"/>
            <a:ext cx="6081713" cy="1092200"/>
          </a:xfrm>
          <a:solidFill>
            <a:srgbClr val="DEEBF7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Calidad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0F3BF5-1090-4FE9-8CE2-F0365277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Grupo 37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4A95E9-AD4F-4796-9F84-8C517E55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14DABC-182B-4E9C-A624-D44965830FD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122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99F5E-C943-4669-9A80-0277B2A7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143" y="469582"/>
            <a:ext cx="6081713" cy="1092200"/>
          </a:xfrm>
          <a:solidFill>
            <a:srgbClr val="F8CBAD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Seguimiento de defectos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0F3BF5-1090-4FE9-8CE2-F0365277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Grupo 37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4A95E9-AD4F-4796-9F84-8C517E55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14DABC-182B-4E9C-A624-D44965830FD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192C7D6-D9DB-478C-B78C-C38FBBC43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62394"/>
              </p:ext>
            </p:extLst>
          </p:nvPr>
        </p:nvGraphicFramePr>
        <p:xfrm>
          <a:off x="2062480" y="1696720"/>
          <a:ext cx="8158482" cy="46596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3682">
                  <a:extLst>
                    <a:ext uri="{9D8B030D-6E8A-4147-A177-3AD203B41FA5}">
                      <a16:colId xmlns:a16="http://schemas.microsoft.com/office/drawing/2014/main" val="3314249235"/>
                    </a:ext>
                  </a:extLst>
                </a:gridCol>
                <a:gridCol w="1298447">
                  <a:extLst>
                    <a:ext uri="{9D8B030D-6E8A-4147-A177-3AD203B41FA5}">
                      <a16:colId xmlns:a16="http://schemas.microsoft.com/office/drawing/2014/main" val="449959231"/>
                    </a:ext>
                  </a:extLst>
                </a:gridCol>
                <a:gridCol w="473682">
                  <a:extLst>
                    <a:ext uri="{9D8B030D-6E8A-4147-A177-3AD203B41FA5}">
                      <a16:colId xmlns:a16="http://schemas.microsoft.com/office/drawing/2014/main" val="472405548"/>
                    </a:ext>
                  </a:extLst>
                </a:gridCol>
                <a:gridCol w="473682">
                  <a:extLst>
                    <a:ext uri="{9D8B030D-6E8A-4147-A177-3AD203B41FA5}">
                      <a16:colId xmlns:a16="http://schemas.microsoft.com/office/drawing/2014/main" val="945924950"/>
                    </a:ext>
                  </a:extLst>
                </a:gridCol>
                <a:gridCol w="473682">
                  <a:extLst>
                    <a:ext uri="{9D8B030D-6E8A-4147-A177-3AD203B41FA5}">
                      <a16:colId xmlns:a16="http://schemas.microsoft.com/office/drawing/2014/main" val="1090078357"/>
                    </a:ext>
                  </a:extLst>
                </a:gridCol>
                <a:gridCol w="473682">
                  <a:extLst>
                    <a:ext uri="{9D8B030D-6E8A-4147-A177-3AD203B41FA5}">
                      <a16:colId xmlns:a16="http://schemas.microsoft.com/office/drawing/2014/main" val="754213955"/>
                    </a:ext>
                  </a:extLst>
                </a:gridCol>
                <a:gridCol w="713310">
                  <a:extLst>
                    <a:ext uri="{9D8B030D-6E8A-4147-A177-3AD203B41FA5}">
                      <a16:colId xmlns:a16="http://schemas.microsoft.com/office/drawing/2014/main" val="4136218186"/>
                    </a:ext>
                  </a:extLst>
                </a:gridCol>
                <a:gridCol w="1638385">
                  <a:extLst>
                    <a:ext uri="{9D8B030D-6E8A-4147-A177-3AD203B41FA5}">
                      <a16:colId xmlns:a16="http://schemas.microsoft.com/office/drawing/2014/main" val="1453828325"/>
                    </a:ext>
                  </a:extLst>
                </a:gridCol>
                <a:gridCol w="713310">
                  <a:extLst>
                    <a:ext uri="{9D8B030D-6E8A-4147-A177-3AD203B41FA5}">
                      <a16:colId xmlns:a16="http://schemas.microsoft.com/office/drawing/2014/main" val="2874900888"/>
                    </a:ext>
                  </a:extLst>
                </a:gridCol>
                <a:gridCol w="713310">
                  <a:extLst>
                    <a:ext uri="{9D8B030D-6E8A-4147-A177-3AD203B41FA5}">
                      <a16:colId xmlns:a16="http://schemas.microsoft.com/office/drawing/2014/main" val="236484573"/>
                    </a:ext>
                  </a:extLst>
                </a:gridCol>
                <a:gridCol w="713310">
                  <a:extLst>
                    <a:ext uri="{9D8B030D-6E8A-4147-A177-3AD203B41FA5}">
                      <a16:colId xmlns:a16="http://schemas.microsoft.com/office/drawing/2014/main" val="3055293130"/>
                    </a:ext>
                  </a:extLst>
                </a:gridCol>
              </a:tblGrid>
              <a:tr h="399555"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ES" sz="1200" b="1" u="none" strike="noStrike" dirty="0">
                          <a:effectLst/>
                        </a:rPr>
                        <a:t>Medidas de Defectos introducidos y eliminados por fase</a:t>
                      </a:r>
                      <a:endParaRPr lang="es-ES" sz="1200" b="1" i="0" u="none" strike="noStrike" dirty="0">
                        <a:solidFill>
                          <a:srgbClr val="1F497D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098007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68386"/>
                  </a:ext>
                </a:extLst>
              </a:tr>
              <a:tr h="26637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800" b="1" u="none" strike="noStrike" dirty="0">
                          <a:effectLst/>
                        </a:rPr>
                        <a:t>Defectos insertados en fase: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Planificados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Real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800" b="1" u="none" strike="noStrike" dirty="0">
                          <a:effectLst/>
                        </a:rPr>
                        <a:t>Defectos eliminados en fase: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Planificados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Real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03587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Requisitos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2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Requisitos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2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28115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Inspección de Requisitos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Inspección de Requisitos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818015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Diseño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2</a:t>
                      </a:r>
                      <a:endParaRPr lang="es-ES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2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Diseño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2</a:t>
                      </a:r>
                      <a:endParaRPr lang="es-ES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2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48850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Inspección de diseño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Inspección de diseño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724326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Diseño detallado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Diseño detallado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41475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Revisión de diseño detallado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1</a:t>
                      </a:r>
                      <a:endParaRPr lang="es-ES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Revisión de diseño detallado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1</a:t>
                      </a:r>
                      <a:endParaRPr lang="es-ES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0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106819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Código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20</a:t>
                      </a:r>
                      <a:endParaRPr lang="es-ES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5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Código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20</a:t>
                      </a:r>
                      <a:endParaRPr lang="es-ES" sz="8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6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763820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Revisión de código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3</a:t>
                      </a:r>
                      <a:endParaRPr lang="es-ES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2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Revisión de código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3</a:t>
                      </a:r>
                      <a:endParaRPr lang="es-ES" sz="8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021394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Pruebas Unitarias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2</a:t>
                      </a:r>
                      <a:endParaRPr lang="es-ES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5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Pruebas Unitarias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2</a:t>
                      </a:r>
                      <a:endParaRPr lang="es-ES" sz="8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5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320621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Pruebas del Sistema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1</a:t>
                      </a:r>
                      <a:endParaRPr lang="es-ES" sz="8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Pruebas del Sistema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1</a:t>
                      </a:r>
                      <a:endParaRPr lang="es-ES" sz="8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1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635878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Total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30</a:t>
                      </a:r>
                      <a:endParaRPr lang="es-ES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18</a:t>
                      </a:r>
                      <a:endParaRPr lang="es-ES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Total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30</a:t>
                      </a:r>
                      <a:endParaRPr lang="es-ES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18</a:t>
                      </a:r>
                      <a:endParaRPr lang="es-ES" sz="8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58638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8988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614041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93435"/>
                  </a:ext>
                </a:extLst>
              </a:tr>
              <a:tr h="26637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800" b="1" u="none" strike="noStrike" dirty="0">
                          <a:effectLst/>
                        </a:rPr>
                        <a:t>Velocidad de inserción en cada fase(</a:t>
                      </a:r>
                      <a:r>
                        <a:rPr lang="es-ES" sz="800" b="1" u="none" strike="noStrike" dirty="0" err="1">
                          <a:effectLst/>
                        </a:rPr>
                        <a:t>def</a:t>
                      </a:r>
                      <a:r>
                        <a:rPr lang="es-ES" sz="800" b="1" u="none" strike="noStrike" dirty="0">
                          <a:effectLst/>
                        </a:rPr>
                        <a:t>/hora)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Planificada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Real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800" b="1" u="none" strike="noStrike" dirty="0">
                          <a:effectLst/>
                        </a:rPr>
                        <a:t>Velocidad de eliminación en cada fase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Planificada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Real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891966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Requisitos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0,03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0,04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def/hora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Requisitos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0,03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0,04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def/hora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5697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Inspección de Requisitos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0,00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0,00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def/hora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Inspección de Requisitos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0,00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0,00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def/hora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722362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Diseño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0,11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0,13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def/hora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Diseño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0,11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0,13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def/hora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278889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Inspección de diseño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0,00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0,00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 err="1">
                          <a:effectLst/>
                        </a:rPr>
                        <a:t>def</a:t>
                      </a:r>
                      <a:r>
                        <a:rPr lang="es-ES" sz="800" u="none" strike="noStrike" dirty="0">
                          <a:effectLst/>
                        </a:rPr>
                        <a:t>/hora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Inspección de diseño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0,00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0,00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def/hora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58059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Diseño detallado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0,00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0,17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 err="1">
                          <a:effectLst/>
                        </a:rPr>
                        <a:t>def</a:t>
                      </a:r>
                      <a:r>
                        <a:rPr lang="es-ES" sz="800" u="none" strike="noStrike" dirty="0">
                          <a:effectLst/>
                        </a:rPr>
                        <a:t>/hora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Diseño detallado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0,00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0,17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def/hora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0346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Revisión de diseño detallado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0,14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0,00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def/hora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Revisión de diseño detallado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0,14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0,00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def/hora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280360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Código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0,61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0,14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 err="1">
                          <a:effectLst/>
                        </a:rPr>
                        <a:t>def</a:t>
                      </a:r>
                      <a:r>
                        <a:rPr lang="es-ES" sz="800" u="none" strike="noStrike" dirty="0">
                          <a:effectLst/>
                        </a:rPr>
                        <a:t>/hora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Código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0,61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0,17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def/hora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643304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Revisión de código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1,00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0,29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 err="1">
                          <a:effectLst/>
                        </a:rPr>
                        <a:t>def</a:t>
                      </a:r>
                      <a:r>
                        <a:rPr lang="es-ES" sz="800" u="none" strike="noStrike" dirty="0">
                          <a:effectLst/>
                        </a:rPr>
                        <a:t>/hora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Revisión de código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1,00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0,14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def/hora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254568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Pruebas Unitarias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0,67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0,91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 err="1">
                          <a:effectLst/>
                        </a:rPr>
                        <a:t>def</a:t>
                      </a:r>
                      <a:r>
                        <a:rPr lang="es-ES" sz="800" u="none" strike="noStrike" dirty="0">
                          <a:effectLst/>
                        </a:rPr>
                        <a:t>/hora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Pruebas Unitarias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0,67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 dirty="0">
                          <a:effectLst/>
                        </a:rPr>
                        <a:t>0,91</a:t>
                      </a:r>
                      <a:endParaRPr lang="es-ES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 err="1">
                          <a:effectLst/>
                        </a:rPr>
                        <a:t>def</a:t>
                      </a:r>
                      <a:r>
                        <a:rPr lang="es-ES" sz="800" u="none" strike="noStrike" dirty="0">
                          <a:effectLst/>
                        </a:rPr>
                        <a:t>/hora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48045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Pruebas del Sistema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0,17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0,25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 err="1">
                          <a:effectLst/>
                        </a:rPr>
                        <a:t>def</a:t>
                      </a:r>
                      <a:r>
                        <a:rPr lang="es-ES" sz="800" u="none" strike="noStrike" dirty="0">
                          <a:effectLst/>
                        </a:rPr>
                        <a:t>/hora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effectLst/>
                        </a:rPr>
                        <a:t>Pruebas del Sistema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0,17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u="none" strike="noStrike">
                          <a:effectLst/>
                        </a:rPr>
                        <a:t>0,25</a:t>
                      </a:r>
                      <a:endParaRPr lang="es-ES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 err="1">
                          <a:effectLst/>
                        </a:rPr>
                        <a:t>def</a:t>
                      </a:r>
                      <a:r>
                        <a:rPr lang="es-ES" sz="800" u="none" strike="noStrike" dirty="0">
                          <a:effectLst/>
                        </a:rPr>
                        <a:t>/hora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46886"/>
                  </a:ext>
                </a:extLst>
              </a:tr>
              <a:tr h="143359"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518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591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99F5E-C943-4669-9A80-0277B2A7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715" y="503224"/>
            <a:ext cx="6426208" cy="1092200"/>
          </a:xfrm>
          <a:solidFill>
            <a:srgbClr val="F8CBAD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de calidad, medidas y resultados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0F3BF5-1090-4FE9-8CE2-F0365277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Grupo 37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4A95E9-AD4F-4796-9F84-8C517E55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14DABC-182B-4E9C-A624-D44965830FD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5551B34-A219-480A-86A8-6C76A3A77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15928"/>
              </p:ext>
            </p:extLst>
          </p:nvPr>
        </p:nvGraphicFramePr>
        <p:xfrm>
          <a:off x="1371601" y="1701208"/>
          <a:ext cx="9356650" cy="4653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6668">
                  <a:extLst>
                    <a:ext uri="{9D8B030D-6E8A-4147-A177-3AD203B41FA5}">
                      <a16:colId xmlns:a16="http://schemas.microsoft.com/office/drawing/2014/main" val="1381592609"/>
                    </a:ext>
                  </a:extLst>
                </a:gridCol>
                <a:gridCol w="763345">
                  <a:extLst>
                    <a:ext uri="{9D8B030D-6E8A-4147-A177-3AD203B41FA5}">
                      <a16:colId xmlns:a16="http://schemas.microsoft.com/office/drawing/2014/main" val="4256030331"/>
                    </a:ext>
                  </a:extLst>
                </a:gridCol>
                <a:gridCol w="740672">
                  <a:extLst>
                    <a:ext uri="{9D8B030D-6E8A-4147-A177-3AD203B41FA5}">
                      <a16:colId xmlns:a16="http://schemas.microsoft.com/office/drawing/2014/main" val="1926867731"/>
                    </a:ext>
                  </a:extLst>
                </a:gridCol>
                <a:gridCol w="1352860">
                  <a:extLst>
                    <a:ext uri="{9D8B030D-6E8A-4147-A177-3AD203B41FA5}">
                      <a16:colId xmlns:a16="http://schemas.microsoft.com/office/drawing/2014/main" val="3856790861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937314733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1172265323"/>
                    </a:ext>
                  </a:extLst>
                </a:gridCol>
                <a:gridCol w="340104">
                  <a:extLst>
                    <a:ext uri="{9D8B030D-6E8A-4147-A177-3AD203B41FA5}">
                      <a16:colId xmlns:a16="http://schemas.microsoft.com/office/drawing/2014/main" val="1708742275"/>
                    </a:ext>
                  </a:extLst>
                </a:gridCol>
                <a:gridCol w="2048185">
                  <a:extLst>
                    <a:ext uri="{9D8B030D-6E8A-4147-A177-3AD203B41FA5}">
                      <a16:colId xmlns:a16="http://schemas.microsoft.com/office/drawing/2014/main" val="2720427014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1667679312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359451892"/>
                    </a:ext>
                  </a:extLst>
                </a:gridCol>
              </a:tblGrid>
              <a:tr h="235721">
                <a:tc>
                  <a:txBody>
                    <a:bodyPr/>
                    <a:lstStyle/>
                    <a:p>
                      <a:pPr algn="l" fontAlgn="b"/>
                      <a:r>
                        <a:rPr lang="es-ES" sz="1300" b="1" u="none" strike="noStrike" dirty="0">
                          <a:effectLst/>
                        </a:rPr>
                        <a:t>Informe Resultado de calidad</a:t>
                      </a:r>
                      <a:endParaRPr lang="es-E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859431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089952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641615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Tamaño proyecto LOC</a:t>
                      </a:r>
                      <a:endParaRPr lang="es-E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 dirty="0">
                          <a:effectLst/>
                        </a:rPr>
                        <a:t>1128</a:t>
                      </a:r>
                      <a:endParaRPr lang="es-ES" sz="7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LOC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579905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Total defectos</a:t>
                      </a:r>
                      <a:endParaRPr lang="es-E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18</a:t>
                      </a:r>
                      <a:endParaRPr lang="es-ES" sz="7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defectos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102593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109306"/>
                  </a:ext>
                </a:extLst>
              </a:tr>
              <a:tr h="133068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Densidad de defectos</a:t>
                      </a:r>
                      <a:endParaRPr lang="es-ES" sz="700" b="1" i="0" u="none" strike="noStrike" dirty="0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049026"/>
                  </a:ext>
                </a:extLst>
              </a:tr>
              <a:tr h="121662"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45231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Total proyecto</a:t>
                      </a:r>
                      <a:endParaRPr lang="es-E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 dirty="0">
                          <a:effectLst/>
                        </a:rPr>
                        <a:t>15,96</a:t>
                      </a:r>
                      <a:endParaRPr lang="es-ES" sz="7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def/KLOC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22285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Total post diseño</a:t>
                      </a:r>
                      <a:endParaRPr lang="es-E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11,52</a:t>
                      </a:r>
                      <a:endParaRPr lang="es-ES" sz="7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 err="1">
                          <a:effectLst/>
                        </a:rPr>
                        <a:t>def</a:t>
                      </a:r>
                      <a:r>
                        <a:rPr lang="es-ES" sz="700" u="none" strike="noStrike" dirty="0">
                          <a:effectLst/>
                        </a:rPr>
                        <a:t>/KLOC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655714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57317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86351"/>
                  </a:ext>
                </a:extLst>
              </a:tr>
              <a:tr h="133068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Rendimiento de las fases</a:t>
                      </a:r>
                      <a:endParaRPr lang="es-ES" sz="700" b="1" i="0" u="none" strike="noStrike" dirty="0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 dirty="0" err="1">
                          <a:effectLst/>
                        </a:rPr>
                        <a:t>Yield</a:t>
                      </a:r>
                      <a:endParaRPr lang="es-ES" sz="700" b="1" i="0" u="none" strike="noStrike" dirty="0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Cuanto  reparamos en la fase</a:t>
                      </a:r>
                      <a:endParaRPr lang="es-ES" sz="700" b="1" i="0" u="none" strike="noStrike" dirty="0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nos cuesta</a:t>
                      </a:r>
                      <a:endParaRPr lang="es-ES" sz="700" b="1" i="0" u="none" strike="noStrike" dirty="0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Cuando insertamos un defecto en la fase</a:t>
                      </a:r>
                      <a:endParaRPr lang="es-ES" sz="700" b="1" i="0" u="none" strike="noStrike" dirty="0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nos cuesta</a:t>
                      </a:r>
                      <a:endParaRPr lang="es-ES" sz="700" b="1" i="0" u="none" strike="noStrike" dirty="0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831568"/>
                  </a:ext>
                </a:extLst>
              </a:tr>
              <a:tr h="121662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Requisitos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 dirty="0">
                          <a:effectLst/>
                        </a:rPr>
                        <a:t>100%</a:t>
                      </a:r>
                      <a:endParaRPr lang="es-ES" sz="7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Requisitos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 dirty="0">
                          <a:effectLst/>
                        </a:rPr>
                        <a:t>2,0</a:t>
                      </a:r>
                      <a:endParaRPr lang="es-ES" sz="7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horas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Requisitos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 dirty="0">
                          <a:effectLst/>
                        </a:rPr>
                        <a:t>2,0</a:t>
                      </a:r>
                      <a:endParaRPr lang="es-ES" sz="7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horas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45534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Inspección de Requisitos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Inspección de Requisitos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Inspección de Requisitos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609691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Diseño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 dirty="0">
                          <a:effectLst/>
                        </a:rPr>
                        <a:t>100%</a:t>
                      </a:r>
                      <a:endParaRPr lang="es-ES" sz="7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Diseño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 dirty="0">
                          <a:effectLst/>
                        </a:rPr>
                        <a:t>1,3</a:t>
                      </a:r>
                      <a:endParaRPr lang="es-ES" sz="7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horas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Diseño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1,3</a:t>
                      </a:r>
                      <a:endParaRPr lang="es-ES" sz="7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horas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95606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Inspección de diseño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Inspección de diseño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Inspección de diseño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12420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Diseño detallado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100%</a:t>
                      </a:r>
                      <a:endParaRPr lang="es-ES" sz="7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Diseño detallado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 dirty="0">
                          <a:effectLst/>
                        </a:rPr>
                        <a:t>1,0</a:t>
                      </a:r>
                      <a:endParaRPr lang="es-ES" sz="7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horas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Diseño detallado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1,0</a:t>
                      </a:r>
                      <a:endParaRPr lang="es-ES" sz="7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horas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97332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Revisión de diseño detallado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Revisión de diseño detallado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Revisión de diseño detallado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494712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Código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 dirty="0">
                          <a:effectLst/>
                        </a:rPr>
                        <a:t>120%</a:t>
                      </a:r>
                      <a:endParaRPr lang="es-ES" sz="7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Código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 dirty="0">
                          <a:effectLst/>
                        </a:rPr>
                        <a:t>0,9</a:t>
                      </a:r>
                      <a:endParaRPr lang="es-ES" sz="7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horas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Código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0,9</a:t>
                      </a:r>
                      <a:endParaRPr lang="es-ES" sz="7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horas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41695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Revisión de código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Revisión de código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 dirty="0">
                          <a:effectLst/>
                        </a:rPr>
                        <a:t>0,5</a:t>
                      </a:r>
                      <a:endParaRPr lang="es-ES" sz="7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horas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Revisión de código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0,8</a:t>
                      </a:r>
                      <a:endParaRPr lang="es-ES" sz="7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horas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02246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Pruebas Unitarias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 dirty="0">
                          <a:effectLst/>
                        </a:rPr>
                        <a:t>125%</a:t>
                      </a:r>
                      <a:endParaRPr lang="es-ES" sz="7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Pruebas Unitarias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 dirty="0">
                          <a:effectLst/>
                        </a:rPr>
                        <a:t>0,7</a:t>
                      </a:r>
                      <a:endParaRPr lang="es-ES" sz="7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horas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Pruebas Unitarias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0,7</a:t>
                      </a:r>
                      <a:endParaRPr lang="es-ES" sz="7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horas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141976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Pruebas del Sistema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Pruebas del Sistema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 dirty="0">
                          <a:effectLst/>
                        </a:rPr>
                        <a:t>0,5</a:t>
                      </a:r>
                      <a:endParaRPr lang="es-ES" sz="7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horas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Pruebas del Sistema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0,5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horas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64054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97967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87772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526462"/>
                  </a:ext>
                </a:extLst>
              </a:tr>
              <a:tr h="133068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Defectos tipo</a:t>
                      </a:r>
                      <a:endParaRPr lang="es-ES" sz="700" b="1" i="0" u="none" strike="noStrike" dirty="0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Recuento</a:t>
                      </a:r>
                      <a:endParaRPr lang="es-ES" sz="700" b="1" i="0" u="none" strike="noStrike" dirty="0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Porcentaje</a:t>
                      </a:r>
                      <a:endParaRPr lang="es-ES" sz="700" b="1" i="0" u="none" strike="noStrike" dirty="0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63298"/>
                  </a:ext>
                </a:extLst>
              </a:tr>
              <a:tr h="121662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Documentación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 dirty="0">
                          <a:effectLst/>
                        </a:rPr>
                        <a:t>1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6%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874272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Sintaxis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 dirty="0">
                          <a:effectLst/>
                        </a:rPr>
                        <a:t>1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6%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661286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Configuración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0%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629461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Asignaciones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 dirty="0">
                          <a:effectLst/>
                        </a:rPr>
                        <a:t>6%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927865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Interface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 dirty="0">
                          <a:effectLst/>
                        </a:rPr>
                        <a:t>6%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145709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Comprobación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 dirty="0">
                          <a:effectLst/>
                        </a:rPr>
                        <a:t>0%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353646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Datos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9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50%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223707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Funciones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 dirty="0">
                          <a:effectLst/>
                        </a:rPr>
                        <a:t>17%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06385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 err="1">
                          <a:effectLst/>
                        </a:rPr>
                        <a:t>Estandar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 dirty="0">
                          <a:effectLst/>
                        </a:rPr>
                        <a:t>0%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492991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Entorno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700" u="none" strike="noStrike" dirty="0">
                          <a:effectLst/>
                        </a:rPr>
                        <a:t>11%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24790"/>
                  </a:ext>
                </a:extLst>
              </a:tr>
              <a:tr h="117860"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45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65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7613E60-242D-460C-AA95-DA4FF99254B2}"/>
              </a:ext>
            </a:extLst>
          </p:cNvPr>
          <p:cNvSpPr txBox="1"/>
          <p:nvPr/>
        </p:nvSpPr>
        <p:spPr>
          <a:xfrm>
            <a:off x="2790825" y="514350"/>
            <a:ext cx="6877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7B24548-01D0-4254-8835-5206493DC5FD}"/>
              </a:ext>
            </a:extLst>
          </p:cNvPr>
          <p:cNvSpPr txBox="1"/>
          <p:nvPr/>
        </p:nvSpPr>
        <p:spPr>
          <a:xfrm>
            <a:off x="2790826" y="1530013"/>
            <a:ext cx="66103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Resumen de la Gestión.</a:t>
            </a:r>
          </a:p>
          <a:p>
            <a:pPr lvl="1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Ciclo de vida.</a:t>
            </a:r>
          </a:p>
          <a:p>
            <a:pPr lvl="1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Planificación.</a:t>
            </a:r>
          </a:p>
          <a:p>
            <a:pPr lvl="2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1.2.1. Estrategia y estimación.</a:t>
            </a:r>
          </a:p>
          <a:p>
            <a:pPr lvl="2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1.2.2. Plan de proyecto.</a:t>
            </a:r>
          </a:p>
          <a:p>
            <a:pPr lvl="1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Seguimiento del proyecto.</a:t>
            </a:r>
          </a:p>
          <a:p>
            <a:pPr lvl="1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1.4. Gestión de configuración: Ejecución y resultados.</a:t>
            </a:r>
          </a:p>
          <a:p>
            <a:pPr lvl="1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1.5. Calidad.</a:t>
            </a:r>
          </a:p>
          <a:p>
            <a:pPr lvl="2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1.5.1. Seguimiento de defectos.</a:t>
            </a:r>
          </a:p>
          <a:p>
            <a:pPr lvl="2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1.5.2. Plan de calidad, medidas y resultados.</a:t>
            </a:r>
          </a:p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Resumen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PostMortem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Dificultades (en actividades y productos, y en el equipo).</a:t>
            </a:r>
          </a:p>
          <a:p>
            <a:pPr lvl="1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Puntos fuertes (PF) y puntos débiles (PD).</a:t>
            </a:r>
          </a:p>
          <a:p>
            <a:pPr lvl="1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Retrospectiva STARFISH.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37384A-7736-4406-BB46-4CF7D467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 37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9BADE1-D38A-4EC5-8ADD-DF2DF18A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ABC-182B-4E9C-A624-D44965830FD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986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99F5E-C943-4669-9A80-0277B2A7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143" y="2882900"/>
            <a:ext cx="6081713" cy="1092200"/>
          </a:xfrm>
          <a:solidFill>
            <a:srgbClr val="DEEBF7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Resumen </a:t>
            </a:r>
            <a:r>
              <a:rPr lang="es-E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Postmortem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0F3BF5-1090-4FE9-8CE2-F0365277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Grupo 37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4A95E9-AD4F-4796-9F84-8C517E55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14DABC-182B-4E9C-A624-D44965830FD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757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EB3193-8809-439F-89FF-336DA0972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2" y="1247943"/>
            <a:ext cx="5157787" cy="823912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 anchorCtr="0"/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Dificultades encontradas: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A9295A-0F0D-45E1-A86D-88ECD39E9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213" y="2483811"/>
            <a:ext cx="5157787" cy="2460328"/>
          </a:xfr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 actividades y productos: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Elaboración de los documentos.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 el equipo: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Consenso para decidir días y 		horas de reunión.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1E133F-9367-4B61-A96E-B0F897E4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625" y="1247943"/>
            <a:ext cx="5183188" cy="823912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 anchorCtr="0"/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Puntos fuertes (PF) y Puntos débiles (PD)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72CAB4-8AE4-4066-B672-D42AD8937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625" y="2483811"/>
            <a:ext cx="5183188" cy="2460329"/>
          </a:xfr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PF: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- Comunicación.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-  Organización.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- Compromiso.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PD: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- Seguir los estándares.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- Planificación.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- Acumulación de 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herrores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6FC1157C-CE10-424E-AAB6-35069F84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 37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B3F43E6-2F60-4140-A5EC-E8344D13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ABC-182B-4E9C-A624-D44965830FDA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576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99F5E-C943-4669-9A80-0277B2A7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143" y="987425"/>
            <a:ext cx="6081713" cy="1092200"/>
          </a:xfrm>
          <a:solidFill>
            <a:srgbClr val="F8CBAD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Retrospectiva STARFISH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0F3BF5-1090-4FE9-8CE2-F0365277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Grupo 37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4A95E9-AD4F-4796-9F84-8C517E55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14DABC-182B-4E9C-A624-D44965830FD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StarTechnique">
            <a:extLst>
              <a:ext uri="{FF2B5EF4-FFF2-40B4-BE49-F238E27FC236}">
                <a16:creationId xmlns:a16="http://schemas.microsoft.com/office/drawing/2014/main" id="{972741B9-69D6-4403-8707-C242D31BB6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321" y="2553953"/>
            <a:ext cx="3221355" cy="290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582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99F5E-C943-4669-9A80-0277B2A7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143" y="2882900"/>
            <a:ext cx="6081713" cy="1092200"/>
          </a:xfrm>
          <a:solidFill>
            <a:srgbClr val="DEEBF7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¡¡Gracias!!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0F3BF5-1090-4FE9-8CE2-F0365277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Grupo 37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4A95E9-AD4F-4796-9F84-8C517E55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14DABC-182B-4E9C-A624-D44965830FD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31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99F5E-C943-4669-9A80-0277B2A7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143" y="2882900"/>
            <a:ext cx="6081713" cy="1092200"/>
          </a:xfrm>
          <a:solidFill>
            <a:srgbClr val="DEEBF7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Resumen de Gestión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0F3BF5-1090-4FE9-8CE2-F0365277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 37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4A95E9-AD4F-4796-9F84-8C517E55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ABC-182B-4E9C-A624-D44965830FD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94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99F5E-C943-4669-9A80-0277B2A7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143" y="987425"/>
            <a:ext cx="6081713" cy="1092200"/>
          </a:xfrm>
          <a:solidFill>
            <a:srgbClr val="F8CBAD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Vida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0F3BF5-1090-4FE9-8CE2-F0365277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Grupo 37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4A95E9-AD4F-4796-9F84-8C517E55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14DABC-182B-4E9C-A624-D44965830FD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527C6-E5ED-4537-9813-B41444F92A90}"/>
              </a:ext>
            </a:extLst>
          </p:cNvPr>
          <p:cNvPicPr/>
          <p:nvPr/>
        </p:nvPicPr>
        <p:blipFill rotWithShape="1">
          <a:blip r:embed="rId2"/>
          <a:srcRect l="51334" t="36815" r="7098" b="18017"/>
          <a:stretch/>
        </p:blipFill>
        <p:spPr bwMode="auto">
          <a:xfrm>
            <a:off x="3055143" y="2543912"/>
            <a:ext cx="6081713" cy="37151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CEBD3C3-D772-463D-84F3-4476A239CFE8}"/>
              </a:ext>
            </a:extLst>
          </p:cNvPr>
          <p:cNvSpPr txBox="1"/>
          <p:nvPr/>
        </p:nvSpPr>
        <p:spPr>
          <a:xfrm>
            <a:off x="5128436" y="2156700"/>
            <a:ext cx="193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99F5E-C943-4669-9A80-0277B2A7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143" y="2882900"/>
            <a:ext cx="6081713" cy="1092200"/>
          </a:xfrm>
          <a:solidFill>
            <a:srgbClr val="DEEBF7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Planificación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0F3BF5-1090-4FE9-8CE2-F0365277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Grupo 37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4A95E9-AD4F-4796-9F84-8C517E55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14DABC-182B-4E9C-A624-D44965830FD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75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99F5E-C943-4669-9A80-0277B2A7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143" y="987425"/>
            <a:ext cx="6081713" cy="1092200"/>
          </a:xfrm>
          <a:solidFill>
            <a:srgbClr val="F8CBAD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Estrategia y Estimación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0F3BF5-1090-4FE9-8CE2-F0365277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Grupo 37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4A95E9-AD4F-4796-9F84-8C517E55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14DABC-182B-4E9C-A624-D44965830FD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8E469F-D4AB-4F2E-8D2D-B48E88B8C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59667"/>
              </p:ext>
            </p:extLst>
          </p:nvPr>
        </p:nvGraphicFramePr>
        <p:xfrm>
          <a:off x="2524125" y="2305210"/>
          <a:ext cx="6953251" cy="3647744"/>
        </p:xfrm>
        <a:graphic>
          <a:graphicData uri="http://schemas.openxmlformats.org/drawingml/2006/table">
            <a:tbl>
              <a:tblPr/>
              <a:tblGrid>
                <a:gridCol w="1107205">
                  <a:extLst>
                    <a:ext uri="{9D8B030D-6E8A-4147-A177-3AD203B41FA5}">
                      <a16:colId xmlns:a16="http://schemas.microsoft.com/office/drawing/2014/main" val="4235593148"/>
                    </a:ext>
                  </a:extLst>
                </a:gridCol>
                <a:gridCol w="1107205">
                  <a:extLst>
                    <a:ext uri="{9D8B030D-6E8A-4147-A177-3AD203B41FA5}">
                      <a16:colId xmlns:a16="http://schemas.microsoft.com/office/drawing/2014/main" val="4127380020"/>
                    </a:ext>
                  </a:extLst>
                </a:gridCol>
                <a:gridCol w="1107205">
                  <a:extLst>
                    <a:ext uri="{9D8B030D-6E8A-4147-A177-3AD203B41FA5}">
                      <a16:colId xmlns:a16="http://schemas.microsoft.com/office/drawing/2014/main" val="780278059"/>
                    </a:ext>
                  </a:extLst>
                </a:gridCol>
                <a:gridCol w="1240070">
                  <a:extLst>
                    <a:ext uri="{9D8B030D-6E8A-4147-A177-3AD203B41FA5}">
                      <a16:colId xmlns:a16="http://schemas.microsoft.com/office/drawing/2014/main" val="1672772572"/>
                    </a:ext>
                  </a:extLst>
                </a:gridCol>
                <a:gridCol w="974342">
                  <a:extLst>
                    <a:ext uri="{9D8B030D-6E8A-4147-A177-3AD203B41FA5}">
                      <a16:colId xmlns:a16="http://schemas.microsoft.com/office/drawing/2014/main" val="3746464703"/>
                    </a:ext>
                  </a:extLst>
                </a:gridCol>
                <a:gridCol w="1417224">
                  <a:extLst>
                    <a:ext uri="{9D8B030D-6E8A-4147-A177-3AD203B41FA5}">
                      <a16:colId xmlns:a16="http://schemas.microsoft.com/office/drawing/2014/main" val="1830253579"/>
                    </a:ext>
                  </a:extLst>
                </a:gridCol>
              </a:tblGrid>
              <a:tr h="4901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Nombre ILF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DETs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RETs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Complejidad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PF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Requisito/s del que se deriva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777668"/>
                  </a:ext>
                </a:extLst>
              </a:tr>
              <a:tr h="1089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Vehículo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Nº de matrícula, Modelo, Marca, Año de fabrica., Gama, Estado, Franq. (7)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Vehículo (1)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7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R2, R3, R4, R5, R8, R12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663597"/>
                  </a:ext>
                </a:extLst>
              </a:tr>
              <a:tr h="1089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Cliente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Nombre, DNI/CIF, Edad, C.Cond., Domicilio, Datos de Contacto, Tipo cliente (7)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Empresa, Particular (2)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7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R7, R13, R15,R16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15925"/>
                  </a:ext>
                </a:extLst>
              </a:tr>
              <a:tr h="977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Reserva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Nº reserva, Periodo de reserva, DNI/CIF, Nº matrícula, Importe (5)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Reserva (1)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7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R1,R2,R9, R10,R11,R13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827" marR="53827" marT="53827" marB="53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571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47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7E91D4-B37F-479D-BDF8-4CD21257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 37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F50EF7-E0A8-4B10-85A6-966DC1EB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ABC-182B-4E9C-A624-D44965830FDA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524BB6-B84F-43A4-90FB-27641F257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61729"/>
              </p:ext>
            </p:extLst>
          </p:nvPr>
        </p:nvGraphicFramePr>
        <p:xfrm>
          <a:off x="1862668" y="753533"/>
          <a:ext cx="8967629" cy="2675467"/>
        </p:xfrm>
        <a:graphic>
          <a:graphicData uri="http://schemas.openxmlformats.org/drawingml/2006/table">
            <a:tbl>
              <a:tblPr/>
              <a:tblGrid>
                <a:gridCol w="1427967">
                  <a:extLst>
                    <a:ext uri="{9D8B030D-6E8A-4147-A177-3AD203B41FA5}">
                      <a16:colId xmlns:a16="http://schemas.microsoft.com/office/drawing/2014/main" val="1340178760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val="618499867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val="3338645559"/>
                    </a:ext>
                  </a:extLst>
                </a:gridCol>
                <a:gridCol w="1599322">
                  <a:extLst>
                    <a:ext uri="{9D8B030D-6E8A-4147-A177-3AD203B41FA5}">
                      <a16:colId xmlns:a16="http://schemas.microsoft.com/office/drawing/2014/main" val="2457603573"/>
                    </a:ext>
                  </a:extLst>
                </a:gridCol>
                <a:gridCol w="1256609">
                  <a:extLst>
                    <a:ext uri="{9D8B030D-6E8A-4147-A177-3AD203B41FA5}">
                      <a16:colId xmlns:a16="http://schemas.microsoft.com/office/drawing/2014/main" val="2983565516"/>
                    </a:ext>
                  </a:extLst>
                </a:gridCol>
                <a:gridCol w="1827797">
                  <a:extLst>
                    <a:ext uri="{9D8B030D-6E8A-4147-A177-3AD203B41FA5}">
                      <a16:colId xmlns:a16="http://schemas.microsoft.com/office/drawing/2014/main" val="505371470"/>
                    </a:ext>
                  </a:extLst>
                </a:gridCol>
              </a:tblGrid>
              <a:tr h="621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Nombre EIF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DETs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RETs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Complejidad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PF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Requisito/s del que se deriva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717819"/>
                  </a:ext>
                </a:extLst>
              </a:tr>
              <a:tr h="109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Tarifa de alquiler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Tipo tarifa, Importe, Temporada, Tipo cliente, Gama (5)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Tarifa 1, Tarifa 2, Tarifa 3, Tarifa 4 (4)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5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R4,R6, R7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572109"/>
                  </a:ext>
                </a:extLst>
              </a:tr>
              <a:tr h="955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Extras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Tipo de extras, Coste, Seguro adicional (3)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Seguro adicional, Accesorios, Características (3)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5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R17, R8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07862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3827B4-D614-4E4D-8AFF-37C5E204C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07216"/>
              </p:ext>
            </p:extLst>
          </p:nvPr>
        </p:nvGraphicFramePr>
        <p:xfrm>
          <a:off x="1862668" y="4073236"/>
          <a:ext cx="8967629" cy="2031231"/>
        </p:xfrm>
        <a:graphic>
          <a:graphicData uri="http://schemas.openxmlformats.org/drawingml/2006/table">
            <a:tbl>
              <a:tblPr/>
              <a:tblGrid>
                <a:gridCol w="1427966">
                  <a:extLst>
                    <a:ext uri="{9D8B030D-6E8A-4147-A177-3AD203B41FA5}">
                      <a16:colId xmlns:a16="http://schemas.microsoft.com/office/drawing/2014/main" val="3723054375"/>
                    </a:ext>
                  </a:extLst>
                </a:gridCol>
                <a:gridCol w="1427966">
                  <a:extLst>
                    <a:ext uri="{9D8B030D-6E8A-4147-A177-3AD203B41FA5}">
                      <a16:colId xmlns:a16="http://schemas.microsoft.com/office/drawing/2014/main" val="244744017"/>
                    </a:ext>
                  </a:extLst>
                </a:gridCol>
                <a:gridCol w="1427966">
                  <a:extLst>
                    <a:ext uri="{9D8B030D-6E8A-4147-A177-3AD203B41FA5}">
                      <a16:colId xmlns:a16="http://schemas.microsoft.com/office/drawing/2014/main" val="562971478"/>
                    </a:ext>
                  </a:extLst>
                </a:gridCol>
                <a:gridCol w="1599322">
                  <a:extLst>
                    <a:ext uri="{9D8B030D-6E8A-4147-A177-3AD203B41FA5}">
                      <a16:colId xmlns:a16="http://schemas.microsoft.com/office/drawing/2014/main" val="2863548258"/>
                    </a:ext>
                  </a:extLst>
                </a:gridCol>
                <a:gridCol w="1256611">
                  <a:extLst>
                    <a:ext uri="{9D8B030D-6E8A-4147-A177-3AD203B41FA5}">
                      <a16:colId xmlns:a16="http://schemas.microsoft.com/office/drawing/2014/main" val="2950548025"/>
                    </a:ext>
                  </a:extLst>
                </a:gridCol>
                <a:gridCol w="1827798">
                  <a:extLst>
                    <a:ext uri="{9D8B030D-6E8A-4147-A177-3AD203B41FA5}">
                      <a16:colId xmlns:a16="http://schemas.microsoft.com/office/drawing/2014/main" val="1559181896"/>
                    </a:ext>
                  </a:extLst>
                </a:gridCol>
              </a:tblGrid>
              <a:tr h="3996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 b="1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Nombre EO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DETs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FTRs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Complejidad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PF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Requisito/s del que se deriva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20079"/>
                  </a:ext>
                </a:extLst>
              </a:tr>
              <a:tr h="16316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Facturación servicio de alquiler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Nº de factura, Método de pago, Dirección de facturación, Nombre, Compañía de la tarjeta de crédito, Nº reserva, Periodo de reserva, DNI/CIF, Nº matrícula, Importe (10))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Cliente, Reserva (2)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MEDIA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5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9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R13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25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6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7E91D4-B37F-479D-BDF8-4CD21257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 37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F50EF7-E0A8-4B10-85A6-966DC1EB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ABC-182B-4E9C-A624-D44965830FDA}" type="slidenum">
              <a:rPr lang="es-ES" smtClean="0"/>
              <a:t>8</a:t>
            </a:fld>
            <a:endParaRPr lang="es-E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4013BC-CC36-4777-9145-29E58BE64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150866"/>
              </p:ext>
            </p:extLst>
          </p:nvPr>
        </p:nvGraphicFramePr>
        <p:xfrm>
          <a:off x="838201" y="939800"/>
          <a:ext cx="10734675" cy="4627619"/>
        </p:xfrm>
        <a:graphic>
          <a:graphicData uri="http://schemas.openxmlformats.org/drawingml/2006/table">
            <a:tbl>
              <a:tblPr/>
              <a:tblGrid>
                <a:gridCol w="1709343">
                  <a:extLst>
                    <a:ext uri="{9D8B030D-6E8A-4147-A177-3AD203B41FA5}">
                      <a16:colId xmlns:a16="http://schemas.microsoft.com/office/drawing/2014/main" val="4294887294"/>
                    </a:ext>
                  </a:extLst>
                </a:gridCol>
                <a:gridCol w="1709343">
                  <a:extLst>
                    <a:ext uri="{9D8B030D-6E8A-4147-A177-3AD203B41FA5}">
                      <a16:colId xmlns:a16="http://schemas.microsoft.com/office/drawing/2014/main" val="1336510411"/>
                    </a:ext>
                  </a:extLst>
                </a:gridCol>
                <a:gridCol w="1709343">
                  <a:extLst>
                    <a:ext uri="{9D8B030D-6E8A-4147-A177-3AD203B41FA5}">
                      <a16:colId xmlns:a16="http://schemas.microsoft.com/office/drawing/2014/main" val="2787375893"/>
                    </a:ext>
                  </a:extLst>
                </a:gridCol>
                <a:gridCol w="1914466">
                  <a:extLst>
                    <a:ext uri="{9D8B030D-6E8A-4147-A177-3AD203B41FA5}">
                      <a16:colId xmlns:a16="http://schemas.microsoft.com/office/drawing/2014/main" val="3645422139"/>
                    </a:ext>
                  </a:extLst>
                </a:gridCol>
                <a:gridCol w="1504220">
                  <a:extLst>
                    <a:ext uri="{9D8B030D-6E8A-4147-A177-3AD203B41FA5}">
                      <a16:colId xmlns:a16="http://schemas.microsoft.com/office/drawing/2014/main" val="3197297700"/>
                    </a:ext>
                  </a:extLst>
                </a:gridCol>
                <a:gridCol w="2187960">
                  <a:extLst>
                    <a:ext uri="{9D8B030D-6E8A-4147-A177-3AD203B41FA5}">
                      <a16:colId xmlns:a16="http://schemas.microsoft.com/office/drawing/2014/main" val="1397918611"/>
                    </a:ext>
                  </a:extLst>
                </a:gridCol>
              </a:tblGrid>
              <a:tr h="52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Nombre EI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DETs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FTRs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Complejidad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PF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Requisito/s del que se deriva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559247"/>
                  </a:ext>
                </a:extLst>
              </a:tr>
              <a:tr h="10233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Alquilar vehículo en una franquicia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Nº reserva, Periodo de reserva, DNI/CIF, Nº matrícula, Importe, Nº de matrícula, Modelo, Marca, Año de fabrica., Gama, Estado, Franq., Tipo tarifa, Temporada, Tipo cliente (15)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Reserva, Vehículo, Tarifa de alquiler (3)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ALTA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6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R1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99467"/>
                  </a:ext>
                </a:extLst>
              </a:tr>
              <a:tr h="5095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Devolver vehículo en una franquicia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Nº reserva, Franq., Estado, Nº de matrícula, Modelo, Marca, Año de fabrica., Gama (8)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Reserva, Vehículo (2)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MEDIA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4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R2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593338"/>
                  </a:ext>
                </a:extLst>
              </a:tr>
              <a:tr h="5668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Aplicar descuento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Tipo de cliente, Tipo tarifa (2)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Cliente, Tarifa de alquiler (2)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3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R7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807216"/>
                  </a:ext>
                </a:extLst>
              </a:tr>
              <a:tr h="9028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Modificar una reserva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Nº reserva, Periodo de reserva, DNI/CIF, Nº matrícula, Importe, Nº de matrícula, Modelo, Marca, Año de fabrica., Gama, Estado, Franq., Tipo tarifa, Tipo cliente, Temporada (15)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Reserva, Vehículo, Tarifa de alquiler, Extras (4)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ALTA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6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R10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527268"/>
                  </a:ext>
                </a:extLst>
              </a:tr>
              <a:tr h="446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Cancelar una reserva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Nº reserva, Estado (2)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Reserva, Vehículo (2)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3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R11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359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00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7E91D4-B37F-479D-BDF8-4CD21257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Grupo 37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F50EF7-E0A8-4B10-85A6-966DC1EB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ABC-182B-4E9C-A624-D44965830FDA}" type="slidenum">
              <a:rPr lang="es-ES" smtClean="0"/>
              <a:t>9</a:t>
            </a:fld>
            <a:endParaRPr lang="es-E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E9AA91-509D-41E9-AFAD-1B2B41F9F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64342"/>
              </p:ext>
            </p:extLst>
          </p:nvPr>
        </p:nvGraphicFramePr>
        <p:xfrm>
          <a:off x="942976" y="1352550"/>
          <a:ext cx="10277475" cy="4605913"/>
        </p:xfrm>
        <a:graphic>
          <a:graphicData uri="http://schemas.openxmlformats.org/drawingml/2006/table">
            <a:tbl>
              <a:tblPr/>
              <a:tblGrid>
                <a:gridCol w="1636539">
                  <a:extLst>
                    <a:ext uri="{9D8B030D-6E8A-4147-A177-3AD203B41FA5}">
                      <a16:colId xmlns:a16="http://schemas.microsoft.com/office/drawing/2014/main" val="2298770846"/>
                    </a:ext>
                  </a:extLst>
                </a:gridCol>
                <a:gridCol w="1636539">
                  <a:extLst>
                    <a:ext uri="{9D8B030D-6E8A-4147-A177-3AD203B41FA5}">
                      <a16:colId xmlns:a16="http://schemas.microsoft.com/office/drawing/2014/main" val="3610718856"/>
                    </a:ext>
                  </a:extLst>
                </a:gridCol>
                <a:gridCol w="1636539">
                  <a:extLst>
                    <a:ext uri="{9D8B030D-6E8A-4147-A177-3AD203B41FA5}">
                      <a16:colId xmlns:a16="http://schemas.microsoft.com/office/drawing/2014/main" val="2171495036"/>
                    </a:ext>
                  </a:extLst>
                </a:gridCol>
                <a:gridCol w="1832929">
                  <a:extLst>
                    <a:ext uri="{9D8B030D-6E8A-4147-A177-3AD203B41FA5}">
                      <a16:colId xmlns:a16="http://schemas.microsoft.com/office/drawing/2014/main" val="1186059417"/>
                    </a:ext>
                  </a:extLst>
                </a:gridCol>
                <a:gridCol w="1440156">
                  <a:extLst>
                    <a:ext uri="{9D8B030D-6E8A-4147-A177-3AD203B41FA5}">
                      <a16:colId xmlns:a16="http://schemas.microsoft.com/office/drawing/2014/main" val="1303133604"/>
                    </a:ext>
                  </a:extLst>
                </a:gridCol>
                <a:gridCol w="2094773">
                  <a:extLst>
                    <a:ext uri="{9D8B030D-6E8A-4147-A177-3AD203B41FA5}">
                      <a16:colId xmlns:a16="http://schemas.microsoft.com/office/drawing/2014/main" val="1005528737"/>
                    </a:ext>
                  </a:extLst>
                </a:gridCol>
              </a:tblGrid>
              <a:tr h="8310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Modificar usuario cliente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Nombre, DNI/CIF, edad, </a:t>
                      </a:r>
                      <a:r>
                        <a:rPr lang="es-ES" sz="10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C.cond</a:t>
                      </a: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., Domicilio, Datos de contacto, Tipo cliente (7)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Cliente (1)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3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R16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883990"/>
                  </a:ext>
                </a:extLst>
              </a:tr>
              <a:tr h="916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Dar de alta vehículo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Nº</a:t>
                      </a: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de matrícula, Modelo, Marca, Año de </a:t>
                      </a:r>
                      <a:r>
                        <a:rPr lang="es-ES" sz="10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fabricac</a:t>
                      </a: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., Gama, Estado, Franquicia (7)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Vehículo (1)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BAJA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3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R3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092162"/>
                  </a:ext>
                </a:extLst>
              </a:tr>
              <a:tr h="8310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Dar de alta usuario cliente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Nombre, DNI/CIF, edad, C.cond., Domicilio, Datos de contacto, Tipo cliente (7)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Cliente (1)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BAJA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3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R15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088476"/>
                  </a:ext>
                </a:extLst>
              </a:tr>
              <a:tr h="20274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Realizar reserva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Periodo de reserva, DNI/CIF, </a:t>
                      </a:r>
                      <a:r>
                        <a:rPr lang="es-ES" sz="10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Nº</a:t>
                      </a: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matrícula, Modelo, Marca, Año de fabrica., Gama, Estado, </a:t>
                      </a:r>
                      <a:r>
                        <a:rPr lang="es-ES" sz="10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Franq</a:t>
                      </a: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., Tipo tarifa, Tipo cliente, Temporada, Tipo de extras, Coste, Seguro adicional (15)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Reserva, Vehículo, Tarifa de alquiler, Extras (4)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ALTA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6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R9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2503" marR="32503" marT="32503" marB="325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572710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8FE7104-C5F6-4DFB-96F3-377574659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09141"/>
              </p:ext>
            </p:extLst>
          </p:nvPr>
        </p:nvGraphicFramePr>
        <p:xfrm>
          <a:off x="942976" y="899537"/>
          <a:ext cx="10277475" cy="453013"/>
        </p:xfrm>
        <a:graphic>
          <a:graphicData uri="http://schemas.openxmlformats.org/drawingml/2006/table">
            <a:tbl>
              <a:tblPr/>
              <a:tblGrid>
                <a:gridCol w="1636541">
                  <a:extLst>
                    <a:ext uri="{9D8B030D-6E8A-4147-A177-3AD203B41FA5}">
                      <a16:colId xmlns:a16="http://schemas.microsoft.com/office/drawing/2014/main" val="2421453266"/>
                    </a:ext>
                  </a:extLst>
                </a:gridCol>
                <a:gridCol w="1636541">
                  <a:extLst>
                    <a:ext uri="{9D8B030D-6E8A-4147-A177-3AD203B41FA5}">
                      <a16:colId xmlns:a16="http://schemas.microsoft.com/office/drawing/2014/main" val="1698951761"/>
                    </a:ext>
                  </a:extLst>
                </a:gridCol>
                <a:gridCol w="1636541">
                  <a:extLst>
                    <a:ext uri="{9D8B030D-6E8A-4147-A177-3AD203B41FA5}">
                      <a16:colId xmlns:a16="http://schemas.microsoft.com/office/drawing/2014/main" val="916978479"/>
                    </a:ext>
                  </a:extLst>
                </a:gridCol>
                <a:gridCol w="1832926">
                  <a:extLst>
                    <a:ext uri="{9D8B030D-6E8A-4147-A177-3AD203B41FA5}">
                      <a16:colId xmlns:a16="http://schemas.microsoft.com/office/drawing/2014/main" val="3353830449"/>
                    </a:ext>
                  </a:extLst>
                </a:gridCol>
                <a:gridCol w="1440154">
                  <a:extLst>
                    <a:ext uri="{9D8B030D-6E8A-4147-A177-3AD203B41FA5}">
                      <a16:colId xmlns:a16="http://schemas.microsoft.com/office/drawing/2014/main" val="4210593923"/>
                    </a:ext>
                  </a:extLst>
                </a:gridCol>
                <a:gridCol w="2094772">
                  <a:extLst>
                    <a:ext uri="{9D8B030D-6E8A-4147-A177-3AD203B41FA5}">
                      <a16:colId xmlns:a16="http://schemas.microsoft.com/office/drawing/2014/main" val="2555014994"/>
                    </a:ext>
                  </a:extLst>
                </a:gridCol>
              </a:tblGrid>
              <a:tr h="4530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Nombre EI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(continuación)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DETs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FTRs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Complejidad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PF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Requisito/s del que se deriva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391" marR="25391" marT="25391" marB="253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5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764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2099</Words>
  <Application>Microsoft Office PowerPoint</Application>
  <PresentationFormat>Panorámica</PresentationFormat>
  <Paragraphs>670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Times New Roman</vt:lpstr>
      <vt:lpstr>Tw Cen MT</vt:lpstr>
      <vt:lpstr>Wingdings</vt:lpstr>
      <vt:lpstr>Tema de Office</vt:lpstr>
      <vt:lpstr>Presentación de PowerPoint</vt:lpstr>
      <vt:lpstr>Presentación de PowerPoint</vt:lpstr>
      <vt:lpstr>Resumen de Gestión</vt:lpstr>
      <vt:lpstr>Ciclo de Vida</vt:lpstr>
      <vt:lpstr>Planificación</vt:lpstr>
      <vt:lpstr>Estrategia y Estimación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Diagrama de Gantt </vt:lpstr>
      <vt:lpstr>Seguimiento del Proyecto</vt:lpstr>
      <vt:lpstr>Presentación de PowerPoint</vt:lpstr>
      <vt:lpstr>Ejecución y Resultados</vt:lpstr>
      <vt:lpstr>Calidad</vt:lpstr>
      <vt:lpstr>Seguimiento de defectos</vt:lpstr>
      <vt:lpstr>Plan de calidad, medidas y resultados</vt:lpstr>
      <vt:lpstr>Resumen Postmortem</vt:lpstr>
      <vt:lpstr>Presentación de PowerPoint</vt:lpstr>
      <vt:lpstr>Retrospectiva STARFISH</vt:lpstr>
      <vt:lpstr>¡¡Gracias!!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p.maestro@alumnos.upm.es</dc:creator>
  <cp:lastModifiedBy>p.maestro@alumnos.upm.es</cp:lastModifiedBy>
  <cp:revision>13</cp:revision>
  <dcterms:created xsi:type="dcterms:W3CDTF">2020-11-16T11:42:59Z</dcterms:created>
  <dcterms:modified xsi:type="dcterms:W3CDTF">2020-11-16T15:09:41Z</dcterms:modified>
</cp:coreProperties>
</file>