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5" r:id="rId4"/>
    <p:sldId id="268" r:id="rId5"/>
    <p:sldId id="258" r:id="rId6"/>
    <p:sldId id="269" r:id="rId7"/>
    <p:sldId id="264" r:id="rId8"/>
    <p:sldId id="259" r:id="rId9"/>
    <p:sldId id="260" r:id="rId10"/>
    <p:sldId id="273" r:id="rId11"/>
    <p:sldId id="257" r:id="rId12"/>
    <p:sldId id="266" r:id="rId13"/>
    <p:sldId id="267" r:id="rId14"/>
    <p:sldId id="270" r:id="rId15"/>
    <p:sldId id="271" r:id="rId16"/>
    <p:sldId id="274" r:id="rId17"/>
    <p:sldId id="272" r:id="rId18"/>
    <p:sldId id="263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2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8576D-2CEC-0705-C019-E42B7A4F1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B0F8B4-606A-7A78-8BDA-5E29DE7828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BA428-710A-9E33-FCBC-2C0783EFC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2CC45-8B6F-49C1-B47A-D759A905D94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03D0F-1B52-DCC9-19DB-35F90DB93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43CEF-C027-B774-A351-637B8776C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776A5-EB60-4B61-B7D8-FEF455455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343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E4711-B75E-8C82-2BE6-52FE0FDD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0AE455-2FE6-2523-FEE7-777991382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7F6D5-EDA3-6DD5-26D4-F47D2872D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2CC45-8B6F-49C1-B47A-D759A905D94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7F11C-3DBE-F527-04DA-7B8815FFD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C540F-2AC8-5C7B-FCCC-5B59E5825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776A5-EB60-4B61-B7D8-FEF455455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39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8C7916-559E-62F5-D7D7-7E4792B871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F8025E-E6E7-5DC9-5C7C-04490DD33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39F89-E98F-E547-3B63-FFDC95BE5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2CC45-8B6F-49C1-B47A-D759A905D94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D7C1F-73BF-5DEA-3AE5-7EE3A429B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0976B-FFE6-0A41-8476-26BC1DC84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776A5-EB60-4B61-B7D8-FEF455455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39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A6EC-7E8A-F6AC-D770-A1AA15FB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65A08-576D-D6A4-1497-8037B2834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6C8E1-BB0C-08C1-A21A-151AFE685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2CC45-8B6F-49C1-B47A-D759A905D94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D79C7-CDB7-B663-EBA8-5CFCCCC62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61C23-2698-F192-D607-FCB5E6D09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776A5-EB60-4B61-B7D8-FEF455455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38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1A6CF-030B-539D-184F-7CCECBBEE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06C5E-7B79-9838-A25C-D317F5C79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87CC3-8D7D-5069-FA52-F5C9ABF0E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2CC45-8B6F-49C1-B47A-D759A905D94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FFF54-91DD-0BF6-A25B-0752FF132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0F150-E39A-8A49-54C2-B45DE4022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776A5-EB60-4B61-B7D8-FEF455455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7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9FAA1-9AD3-41F0-BEF7-5631717D8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F6916-69F8-F081-6AF2-2A4A9996B9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7A5638-883C-DE95-23C9-93EBBABD4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1AD26-3ECB-944B-3C34-220FD82A5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2CC45-8B6F-49C1-B47A-D759A905D94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6F419-A64F-50C7-E2CE-4FD597766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EF02A-EAF4-5EEE-5327-D00DDC37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776A5-EB60-4B61-B7D8-FEF455455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89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D5F0C-3097-C240-B436-7BCAF9E9C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AC050-39D6-415E-0E9B-47EE56623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76F67-D510-A0C1-AE21-2FEA577E1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FD32C2-CEBB-6212-CA7E-86621B5516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3B47A7-1413-C11B-1F0F-9BC1FD9F52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6CD278-772C-DAC9-E53A-C051BF75B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2CC45-8B6F-49C1-B47A-D759A905D94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A9161B-BC7C-8918-AB19-BBE9888B3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2B74F7-4981-3ED6-98F4-6EAD5EF0B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776A5-EB60-4B61-B7D8-FEF455455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631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D8F4C-8410-7F17-BD56-565253412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DEB2-7121-11CF-1B0E-40CE20331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2CC45-8B6F-49C1-B47A-D759A905D94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E64B1F-D0C6-E259-2801-BD619BB57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36B051-773B-8CC0-5D72-A3D250989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776A5-EB60-4B61-B7D8-FEF455455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97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D8C82E-DA24-5324-386E-C2A301D6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2CC45-8B6F-49C1-B47A-D759A905D94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3686EA-B916-B2D7-1D67-64D56233C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1363B7-993D-DC38-061D-7975A0B43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776A5-EB60-4B61-B7D8-FEF455455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2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3B32B-456B-3E97-59BF-EF3E34DB3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7867C-7F41-57C7-5080-952A6A99B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559C91-0880-911D-0711-40F50DC89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2AA4A-0542-836A-223C-42A8F593D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2CC45-8B6F-49C1-B47A-D759A905D94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083782-3451-5130-8FB8-2516CD34D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E3236A-B4EC-9869-C85C-BC19325C2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776A5-EB60-4B61-B7D8-FEF455455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8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40EE1-4166-84BD-E542-9A2536B47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600505-1A90-66C3-1C06-2CBAF3766D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4148A1-BB8F-5733-3426-22A97EE82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0F259-D197-ADE1-D4BF-705CD2F85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2CC45-8B6F-49C1-B47A-D759A905D94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AC86D-1A98-0CC3-C7C3-881210B46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494BA0-F318-3B27-10DF-B82FA0BA4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776A5-EB60-4B61-B7D8-FEF455455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DFAF3C-F23E-B9D8-C4AE-500B4C39E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B0E96-DC69-B8BD-815D-6D92272FA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96C45-0921-184C-53EE-EBD2549E0A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82CC45-8B6F-49C1-B47A-D759A905D94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BDF25-FD8D-274B-C7E7-71F80A75BF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D5C76-F08C-6640-8980-E6E7551F8C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1776A5-EB60-4B61-B7D8-FEF455455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4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8586B-8558-2608-C024-E41B093017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Bienvenidos</a:t>
            </a:r>
            <a:r>
              <a:rPr lang="en-US" dirty="0"/>
              <a:t>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DD346B-D3DD-1E6E-4A1C-7129B746DE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419" sz="2800" dirty="0"/>
              <a:t>Análisis Exploratorio</a:t>
            </a:r>
          </a:p>
          <a:p>
            <a:r>
              <a:rPr lang="es-419" dirty="0"/>
              <a:t>Guillermo Lezama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285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A66D0-EC95-F081-2D17-83845DC66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 y horas de </a:t>
            </a:r>
            <a:r>
              <a:rPr lang="en-US" dirty="0" err="1"/>
              <a:t>oficina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DCA96-9430-095E-1C48-1447556AB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Voy a </a:t>
            </a:r>
            <a:r>
              <a:rPr lang="en-US" dirty="0" err="1"/>
              <a:t>subir</a:t>
            </a:r>
            <a:endParaRPr lang="en-US" dirty="0"/>
          </a:p>
          <a:p>
            <a:pPr lvl="1"/>
            <a:r>
              <a:rPr lang="en-US" dirty="0" err="1"/>
              <a:t>Clases</a:t>
            </a:r>
            <a:r>
              <a:rPr lang="en-US" dirty="0"/>
              <a:t> </a:t>
            </a:r>
            <a:r>
              <a:rPr lang="en-US" dirty="0" err="1"/>
              <a:t>grabadas</a:t>
            </a:r>
            <a:r>
              <a:rPr lang="en-US" dirty="0"/>
              <a:t> (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correr</a:t>
            </a:r>
            <a:r>
              <a:rPr lang="en-US" dirty="0"/>
              <a:t> del </a:t>
            </a:r>
            <a:r>
              <a:rPr lang="en-US" dirty="0" err="1"/>
              <a:t>dia</a:t>
            </a:r>
            <a:r>
              <a:rPr lang="en-US" dirty="0"/>
              <a:t> y </a:t>
            </a:r>
            <a:r>
              <a:rPr lang="en-US" dirty="0" err="1"/>
              <a:t>cercano</a:t>
            </a:r>
            <a:r>
              <a:rPr lang="en-US" dirty="0"/>
              <a:t> a la </a:t>
            </a:r>
            <a:r>
              <a:rPr lang="en-US" dirty="0" err="1"/>
              <a:t>noche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Trabajos</a:t>
            </a:r>
            <a:r>
              <a:rPr lang="en-US" dirty="0"/>
              <a:t> </a:t>
            </a:r>
            <a:r>
              <a:rPr lang="en-US" dirty="0" err="1"/>
              <a:t>Pr</a:t>
            </a:r>
            <a:r>
              <a:rPr lang="es-419" dirty="0" err="1"/>
              <a:t>ácticos</a:t>
            </a:r>
            <a:r>
              <a:rPr lang="es-419" dirty="0"/>
              <a:t> (al mediodía, post clase)</a:t>
            </a:r>
          </a:p>
          <a:p>
            <a:pPr lvl="1"/>
            <a:r>
              <a:rPr lang="es-419" dirty="0"/>
              <a:t>Google </a:t>
            </a:r>
            <a:r>
              <a:rPr lang="es-419" dirty="0" err="1"/>
              <a:t>Colab</a:t>
            </a:r>
            <a:r>
              <a:rPr lang="es-419" dirty="0"/>
              <a:t> (antes de comenzar la clase)</a:t>
            </a:r>
          </a:p>
          <a:p>
            <a:pPr lvl="1"/>
            <a:endParaRPr lang="es-419" dirty="0"/>
          </a:p>
          <a:p>
            <a:pPr marL="0" indent="0">
              <a:buNone/>
            </a:pPr>
            <a:r>
              <a:rPr lang="es-419" dirty="0"/>
              <a:t>Disponible para reunirme entre semana. </a:t>
            </a:r>
          </a:p>
          <a:p>
            <a:pPr marL="0" indent="0">
              <a:buNone/>
            </a:pPr>
            <a:r>
              <a:rPr lang="es-419" dirty="0" err="1"/>
              <a:t>Escríban</a:t>
            </a:r>
            <a:r>
              <a:rPr lang="es-419" dirty="0"/>
              <a:t> a g</a:t>
            </a:r>
            <a:r>
              <a:rPr lang="es-419"/>
              <a:t>uillermo</a:t>
            </a:r>
            <a:r>
              <a:rPr lang="es-419" dirty="0" err="1"/>
              <a:t>.Lezama</a:t>
            </a:r>
            <a:r>
              <a:rPr lang="en-US" dirty="0"/>
              <a:t>@cienciassociales.edu.uy</a:t>
            </a:r>
            <a:endParaRPr lang="es-419" dirty="0"/>
          </a:p>
          <a:p>
            <a:pPr lvl="1"/>
            <a:endParaRPr lang="es-419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075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869A4-DFAD-4698-543E-BD3D7D576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Por Qué un Curso de EDA?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633DD-E634-EC93-75B2-59401FAA5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3 </a:t>
            </a:r>
            <a:r>
              <a:rPr lang="en-US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Objetivos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 de EDA</a:t>
            </a:r>
          </a:p>
          <a:p>
            <a:pPr marL="0" indent="0" algn="l">
              <a:buNone/>
            </a:pPr>
            <a:endParaRPr lang="en-US" dirty="0">
              <a:solidFill>
                <a:srgbClr val="333333"/>
              </a:solidFill>
              <a:highlight>
                <a:srgbClr val="FFFFFF"/>
              </a:highlight>
              <a:latin typeface="Helvetica Neue"/>
            </a:endParaRPr>
          </a:p>
          <a:p>
            <a:pPr marL="514350" indent="-514350" algn="l">
              <a:buAutoNum type="arabicParenR"/>
            </a:pPr>
            <a:r>
              <a:rPr lang="en-US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Determinar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si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 hay </a:t>
            </a:r>
            <a:r>
              <a:rPr lang="en-US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problemas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 con la data</a:t>
            </a:r>
          </a:p>
          <a:p>
            <a:pPr marL="514350" indent="-514350" algn="l">
              <a:buAutoNum type="arabicParenR"/>
            </a:pPr>
            <a:endParaRPr lang="en-US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Helvetica Neue"/>
            </a:endParaRPr>
          </a:p>
          <a:p>
            <a:pPr marL="514350" indent="-514350" algn="l">
              <a:buAutoNum type="arabicParenR"/>
            </a:pPr>
            <a:r>
              <a:rPr lang="en-US" dirty="0" err="1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</a:rPr>
              <a:t>Determinar</a:t>
            </a:r>
            <a:r>
              <a:rPr lang="en-US" dirty="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</a:rPr>
              <a:t> </a:t>
            </a:r>
            <a:r>
              <a:rPr lang="en-US" dirty="0" err="1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</a:rPr>
              <a:t>si</a:t>
            </a:r>
            <a:r>
              <a:rPr lang="en-US" dirty="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</a:rPr>
              <a:t> la </a:t>
            </a:r>
            <a:r>
              <a:rPr lang="en-US" dirty="0" err="1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</a:rPr>
              <a:t>pregunta</a:t>
            </a:r>
            <a:r>
              <a:rPr lang="en-US" dirty="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</a:rPr>
              <a:t> que se </a:t>
            </a:r>
            <a:r>
              <a:rPr lang="en-US" dirty="0" err="1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</a:rPr>
              <a:t>quiere</a:t>
            </a:r>
            <a:r>
              <a:rPr lang="en-US" dirty="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</a:rPr>
              <a:t> responder se </a:t>
            </a:r>
            <a:r>
              <a:rPr lang="en-US" dirty="0" err="1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</a:rPr>
              <a:t>puede</a:t>
            </a:r>
            <a:r>
              <a:rPr lang="en-US" dirty="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</a:rPr>
              <a:t> responder con </a:t>
            </a:r>
            <a:r>
              <a:rPr lang="en-US" dirty="0" err="1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</a:rPr>
              <a:t>esta</a:t>
            </a:r>
            <a:r>
              <a:rPr lang="en-US" dirty="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</a:rPr>
              <a:t> data</a:t>
            </a:r>
          </a:p>
          <a:p>
            <a:pPr marL="514350" indent="-514350" algn="l">
              <a:buAutoNum type="arabicParenR"/>
            </a:pPr>
            <a:endParaRPr lang="en-US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Helvetica Neue"/>
            </a:endParaRPr>
          </a:p>
          <a:p>
            <a:pPr marL="514350" indent="-514350" algn="l">
              <a:buAutoNum type="arabicParenR"/>
            </a:pPr>
            <a:r>
              <a:rPr lang="en-US" dirty="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</a:rPr>
              <a:t>Tener un sketch de la </a:t>
            </a:r>
            <a:r>
              <a:rPr lang="en-US" dirty="0" err="1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</a:rPr>
              <a:t>respuesta</a:t>
            </a:r>
            <a:r>
              <a:rPr lang="en-US" dirty="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</a:rPr>
              <a:t> a la </a:t>
            </a:r>
            <a:r>
              <a:rPr lang="en-US" dirty="0" err="1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</a:rPr>
              <a:t>pregunta</a:t>
            </a:r>
            <a:r>
              <a:rPr lang="en-US" dirty="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</a:rPr>
              <a:t>. </a:t>
            </a:r>
            <a:r>
              <a:rPr lang="en-US" dirty="0"/>
              <a:t>Al final, uno </a:t>
            </a:r>
            <a:r>
              <a:rPr lang="en-US" dirty="0" err="1"/>
              <a:t>cuenta</a:t>
            </a:r>
            <a:r>
              <a:rPr lang="en-US" dirty="0"/>
              <a:t> con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buena</a:t>
            </a:r>
            <a:r>
              <a:rPr lang="en-US" dirty="0"/>
              <a:t> idea de la </a:t>
            </a:r>
            <a:r>
              <a:rPr lang="en-US" dirty="0" err="1"/>
              <a:t>respuesta</a:t>
            </a:r>
            <a:r>
              <a:rPr lang="en-US" dirty="0"/>
              <a:t> a la </a:t>
            </a:r>
            <a:r>
              <a:rPr lang="en-US" dirty="0" err="1"/>
              <a:t>pregunta</a:t>
            </a:r>
            <a:r>
              <a:rPr lang="en-US" dirty="0"/>
              <a:t> con la que </a:t>
            </a:r>
            <a:r>
              <a:rPr lang="en-US" dirty="0" err="1"/>
              <a:t>iniciaron</a:t>
            </a:r>
            <a:r>
              <a:rPr lang="en-US" dirty="0"/>
              <a:t>.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es-ES" dirty="0"/>
              <a:t>El EDA prepara el terreno para análisis más estructurados y modelado predictivo al proporcionar una comprensión sólida de los datos.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114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129CB-E196-41E8-747A-58E9083C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La pregunta importa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8B277-916E-F289-6022-43863D3D6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Es lo que guía el análisis</a:t>
            </a:r>
          </a:p>
          <a:p>
            <a:endParaRPr lang="es-419" dirty="0"/>
          </a:p>
          <a:p>
            <a:r>
              <a:rPr lang="es-419" dirty="0"/>
              <a:t>Pero la definición de la pregunta que queremos responder también puede ser ajustada con nuestro análisis</a:t>
            </a:r>
          </a:p>
          <a:p>
            <a:endParaRPr lang="es-419" dirty="0"/>
          </a:p>
          <a:p>
            <a:r>
              <a:rPr lang="es-419" dirty="0"/>
              <a:t>Si bien el EDA es flexible, las preguntas suman estructura.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646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29AE6-D57F-3792-AB4E-C13C1C0B7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Checklist B</a:t>
            </a:r>
            <a:r>
              <a:rPr lang="es-419" dirty="0" err="1"/>
              <a:t>ásica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E90E1-A0FB-CC36-7604-A0F3B1EE3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"Exploratory Data Analysis with R" </a:t>
            </a:r>
            <a:r>
              <a:rPr lang="en-US" dirty="0" err="1"/>
              <a:t>por</a:t>
            </a:r>
            <a:r>
              <a:rPr lang="en-US" dirty="0"/>
              <a:t> Roger D. Peng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Formular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pregunta</a:t>
            </a:r>
            <a:r>
              <a:rPr lang="en-US" dirty="0"/>
              <a:t>/</a:t>
            </a:r>
            <a:r>
              <a:rPr lang="en-US" dirty="0" err="1"/>
              <a:t>tema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¿Hay </a:t>
            </a:r>
            <a:r>
              <a:rPr lang="en-US" dirty="0" err="1"/>
              <a:t>relación</a:t>
            </a:r>
            <a:r>
              <a:rPr lang="en-US" dirty="0"/>
              <a:t> entre turnout y </a:t>
            </a:r>
            <a:r>
              <a:rPr lang="en-US" dirty="0" err="1"/>
              <a:t>votos</a:t>
            </a:r>
            <a:r>
              <a:rPr lang="en-US" dirty="0"/>
              <a:t> a </a:t>
            </a:r>
            <a:r>
              <a:rPr lang="en-US" dirty="0" err="1"/>
              <a:t>candidatos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1.b </a:t>
            </a:r>
            <a:r>
              <a:rPr lang="en-US" dirty="0" err="1"/>
              <a:t>Encontrar</a:t>
            </a:r>
            <a:r>
              <a:rPr lang="en-US" dirty="0"/>
              <a:t> la data</a:t>
            </a:r>
          </a:p>
          <a:p>
            <a:pPr marL="0" indent="0">
              <a:buNone/>
            </a:pPr>
            <a:r>
              <a:rPr lang="en-US" dirty="0"/>
              <a:t>Datos de las </a:t>
            </a:r>
            <a:r>
              <a:rPr lang="en-US" dirty="0" err="1"/>
              <a:t>elecciones</a:t>
            </a:r>
            <a:r>
              <a:rPr lang="en-US" dirty="0"/>
              <a:t> </a:t>
            </a:r>
            <a:r>
              <a:rPr lang="en-US" dirty="0" err="1"/>
              <a:t>internas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Uruguay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Leer </a:t>
            </a:r>
            <a:r>
              <a:rPr lang="en-US" dirty="0" err="1"/>
              <a:t>el</a:t>
            </a:r>
            <a:r>
              <a:rPr lang="en-US" dirty="0"/>
              <a:t> dataset</a:t>
            </a:r>
          </a:p>
        </p:txBody>
      </p:sp>
    </p:spTree>
    <p:extLst>
      <p:ext uri="{BB962C8B-B14F-4D97-AF65-F5344CB8AC3E}">
        <p14:creationId xmlns:p14="http://schemas.microsoft.com/office/powerpoint/2010/main" val="172977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45BE4-EF47-34A6-8F49-8AACF0FA9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5733"/>
            <a:ext cx="10515600" cy="5601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3. “Check the packaging”</a:t>
            </a:r>
          </a:p>
          <a:p>
            <a:pPr lvl="1"/>
            <a:r>
              <a:rPr lang="en-US" dirty="0"/>
              <a:t>Number of columns</a:t>
            </a:r>
          </a:p>
          <a:p>
            <a:pPr lvl="1"/>
            <a:r>
              <a:rPr lang="en-US" dirty="0"/>
              <a:t>Number of Rows</a:t>
            </a:r>
          </a:p>
          <a:p>
            <a:pPr marL="0" indent="0">
              <a:buNone/>
            </a:pPr>
            <a:r>
              <a:rPr lang="en-US" dirty="0"/>
              <a:t>4. </a:t>
            </a:r>
            <a:r>
              <a:rPr lang="en-US" dirty="0" err="1"/>
              <a:t>Ejecutar</a:t>
            </a:r>
            <a:r>
              <a:rPr lang="en-US" dirty="0"/>
              <a:t> str() </a:t>
            </a:r>
          </a:p>
          <a:p>
            <a:pPr lvl="1"/>
            <a:r>
              <a:rPr lang="en-US" dirty="0"/>
              <a:t>En Pandas: .info() + .head()</a:t>
            </a:r>
          </a:p>
          <a:p>
            <a:pPr marL="0" indent="0">
              <a:buNone/>
            </a:pPr>
            <a:r>
              <a:rPr lang="en-US" dirty="0"/>
              <a:t>5. Mirar a </a:t>
            </a:r>
            <a:r>
              <a:rPr lang="en-US" dirty="0" err="1"/>
              <a:t>parte</a:t>
            </a:r>
            <a:r>
              <a:rPr lang="en-US" dirty="0"/>
              <a:t> superior e inferior de la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6. </a:t>
            </a:r>
            <a:r>
              <a:rPr lang="en-US" dirty="0" err="1"/>
              <a:t>Chequear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n’s.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7. Validar con al </a:t>
            </a:r>
            <a:r>
              <a:rPr lang="en-US" dirty="0" err="1"/>
              <a:t>menos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fuente</a:t>
            </a:r>
            <a:r>
              <a:rPr lang="en-US" dirty="0"/>
              <a:t> externa.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309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5A22E-87BD-5E5A-B301-AC706D306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5567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8. </a:t>
            </a:r>
            <a:r>
              <a:rPr lang="en-US" dirty="0" err="1"/>
              <a:t>Probar</a:t>
            </a:r>
            <a:r>
              <a:rPr lang="en-US" dirty="0"/>
              <a:t> la </a:t>
            </a:r>
            <a:r>
              <a:rPr lang="en-US" dirty="0" err="1"/>
              <a:t>soluci</a:t>
            </a:r>
            <a:r>
              <a:rPr lang="es-419" dirty="0" err="1"/>
              <a:t>ón</a:t>
            </a:r>
            <a:r>
              <a:rPr lang="es-419" dirty="0"/>
              <a:t> fácil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9. </a:t>
            </a:r>
            <a:r>
              <a:rPr lang="en-US" dirty="0" err="1"/>
              <a:t>Discutir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análisis</a:t>
            </a:r>
            <a:r>
              <a:rPr lang="en-US" dirty="0"/>
              <a:t> </a:t>
            </a:r>
            <a:r>
              <a:rPr lang="en-US" dirty="0" err="1"/>
              <a:t>hecho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10. Follow up</a:t>
            </a:r>
          </a:p>
          <a:p>
            <a:pPr lvl="1"/>
            <a:r>
              <a:rPr lang="en-US" dirty="0"/>
              <a:t>¿</a:t>
            </a:r>
            <a:r>
              <a:rPr lang="en-US" dirty="0" err="1"/>
              <a:t>Tenemos</a:t>
            </a:r>
            <a:r>
              <a:rPr lang="en-US" dirty="0"/>
              <a:t> la data </a:t>
            </a:r>
            <a:r>
              <a:rPr lang="en-US" dirty="0" err="1"/>
              <a:t>correcta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¿</a:t>
            </a:r>
            <a:r>
              <a:rPr lang="en-US" dirty="0" err="1"/>
              <a:t>Necesitamos</a:t>
            </a:r>
            <a:r>
              <a:rPr lang="en-US" dirty="0"/>
              <a:t> </a:t>
            </a:r>
            <a:r>
              <a:rPr lang="en-US" dirty="0" err="1"/>
              <a:t>otra</a:t>
            </a:r>
            <a:r>
              <a:rPr lang="en-US" dirty="0"/>
              <a:t> data?</a:t>
            </a:r>
          </a:p>
          <a:p>
            <a:pPr lvl="1"/>
            <a:r>
              <a:rPr lang="en-US" dirty="0"/>
              <a:t>¿La </a:t>
            </a:r>
            <a:r>
              <a:rPr lang="en-US" dirty="0" err="1"/>
              <a:t>pregunta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es la </a:t>
            </a:r>
            <a:r>
              <a:rPr lang="en-US" dirty="0" err="1"/>
              <a:t>correcta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Iterar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262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757F6-0BED-FEC5-0455-9E6AD53C0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</a:t>
            </a:r>
            <a:r>
              <a:rPr lang="es-419" dirty="0"/>
              <a:t>é otras preguntan surgen de este EDA?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BC3A5-CC79-6D13-94A6-8F221E2CB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¿Cómo se distribuyen los niveles de </a:t>
            </a:r>
            <a:r>
              <a:rPr lang="es-ES" dirty="0" err="1"/>
              <a:t>turnout</a:t>
            </a:r>
            <a:r>
              <a:rPr lang="es-ES" dirty="0"/>
              <a:t> entre los circuitos a través de los partidos?</a:t>
            </a:r>
          </a:p>
          <a:p>
            <a:r>
              <a:rPr lang="es-ES" dirty="0"/>
              <a:t>¿Hay distritos con </a:t>
            </a:r>
            <a:r>
              <a:rPr lang="es-ES" dirty="0" err="1"/>
              <a:t>turnout</a:t>
            </a:r>
            <a:r>
              <a:rPr lang="es-ES" dirty="0"/>
              <a:t> atípicamente alto o bajo? ¿Cómo se comporta la proporción de votos del perdedor en esos casos?</a:t>
            </a:r>
          </a:p>
          <a:p>
            <a:r>
              <a:rPr lang="es-ES" dirty="0"/>
              <a:t>¿Existen </a:t>
            </a:r>
            <a:r>
              <a:rPr lang="es-ES" dirty="0" err="1"/>
              <a:t>outliers</a:t>
            </a:r>
            <a:r>
              <a:rPr lang="es-ES" dirty="0"/>
              <a:t> en la proporción de votos del candidato perdedor que podrían influir en la relación con el </a:t>
            </a:r>
            <a:r>
              <a:rPr lang="es-ES" dirty="0" err="1"/>
              <a:t>turnout</a:t>
            </a:r>
            <a:r>
              <a:rPr lang="es-ES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933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EB0A8-1FD3-09C2-F84D-283426EC2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Hubo Fraude en Uruguay?</a:t>
            </a:r>
            <a:endParaRPr lang="en-US" dirty="0"/>
          </a:p>
        </p:txBody>
      </p:sp>
      <p:pic>
        <p:nvPicPr>
          <p:cNvPr id="1028" name="Picture 4" descr="Russian elections once again had a suspiciously neat result">
            <a:extLst>
              <a:ext uri="{FF2B5EF4-FFF2-40B4-BE49-F238E27FC236}">
                <a16:creationId xmlns:a16="http://schemas.microsoft.com/office/drawing/2014/main" id="{C890F459-992B-77F2-C2CE-BAC098AEB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434" y="1690688"/>
            <a:ext cx="8221132" cy="4624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6314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20B9C-2CA8-9698-A65D-CF0E60E58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EDA vs. Análisis confirmatorio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27B62-6949-7B90-4AA1-ABC2AC80D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EDA es m</a:t>
            </a:r>
            <a:r>
              <a:rPr lang="es-419" dirty="0" err="1"/>
              <a:t>ás</a:t>
            </a:r>
            <a:r>
              <a:rPr lang="es-419" dirty="0"/>
              <a:t> flexible.</a:t>
            </a:r>
          </a:p>
          <a:p>
            <a:pPr lvl="1"/>
            <a:r>
              <a:rPr lang="es-419" dirty="0"/>
              <a:t>Entender los datos, identificar patrones, anomalías, formular hipótesis, sugerir relaciones entre variables.</a:t>
            </a:r>
          </a:p>
          <a:p>
            <a:pPr lvl="1"/>
            <a:r>
              <a:rPr lang="es-419" dirty="0"/>
              <a:t>Estadísticas descriptivas y análisis gráfico</a:t>
            </a:r>
          </a:p>
          <a:p>
            <a:r>
              <a:rPr lang="en-US" dirty="0"/>
              <a:t>“An</a:t>
            </a:r>
            <a:r>
              <a:rPr lang="es-419" dirty="0" err="1"/>
              <a:t>álisis</a:t>
            </a:r>
            <a:r>
              <a:rPr lang="es-419" dirty="0"/>
              <a:t> confirmatorio”</a:t>
            </a:r>
          </a:p>
          <a:p>
            <a:pPr lvl="1"/>
            <a:r>
              <a:rPr lang="es-419" dirty="0"/>
              <a:t>Testear hipótesis para preguntas previamente formuladas</a:t>
            </a:r>
          </a:p>
          <a:p>
            <a:pPr lvl="1"/>
            <a:r>
              <a:rPr lang="es-419" dirty="0"/>
              <a:t>Utiliza de más métodos estadísticos</a:t>
            </a:r>
          </a:p>
          <a:p>
            <a:pPr lvl="1"/>
            <a:r>
              <a:rPr lang="es-419" dirty="0"/>
              <a:t>Relaciones causales e inferencia</a:t>
            </a:r>
          </a:p>
          <a:p>
            <a:pPr lvl="1"/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4237843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B99E5-0D91-4A9D-B201-D137D7580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Resumen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2BCCF-3121-1975-DA75-684D893BC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Estructura</a:t>
            </a:r>
            <a:r>
              <a:rPr lang="en-US" dirty="0"/>
              <a:t> </a:t>
            </a:r>
            <a:r>
              <a:rPr lang="en-US" dirty="0" err="1"/>
              <a:t>importa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Pregunta</a:t>
            </a:r>
            <a:r>
              <a:rPr lang="en-US" dirty="0"/>
              <a:t> </a:t>
            </a:r>
            <a:r>
              <a:rPr lang="en-US" dirty="0" err="1"/>
              <a:t>importa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En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debe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EDA para </a:t>
            </a:r>
            <a:r>
              <a:rPr lang="en-US" dirty="0" err="1"/>
              <a:t>analizar</a:t>
            </a:r>
            <a:r>
              <a:rPr lang="en-US" dirty="0"/>
              <a:t> </a:t>
            </a:r>
            <a:r>
              <a:rPr lang="en-US" dirty="0" err="1"/>
              <a:t>posibles</a:t>
            </a:r>
            <a:r>
              <a:rPr lang="en-US" dirty="0"/>
              <a:t> </a:t>
            </a:r>
            <a:r>
              <a:rPr lang="en-US" dirty="0" err="1"/>
              <a:t>sesgos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037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D155-9509-AA9F-F095-B090B8B79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La clase de hoy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BDA61-95AA-4C85-7739-3BFF0192E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err="1"/>
              <a:t>Intros</a:t>
            </a:r>
            <a:endParaRPr lang="es-419" dirty="0"/>
          </a:p>
          <a:p>
            <a:r>
              <a:rPr lang="es-419" dirty="0"/>
              <a:t>Algunas definiciones</a:t>
            </a:r>
          </a:p>
          <a:p>
            <a:r>
              <a:rPr lang="es-419" dirty="0"/>
              <a:t>El curso</a:t>
            </a:r>
          </a:p>
          <a:p>
            <a:r>
              <a:rPr lang="es-419" dirty="0"/>
              <a:t>Un ejemplo con una </a:t>
            </a:r>
            <a:r>
              <a:rPr lang="es-419" dirty="0" err="1"/>
              <a:t>checklist</a:t>
            </a:r>
            <a:r>
              <a:rPr lang="es-419" dirty="0"/>
              <a:t> básica de EDA</a:t>
            </a:r>
          </a:p>
          <a:p>
            <a:endParaRPr lang="es-419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851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22A97-69BA-789D-0C09-0B6C4A0F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Bienvenidos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A4CE5-DD38-B9E3-4422-5883F079D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Introducciones</a:t>
            </a:r>
          </a:p>
          <a:p>
            <a:pPr lvl="1"/>
            <a:r>
              <a:rPr lang="es-419" dirty="0"/>
              <a:t>Nombre</a:t>
            </a:r>
          </a:p>
          <a:p>
            <a:pPr lvl="1"/>
            <a:r>
              <a:rPr lang="es-419" dirty="0"/>
              <a:t>Que hicieron de sus vidas? (qué estudiaron, dónde trabajaron)</a:t>
            </a:r>
          </a:p>
          <a:p>
            <a:pPr lvl="1"/>
            <a:r>
              <a:rPr lang="es-419" dirty="0"/>
              <a:t>Qué hacen de sus vidas? (trabajan, solo estudian, algún buen hobby)</a:t>
            </a:r>
          </a:p>
          <a:p>
            <a:pPr lvl="1"/>
            <a:r>
              <a:rPr lang="es-419" dirty="0"/>
              <a:t>Que quieren hacer de sus vidas con el diploma?</a:t>
            </a:r>
          </a:p>
        </p:txBody>
      </p:sp>
    </p:spTree>
    <p:extLst>
      <p:ext uri="{BB962C8B-B14F-4D97-AF65-F5344CB8AC3E}">
        <p14:creationId xmlns:p14="http://schemas.microsoft.com/office/powerpoint/2010/main" val="1623164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FC49B-40B2-96D0-64FC-418D168D8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Qué es EDA?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6C326-6111-A0F6-33AE-1150E7C76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</a:rPr>
              <a:t>El análisis exploratorio de datos es el proceso de explorar los datos, y típicamente incluye examinar la estructura y los componentes del conjunto de datos, las distribuciones de variables individuales y las relaciones entre dos o más variables.</a:t>
            </a:r>
          </a:p>
          <a:p>
            <a:r>
              <a:rPr lang="es-ES" dirty="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</a:rPr>
              <a:t>Patrones ocultos</a:t>
            </a:r>
            <a:endParaRPr lang="en-US" dirty="0">
              <a:solidFill>
                <a:srgbClr val="333333"/>
              </a:solidFill>
              <a:highlight>
                <a:srgbClr val="FFFFFF"/>
              </a:highlight>
              <a:latin typeface="Helvetica Neue"/>
            </a:endParaRPr>
          </a:p>
          <a:p>
            <a:r>
              <a:rPr lang="en-US" dirty="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</a:rPr>
              <a:t>An</a:t>
            </a:r>
            <a:r>
              <a:rPr lang="es-419" dirty="0" err="1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</a:rPr>
              <a:t>álisis</a:t>
            </a:r>
            <a:r>
              <a:rPr lang="es-419" dirty="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</a:rPr>
              <a:t> gráfico es lo que más se hace</a:t>
            </a:r>
          </a:p>
          <a:p>
            <a:r>
              <a:rPr lang="es-419" dirty="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</a:rPr>
              <a:t>Estadísticas descriptivas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312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D540A-A1F5-4A65-107A-EAB12D3E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Estructura del Curso 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E21C8-B9BC-5D42-2B50-81F357D9B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1) </a:t>
            </a:r>
            <a:r>
              <a:rPr lang="en-US" dirty="0" err="1"/>
              <a:t>Estad</a:t>
            </a:r>
            <a:r>
              <a:rPr lang="es-419" dirty="0" err="1"/>
              <a:t>ísticas</a:t>
            </a:r>
            <a:r>
              <a:rPr lang="es-419" dirty="0"/>
              <a:t> descriptivas y preparación de datos</a:t>
            </a:r>
            <a:endParaRPr lang="en-US" dirty="0"/>
          </a:p>
          <a:p>
            <a:pPr lvl="1"/>
            <a:r>
              <a:rPr lang="es-419" dirty="0"/>
              <a:t>Descriptivas</a:t>
            </a:r>
          </a:p>
          <a:p>
            <a:pPr lvl="1"/>
            <a:r>
              <a:rPr lang="es-419" dirty="0"/>
              <a:t>Limpieza</a:t>
            </a:r>
          </a:p>
          <a:p>
            <a:pPr lvl="1"/>
            <a:r>
              <a:rPr lang="es-419" dirty="0"/>
              <a:t>SQL</a:t>
            </a:r>
          </a:p>
          <a:p>
            <a:pPr marL="0" indent="0">
              <a:buNone/>
            </a:pPr>
            <a:r>
              <a:rPr lang="es-419" dirty="0"/>
              <a:t>2) Manejo y transformación de variables</a:t>
            </a:r>
          </a:p>
          <a:p>
            <a:pPr lvl="1"/>
            <a:r>
              <a:rPr lang="es-419" dirty="0"/>
              <a:t>Creación de variables</a:t>
            </a:r>
          </a:p>
          <a:p>
            <a:pPr lvl="1"/>
            <a:r>
              <a:rPr lang="es-419" dirty="0" err="1"/>
              <a:t>Feature</a:t>
            </a:r>
            <a:r>
              <a:rPr lang="es-419" dirty="0"/>
              <a:t> </a:t>
            </a:r>
            <a:r>
              <a:rPr lang="es-419" dirty="0" err="1"/>
              <a:t>engineering</a:t>
            </a:r>
            <a:endParaRPr lang="es-419" dirty="0"/>
          </a:p>
          <a:p>
            <a:pPr marL="0" indent="0">
              <a:buNone/>
            </a:pP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725375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D540A-A1F5-4A65-107A-EAB12D3E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Estructura del Curso 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E21C8-B9BC-5D42-2B50-81F357D9B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419" dirty="0"/>
              <a:t>3) Aplicación de técnicas específicas</a:t>
            </a:r>
          </a:p>
          <a:p>
            <a:pPr lvl="1"/>
            <a:r>
              <a:rPr lang="es-419" dirty="0"/>
              <a:t>Análisis gráfico</a:t>
            </a:r>
          </a:p>
          <a:p>
            <a:pPr lvl="1"/>
            <a:r>
              <a:rPr lang="es-419" dirty="0"/>
              <a:t>Comparación de grupos</a:t>
            </a:r>
          </a:p>
          <a:p>
            <a:pPr lvl="1"/>
            <a:r>
              <a:rPr lang="es-419" dirty="0"/>
              <a:t>Correlaciones </a:t>
            </a:r>
          </a:p>
          <a:p>
            <a:pPr lvl="1"/>
            <a:r>
              <a:rPr lang="es-419" dirty="0"/>
              <a:t>Reducción de dimensionalidad</a:t>
            </a:r>
          </a:p>
          <a:p>
            <a:pPr lvl="1"/>
            <a:r>
              <a:rPr lang="es-419" dirty="0" err="1"/>
              <a:t>Clustering</a:t>
            </a:r>
            <a:endParaRPr lang="es-419" dirty="0"/>
          </a:p>
          <a:p>
            <a:pPr lvl="1"/>
            <a:r>
              <a:rPr lang="es-419" dirty="0"/>
              <a:t>Series Temporales</a:t>
            </a:r>
          </a:p>
          <a:p>
            <a:pPr lvl="1"/>
            <a:r>
              <a:rPr lang="es-419" dirty="0"/>
              <a:t>Texto</a:t>
            </a:r>
          </a:p>
          <a:p>
            <a:pPr lvl="1"/>
            <a:r>
              <a:rPr lang="es-419" dirty="0"/>
              <a:t>Generación de pruebas de hipótesis</a:t>
            </a:r>
          </a:p>
        </p:txBody>
      </p:sp>
    </p:spTree>
    <p:extLst>
      <p:ext uri="{BB962C8B-B14F-4D97-AF65-F5344CB8AC3E}">
        <p14:creationId xmlns:p14="http://schemas.microsoft.com/office/powerpoint/2010/main" val="1130471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EB730-5704-E7D0-8754-42B8033B0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Otras cuestiones para tener en cuenta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9A4A2-4E58-86D2-548F-813125AAC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Academia v. el resto</a:t>
            </a:r>
          </a:p>
          <a:p>
            <a:pPr lvl="1"/>
            <a:r>
              <a:rPr lang="es-419" dirty="0"/>
              <a:t>Cuánto tiempo invertir en esto</a:t>
            </a:r>
          </a:p>
          <a:p>
            <a:pPr algn="just"/>
            <a:r>
              <a:rPr lang="es-419" dirty="0"/>
              <a:t>Python</a:t>
            </a:r>
          </a:p>
          <a:p>
            <a:pPr algn="just"/>
            <a:r>
              <a:rPr lang="es-419" dirty="0"/>
              <a:t>Libros</a:t>
            </a:r>
          </a:p>
          <a:p>
            <a:pPr lvl="1" algn="just"/>
            <a:r>
              <a:rPr lang="es-419" dirty="0"/>
              <a:t>Voy a seguir varios libros. </a:t>
            </a:r>
          </a:p>
          <a:p>
            <a:pPr lvl="1" algn="just"/>
            <a:r>
              <a:rPr lang="es-419" dirty="0"/>
              <a:t>Algunos en el syllabus.</a:t>
            </a:r>
            <a:endParaRPr lang="en-US" dirty="0"/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953135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B190F-C1CD-1145-0E92-8553B159D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Expectativas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38B73-0088-C3C7-A3CE-3662B6CFE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Clases híbridas</a:t>
            </a:r>
          </a:p>
          <a:p>
            <a:pPr lvl="1"/>
            <a:r>
              <a:rPr lang="es-419" dirty="0"/>
              <a:t>… pero participen</a:t>
            </a:r>
          </a:p>
          <a:p>
            <a:pPr lvl="1"/>
            <a:r>
              <a:rPr lang="es-419" dirty="0"/>
              <a:t>pregunten</a:t>
            </a:r>
          </a:p>
          <a:p>
            <a:pPr lvl="2"/>
            <a:r>
              <a:rPr lang="es-419" dirty="0"/>
              <a:t>Las preguntas solo significan que son curiosos</a:t>
            </a:r>
            <a:endParaRPr lang="en-US" dirty="0"/>
          </a:p>
          <a:p>
            <a:r>
              <a:rPr lang="en-US" dirty="0" err="1"/>
              <a:t>Traigan</a:t>
            </a:r>
            <a:r>
              <a:rPr lang="en-US" dirty="0"/>
              <a:t> </a:t>
            </a:r>
            <a:r>
              <a:rPr lang="en-US" dirty="0" err="1"/>
              <a:t>preguntas</a:t>
            </a:r>
            <a:endParaRPr lang="en-US" dirty="0"/>
          </a:p>
          <a:p>
            <a:r>
              <a:rPr lang="es-419" dirty="0"/>
              <a:t>Traigan respuestas</a:t>
            </a:r>
          </a:p>
          <a:p>
            <a:r>
              <a:rPr lang="es-419" dirty="0"/>
              <a:t>Traigan problemas</a:t>
            </a:r>
          </a:p>
          <a:p>
            <a:pPr marL="0" indent="0">
              <a:buNone/>
            </a:pP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46387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336DE-6231-F588-F914-C743A700B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Formalidades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53A41-6086-79CF-B593-ECFE930B0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Trabajos domiciliarios (40%)</a:t>
            </a:r>
          </a:p>
          <a:p>
            <a:pPr lvl="1"/>
            <a:r>
              <a:rPr lang="en-US" dirty="0"/>
              <a:t>Muy </a:t>
            </a:r>
            <a:r>
              <a:rPr lang="en-US" dirty="0" err="1"/>
              <a:t>cortitos</a:t>
            </a:r>
            <a:endParaRPr lang="en-US" dirty="0"/>
          </a:p>
          <a:p>
            <a:pPr lvl="1"/>
            <a:r>
              <a:rPr lang="en-US" dirty="0" err="1"/>
              <a:t>Yo</a:t>
            </a:r>
            <a:r>
              <a:rPr lang="en-US" dirty="0"/>
              <a:t> les </a:t>
            </a:r>
            <a:r>
              <a:rPr lang="en-US" dirty="0" err="1"/>
              <a:t>doy</a:t>
            </a:r>
            <a:r>
              <a:rPr lang="en-US" dirty="0"/>
              <a:t> la data y </a:t>
            </a:r>
            <a:r>
              <a:rPr lang="en-US" dirty="0" err="1"/>
              <a:t>preguntas</a:t>
            </a:r>
            <a:endParaRPr lang="en-US" dirty="0"/>
          </a:p>
          <a:p>
            <a:pPr lvl="1"/>
            <a:r>
              <a:rPr lang="en-US" dirty="0" err="1"/>
              <a:t>Ustedes</a:t>
            </a:r>
            <a:r>
              <a:rPr lang="en-US" dirty="0"/>
              <a:t> </a:t>
            </a:r>
            <a:r>
              <a:rPr lang="en-US" dirty="0" err="1"/>
              <a:t>entregan</a:t>
            </a:r>
            <a:r>
              <a:rPr lang="en-US" dirty="0"/>
              <a:t> HTML, pdf, lo que </a:t>
            </a:r>
            <a:r>
              <a:rPr lang="en-US" dirty="0" err="1"/>
              <a:t>quieran</a:t>
            </a:r>
            <a:r>
              <a:rPr lang="en-US" dirty="0"/>
              <a:t> que </a:t>
            </a:r>
            <a:r>
              <a:rPr lang="en-US" dirty="0" err="1"/>
              <a:t>incluya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output</a:t>
            </a:r>
          </a:p>
          <a:p>
            <a:pPr lvl="1"/>
            <a:r>
              <a:rPr lang="en-US" dirty="0"/>
              <a:t>Uno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 (no </a:t>
            </a:r>
            <a:r>
              <a:rPr lang="en-US" dirty="0" err="1"/>
              <a:t>siempre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Deadline: 20/9</a:t>
            </a:r>
          </a:p>
          <a:p>
            <a:r>
              <a:rPr lang="en-US" dirty="0" err="1"/>
              <a:t>Trabajo</a:t>
            </a:r>
            <a:r>
              <a:rPr lang="en-US" dirty="0"/>
              <a:t> final (60%)</a:t>
            </a:r>
          </a:p>
          <a:p>
            <a:pPr lvl="1"/>
            <a:r>
              <a:rPr lang="en-US" dirty="0" err="1"/>
              <a:t>Pauta</a:t>
            </a:r>
            <a:r>
              <a:rPr lang="en-US" dirty="0"/>
              <a:t> </a:t>
            </a:r>
            <a:r>
              <a:rPr lang="es-419" dirty="0"/>
              <a:t>el 3</a:t>
            </a:r>
            <a:r>
              <a:rPr lang="en-US" dirty="0"/>
              <a:t>/9</a:t>
            </a:r>
          </a:p>
          <a:p>
            <a:pPr lvl="1"/>
            <a:r>
              <a:rPr lang="en-US" dirty="0"/>
              <a:t>Dataset que </a:t>
            </a:r>
            <a:r>
              <a:rPr lang="en-US" dirty="0" err="1"/>
              <a:t>eligen</a:t>
            </a:r>
            <a:r>
              <a:rPr lang="en-US" dirty="0"/>
              <a:t> </a:t>
            </a:r>
            <a:r>
              <a:rPr lang="en-US" dirty="0" err="1"/>
              <a:t>uds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0330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3636</TotalTime>
  <Words>743</Words>
  <Application>Microsoft Office PowerPoint</Application>
  <PresentationFormat>Widescreen</PresentationFormat>
  <Paragraphs>138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Aptos</vt:lpstr>
      <vt:lpstr>Aptos Display</vt:lpstr>
      <vt:lpstr>Arial</vt:lpstr>
      <vt:lpstr>Helvetica Neue</vt:lpstr>
      <vt:lpstr>Office Theme</vt:lpstr>
      <vt:lpstr>Bienvenidos!</vt:lpstr>
      <vt:lpstr>La clase de hoy</vt:lpstr>
      <vt:lpstr>Bienvenidos</vt:lpstr>
      <vt:lpstr>Qué es EDA?</vt:lpstr>
      <vt:lpstr>Estructura del Curso I</vt:lpstr>
      <vt:lpstr>Estructura del Curso II</vt:lpstr>
      <vt:lpstr>Otras cuestiones para tener en cuenta</vt:lpstr>
      <vt:lpstr>Expectativas</vt:lpstr>
      <vt:lpstr>Formalidades</vt:lpstr>
      <vt:lpstr>EVA y horas de oficina</vt:lpstr>
      <vt:lpstr>Por Qué un Curso de EDA?</vt:lpstr>
      <vt:lpstr>La pregunta importa</vt:lpstr>
      <vt:lpstr>Checklist Básica</vt:lpstr>
      <vt:lpstr>PowerPoint Presentation</vt:lpstr>
      <vt:lpstr>PowerPoint Presentation</vt:lpstr>
      <vt:lpstr>Qué otras preguntan surgen de este EDA?</vt:lpstr>
      <vt:lpstr>Hubo Fraude en Uruguay?</vt:lpstr>
      <vt:lpstr>EDA vs. Análisis confirmatorio</vt:lpstr>
      <vt:lpstr>Resumen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Lezama Perez, Guillermo Roman</dc:creator>
  <cp:lastModifiedBy>Lezama Perez, Guillermo Roman</cp:lastModifiedBy>
  <cp:revision>4</cp:revision>
  <dcterms:created xsi:type="dcterms:W3CDTF">2024-08-17T20:57:53Z</dcterms:created>
  <dcterms:modified xsi:type="dcterms:W3CDTF">2024-08-20T10:44:39Z</dcterms:modified>
</cp:coreProperties>
</file>