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lay"/>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MZGeCIcsP/F58sVZ6J6sOBgWG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s-ES"/>
              <a:t>Clase 2</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ES"/>
              <a:t>Análisis Exploratorio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Visualizaciones Básicas I</a:t>
            </a:r>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b="1" lang="es-ES"/>
              <a:t>Histogramas</a:t>
            </a:r>
            <a:endParaRPr/>
          </a:p>
          <a:p>
            <a:pPr indent="-228600" lvl="0" marL="228600" rtl="0" algn="l">
              <a:lnSpc>
                <a:spcPct val="90000"/>
              </a:lnSpc>
              <a:spcBef>
                <a:spcPts val="1000"/>
              </a:spcBef>
              <a:spcAft>
                <a:spcPts val="0"/>
              </a:spcAft>
              <a:buClr>
                <a:schemeClr val="dk1"/>
              </a:buClr>
              <a:buSzPct val="100000"/>
              <a:buFont typeface="Arial"/>
              <a:buChar char="•"/>
            </a:pPr>
            <a:r>
              <a:rPr b="1" lang="es-ES"/>
              <a:t>Definición</a:t>
            </a:r>
            <a:r>
              <a:rPr lang="es-ES"/>
              <a:t>: Un </a:t>
            </a:r>
            <a:r>
              <a:rPr b="1" lang="es-ES"/>
              <a:t>histograma</a:t>
            </a:r>
            <a:r>
              <a:rPr lang="es-ES"/>
              <a:t> es una representación gráfica de la distribución de un conjunto de datos. Divide los datos en intervalos (bins) y muestra la frecuencia de los datos en cada intervalo.</a:t>
            </a:r>
            <a:endParaRPr/>
          </a:p>
          <a:p>
            <a:pPr indent="-228600" lvl="0" marL="228600" rtl="0" algn="l">
              <a:lnSpc>
                <a:spcPct val="90000"/>
              </a:lnSpc>
              <a:spcBef>
                <a:spcPts val="1000"/>
              </a:spcBef>
              <a:spcAft>
                <a:spcPts val="0"/>
              </a:spcAft>
              <a:buClr>
                <a:schemeClr val="dk1"/>
              </a:buClr>
              <a:buSzPct val="100000"/>
              <a:buFont typeface="Arial"/>
              <a:buChar char="•"/>
            </a:pPr>
            <a:r>
              <a:rPr b="1" lang="es-ES"/>
              <a:t>Propósito</a:t>
            </a:r>
            <a:r>
              <a:rPr lang="es-ES"/>
              <a:t>:</a:t>
            </a:r>
            <a:endParaRPr/>
          </a:p>
          <a:p>
            <a:pPr indent="-285750" lvl="1" marL="742950" rtl="0" algn="l">
              <a:lnSpc>
                <a:spcPct val="90000"/>
              </a:lnSpc>
              <a:spcBef>
                <a:spcPts val="500"/>
              </a:spcBef>
              <a:spcAft>
                <a:spcPts val="0"/>
              </a:spcAft>
              <a:buClr>
                <a:schemeClr val="dk1"/>
              </a:buClr>
              <a:buSzPct val="100000"/>
              <a:buFont typeface="Arial"/>
              <a:buChar char="•"/>
            </a:pPr>
            <a:r>
              <a:rPr lang="es-ES"/>
              <a:t>Identificar la distribución de los datos: Normal, sesgada, multimodal, etc.</a:t>
            </a:r>
            <a:endParaRPr/>
          </a:p>
          <a:p>
            <a:pPr indent="-285750" lvl="1" marL="742950" rtl="0" algn="l">
              <a:lnSpc>
                <a:spcPct val="90000"/>
              </a:lnSpc>
              <a:spcBef>
                <a:spcPts val="500"/>
              </a:spcBef>
              <a:spcAft>
                <a:spcPts val="0"/>
              </a:spcAft>
              <a:buClr>
                <a:schemeClr val="dk1"/>
              </a:buClr>
              <a:buSzPct val="100000"/>
              <a:buFont typeface="Arial"/>
              <a:buChar char="•"/>
            </a:pPr>
            <a:r>
              <a:rPr lang="es-ES"/>
              <a:t>Detectar outliers o valores atípicos.</a:t>
            </a:r>
            <a:endParaRPr/>
          </a:p>
          <a:p>
            <a:pPr indent="-285750" lvl="1" marL="742950" rtl="0" algn="l">
              <a:lnSpc>
                <a:spcPct val="90000"/>
              </a:lnSpc>
              <a:spcBef>
                <a:spcPts val="500"/>
              </a:spcBef>
              <a:spcAft>
                <a:spcPts val="0"/>
              </a:spcAft>
              <a:buClr>
                <a:schemeClr val="dk1"/>
              </a:buClr>
              <a:buSzPct val="100000"/>
              <a:buFont typeface="Arial"/>
              <a:buChar char="•"/>
            </a:pPr>
            <a:r>
              <a:rPr lang="es-ES"/>
              <a:t>Visualizar la dispersión y tendencia central de los datos.</a:t>
            </a:r>
            <a:endParaRPr/>
          </a:p>
          <a:p>
            <a:pPr indent="-117475"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s-ES"/>
              <a:t>Gráficos de Densidad</a:t>
            </a:r>
            <a:endParaRPr/>
          </a:p>
          <a:p>
            <a:pPr indent="-228600" lvl="0" marL="228600" rtl="0" algn="l">
              <a:lnSpc>
                <a:spcPct val="90000"/>
              </a:lnSpc>
              <a:spcBef>
                <a:spcPts val="1000"/>
              </a:spcBef>
              <a:spcAft>
                <a:spcPts val="0"/>
              </a:spcAft>
              <a:buClr>
                <a:schemeClr val="dk1"/>
              </a:buClr>
              <a:buSzPct val="100000"/>
              <a:buFont typeface="Arial"/>
              <a:buChar char="•"/>
            </a:pPr>
            <a:r>
              <a:rPr b="1" lang="es-ES"/>
              <a:t>Definición</a:t>
            </a:r>
            <a:r>
              <a:rPr lang="es-ES"/>
              <a:t>: Un </a:t>
            </a:r>
            <a:r>
              <a:rPr b="1" lang="es-ES"/>
              <a:t>gráfico de densidad</a:t>
            </a:r>
            <a:r>
              <a:rPr lang="es-ES"/>
              <a:t> es una versión suavizada de un histograma. Utiliza un estimador de densidad kernel (KDE) para mostrar la probabilidad de que los datos tomen ciertos valores.</a:t>
            </a:r>
            <a:endParaRPr/>
          </a:p>
          <a:p>
            <a:pPr indent="-228600" lvl="0" marL="228600" rtl="0" algn="l">
              <a:lnSpc>
                <a:spcPct val="90000"/>
              </a:lnSpc>
              <a:spcBef>
                <a:spcPts val="1000"/>
              </a:spcBef>
              <a:spcAft>
                <a:spcPts val="0"/>
              </a:spcAft>
              <a:buClr>
                <a:schemeClr val="dk1"/>
              </a:buClr>
              <a:buSzPct val="100000"/>
              <a:buFont typeface="Arial"/>
              <a:buChar char="•"/>
            </a:pPr>
            <a:r>
              <a:rPr b="1" lang="es-ES"/>
              <a:t>Propósito</a:t>
            </a:r>
            <a:r>
              <a:rPr lang="es-ES"/>
              <a:t>:</a:t>
            </a:r>
            <a:endParaRPr/>
          </a:p>
          <a:p>
            <a:pPr indent="-285750" lvl="1" marL="742950" rtl="0" algn="l">
              <a:lnSpc>
                <a:spcPct val="90000"/>
              </a:lnSpc>
              <a:spcBef>
                <a:spcPts val="500"/>
              </a:spcBef>
              <a:spcAft>
                <a:spcPts val="0"/>
              </a:spcAft>
              <a:buClr>
                <a:schemeClr val="dk1"/>
              </a:buClr>
              <a:buSzPct val="100000"/>
              <a:buFont typeface="Arial"/>
              <a:buChar char="•"/>
            </a:pPr>
            <a:r>
              <a:rPr lang="es-ES"/>
              <a:t>Proporcionar una visualización más suave de la distribución.</a:t>
            </a:r>
            <a:endParaRPr/>
          </a:p>
          <a:p>
            <a:pPr indent="-285750" lvl="1" marL="742950" rtl="0" algn="l">
              <a:lnSpc>
                <a:spcPct val="90000"/>
              </a:lnSpc>
              <a:spcBef>
                <a:spcPts val="500"/>
              </a:spcBef>
              <a:spcAft>
                <a:spcPts val="0"/>
              </a:spcAft>
              <a:buClr>
                <a:schemeClr val="dk1"/>
              </a:buClr>
              <a:buSzPct val="100000"/>
              <a:buFont typeface="Arial"/>
              <a:buChar char="•"/>
            </a:pPr>
            <a:r>
              <a:rPr lang="es-ES"/>
              <a:t>Facilitar la comparación entre distribuciones de diferentes datasets.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Visualizaciones Básicas II</a:t>
            </a:r>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s-ES"/>
              <a:t>Series de Tiempo</a:t>
            </a:r>
            <a:endParaRPr/>
          </a:p>
          <a:p>
            <a:pPr indent="-228600" lvl="0" marL="228600" rtl="0" algn="l">
              <a:lnSpc>
                <a:spcPct val="90000"/>
              </a:lnSpc>
              <a:spcBef>
                <a:spcPts val="1000"/>
              </a:spcBef>
              <a:spcAft>
                <a:spcPts val="0"/>
              </a:spcAft>
              <a:buClr>
                <a:schemeClr val="dk1"/>
              </a:buClr>
              <a:buSzPts val="2800"/>
              <a:buFont typeface="Arial"/>
              <a:buChar char="•"/>
            </a:pPr>
            <a:r>
              <a:rPr b="1" lang="es-ES"/>
              <a:t>Definición</a:t>
            </a:r>
            <a:r>
              <a:rPr lang="es-ES"/>
              <a:t>: Un </a:t>
            </a:r>
            <a:r>
              <a:rPr b="1" lang="es-ES"/>
              <a:t>gráfico de series de tiempo</a:t>
            </a:r>
            <a:r>
              <a:rPr lang="es-ES"/>
              <a:t> muestra cómo una variable cambia a lo largo del tiempo. Es especialmente útil para analizar tendencias, patrones estacionales, y fluctuaciones en datos temporales.</a:t>
            </a:r>
            <a:endParaRPr/>
          </a:p>
          <a:p>
            <a:pPr indent="-228600" lvl="0" marL="228600" rtl="0" algn="l">
              <a:lnSpc>
                <a:spcPct val="90000"/>
              </a:lnSpc>
              <a:spcBef>
                <a:spcPts val="1000"/>
              </a:spcBef>
              <a:spcAft>
                <a:spcPts val="0"/>
              </a:spcAft>
              <a:buClr>
                <a:schemeClr val="dk1"/>
              </a:buClr>
              <a:buSzPts val="2800"/>
              <a:buFont typeface="Arial"/>
              <a:buChar char="•"/>
            </a:pPr>
            <a:r>
              <a:rPr b="1" lang="es-ES"/>
              <a:t>Propósito</a:t>
            </a:r>
            <a:r>
              <a:rPr lang="es-ES"/>
              <a:t>:</a:t>
            </a:r>
            <a:endParaRPr/>
          </a:p>
          <a:p>
            <a:pPr indent="-285750" lvl="1" marL="742950" rtl="0" algn="l">
              <a:lnSpc>
                <a:spcPct val="90000"/>
              </a:lnSpc>
              <a:spcBef>
                <a:spcPts val="500"/>
              </a:spcBef>
              <a:spcAft>
                <a:spcPts val="0"/>
              </a:spcAft>
              <a:buClr>
                <a:schemeClr val="dk1"/>
              </a:buClr>
              <a:buSzPts val="2400"/>
              <a:buFont typeface="Arial"/>
              <a:buChar char="•"/>
            </a:pPr>
            <a:r>
              <a:rPr lang="es-ES"/>
              <a:t>Identificar tendencias a largo plazo.</a:t>
            </a:r>
            <a:endParaRPr/>
          </a:p>
          <a:p>
            <a:pPr indent="-285750" lvl="1" marL="742950" rtl="0" algn="l">
              <a:lnSpc>
                <a:spcPct val="90000"/>
              </a:lnSpc>
              <a:spcBef>
                <a:spcPts val="500"/>
              </a:spcBef>
              <a:spcAft>
                <a:spcPts val="0"/>
              </a:spcAft>
              <a:buClr>
                <a:schemeClr val="dk1"/>
              </a:buClr>
              <a:buSzPts val="2400"/>
              <a:buFont typeface="Arial"/>
              <a:buChar char="•"/>
            </a:pPr>
            <a:r>
              <a:rPr lang="es-ES"/>
              <a:t>Detectar patrones estacionales o cíclicos.</a:t>
            </a:r>
            <a:endParaRPr/>
          </a:p>
          <a:p>
            <a:pPr indent="-285750" lvl="1" marL="742950" rtl="0" algn="l">
              <a:lnSpc>
                <a:spcPct val="90000"/>
              </a:lnSpc>
              <a:spcBef>
                <a:spcPts val="500"/>
              </a:spcBef>
              <a:spcAft>
                <a:spcPts val="0"/>
              </a:spcAft>
              <a:buClr>
                <a:schemeClr val="dk1"/>
              </a:buClr>
              <a:buSzPts val="2400"/>
              <a:buFont typeface="Arial"/>
              <a:buChar char="•"/>
            </a:pPr>
            <a:r>
              <a:rPr lang="es-ES"/>
              <a:t>Evaluar la volatilidad o estabilidad de la variable a lo largo del tiempo.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Visualizaciones Básicas III</a:t>
            </a:r>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s-ES"/>
              <a:t>Box Plots</a:t>
            </a:r>
            <a:endParaRPr b="1"/>
          </a:p>
          <a:p>
            <a:pPr indent="-228600" lvl="0" marL="228600" rtl="0" algn="l">
              <a:lnSpc>
                <a:spcPct val="90000"/>
              </a:lnSpc>
              <a:spcBef>
                <a:spcPts val="1000"/>
              </a:spcBef>
              <a:spcAft>
                <a:spcPts val="0"/>
              </a:spcAft>
              <a:buClr>
                <a:schemeClr val="dk1"/>
              </a:buClr>
              <a:buSzPts val="2800"/>
              <a:buFont typeface="Arial"/>
              <a:buChar char="•"/>
            </a:pPr>
            <a:r>
              <a:rPr b="1" lang="es-ES"/>
              <a:t>Definición</a:t>
            </a:r>
            <a:r>
              <a:rPr lang="es-ES"/>
              <a:t>: Un </a:t>
            </a:r>
            <a:r>
              <a:rPr b="1" lang="es-ES"/>
              <a:t>box plot</a:t>
            </a:r>
            <a:r>
              <a:rPr lang="es-ES"/>
              <a:t> es una representación gráfica de la dispersión de un conjunto de datos que muestra los quartiles, la mediana, y los valores atípicos.</a:t>
            </a:r>
            <a:endParaRPr/>
          </a:p>
          <a:p>
            <a:pPr indent="-228600" lvl="0" marL="228600" rtl="0" algn="l">
              <a:lnSpc>
                <a:spcPct val="90000"/>
              </a:lnSpc>
              <a:spcBef>
                <a:spcPts val="1000"/>
              </a:spcBef>
              <a:spcAft>
                <a:spcPts val="0"/>
              </a:spcAft>
              <a:buClr>
                <a:schemeClr val="dk1"/>
              </a:buClr>
              <a:buSzPts val="2800"/>
              <a:buFont typeface="Arial"/>
              <a:buChar char="•"/>
            </a:pPr>
            <a:r>
              <a:rPr b="1" lang="es-ES"/>
              <a:t>Propósito</a:t>
            </a:r>
            <a:r>
              <a:rPr lang="es-ES"/>
              <a:t>:</a:t>
            </a:r>
            <a:endParaRPr/>
          </a:p>
          <a:p>
            <a:pPr indent="-285750" lvl="1" marL="742950" rtl="0" algn="l">
              <a:lnSpc>
                <a:spcPct val="90000"/>
              </a:lnSpc>
              <a:spcBef>
                <a:spcPts val="500"/>
              </a:spcBef>
              <a:spcAft>
                <a:spcPts val="0"/>
              </a:spcAft>
              <a:buClr>
                <a:schemeClr val="dk1"/>
              </a:buClr>
              <a:buSzPts val="2400"/>
              <a:buFont typeface="Arial"/>
              <a:buChar char="•"/>
            </a:pPr>
            <a:r>
              <a:rPr lang="es-ES"/>
              <a:t>Visualizar la distribución de los datos y su dispersión.</a:t>
            </a:r>
            <a:endParaRPr/>
          </a:p>
          <a:p>
            <a:pPr indent="-285750" lvl="1" marL="742950" rtl="0" algn="l">
              <a:lnSpc>
                <a:spcPct val="90000"/>
              </a:lnSpc>
              <a:spcBef>
                <a:spcPts val="500"/>
              </a:spcBef>
              <a:spcAft>
                <a:spcPts val="0"/>
              </a:spcAft>
              <a:buClr>
                <a:schemeClr val="dk1"/>
              </a:buClr>
              <a:buSzPts val="2400"/>
              <a:buFont typeface="Arial"/>
              <a:buChar char="•"/>
            </a:pPr>
            <a:r>
              <a:rPr lang="es-ES"/>
              <a:t>Identificar outliers y comparar distribuciones entre diferentes grupos.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Visualizaciones Básicas IV</a:t>
            </a:r>
            <a:endParaRPr/>
          </a:p>
        </p:txBody>
      </p:sp>
      <p:sp>
        <p:nvSpPr>
          <p:cNvPr id="158" name="Google Shape;15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s-ES"/>
              <a:t>Gráficos de Densidad Hexagonal (Hexbin)</a:t>
            </a:r>
            <a:endParaRPr/>
          </a:p>
          <a:p>
            <a:pPr indent="-228600" lvl="0" marL="228600" rtl="0" algn="l">
              <a:lnSpc>
                <a:spcPct val="90000"/>
              </a:lnSpc>
              <a:spcBef>
                <a:spcPts val="1000"/>
              </a:spcBef>
              <a:spcAft>
                <a:spcPts val="0"/>
              </a:spcAft>
              <a:buClr>
                <a:schemeClr val="dk1"/>
              </a:buClr>
              <a:buSzPts val="2800"/>
              <a:buFont typeface="Arial"/>
              <a:buChar char="•"/>
            </a:pPr>
            <a:r>
              <a:rPr b="1" lang="es-ES"/>
              <a:t>Definición</a:t>
            </a:r>
            <a:r>
              <a:rPr lang="es-ES"/>
              <a:t>: Un </a:t>
            </a:r>
            <a:r>
              <a:rPr b="1" lang="es-ES"/>
              <a:t>gráfico de densidad hexagonal</a:t>
            </a:r>
            <a:r>
              <a:rPr lang="es-ES"/>
              <a:t> (hexbin) es una variación del scatter plot donde el espacio de datos se divide en celdas hexagonales, y el color de cada celda indica la cantidad de puntos de datos que caen dentro de esa celda.</a:t>
            </a:r>
            <a:endParaRPr/>
          </a:p>
          <a:p>
            <a:pPr indent="-228600" lvl="0" marL="228600" rtl="0" algn="l">
              <a:lnSpc>
                <a:spcPct val="90000"/>
              </a:lnSpc>
              <a:spcBef>
                <a:spcPts val="1000"/>
              </a:spcBef>
              <a:spcAft>
                <a:spcPts val="0"/>
              </a:spcAft>
              <a:buClr>
                <a:schemeClr val="dk1"/>
              </a:buClr>
              <a:buSzPts val="2800"/>
              <a:buFont typeface="Arial"/>
              <a:buChar char="•"/>
            </a:pPr>
            <a:r>
              <a:rPr b="1" lang="es-ES"/>
              <a:t>Propósito</a:t>
            </a:r>
            <a:r>
              <a:rPr lang="es-ES"/>
              <a:t>:</a:t>
            </a:r>
            <a:endParaRPr/>
          </a:p>
          <a:p>
            <a:pPr indent="-285750" lvl="1" marL="742950" rtl="0" algn="l">
              <a:lnSpc>
                <a:spcPct val="90000"/>
              </a:lnSpc>
              <a:spcBef>
                <a:spcPts val="500"/>
              </a:spcBef>
              <a:spcAft>
                <a:spcPts val="0"/>
              </a:spcAft>
              <a:buClr>
                <a:schemeClr val="dk1"/>
              </a:buClr>
              <a:buSzPts val="2400"/>
              <a:buFont typeface="Arial"/>
              <a:buChar char="•"/>
            </a:pPr>
            <a:r>
              <a:rPr lang="es-ES"/>
              <a:t>Visualizar la densidad de datos en áreas donde hay muchos puntos superpuestos.</a:t>
            </a:r>
            <a:endParaRPr/>
          </a:p>
          <a:p>
            <a:pPr indent="-285750" lvl="1" marL="742950" rtl="0" algn="l">
              <a:lnSpc>
                <a:spcPct val="90000"/>
              </a:lnSpc>
              <a:spcBef>
                <a:spcPts val="500"/>
              </a:spcBef>
              <a:spcAft>
                <a:spcPts val="0"/>
              </a:spcAft>
              <a:buClr>
                <a:schemeClr val="dk1"/>
              </a:buClr>
              <a:buSzPts val="2400"/>
              <a:buFont typeface="Arial"/>
              <a:buChar char="•"/>
            </a:pPr>
            <a:r>
              <a:rPr lang="es-ES"/>
              <a:t>Detectar patrones de agrupamiento o correlación entre dos variables.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Resumen de esta clase</a:t>
            </a:r>
            <a:endParaRPr/>
          </a:p>
        </p:txBody>
      </p:sp>
      <p:sp>
        <p:nvSpPr>
          <p:cNvPr id="164" name="Google Shape;16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Hablar un poco del aporte de EDA para pensar en amenazas a identificar efectos causales</a:t>
            </a:r>
            <a:endParaRPr/>
          </a:p>
          <a:p>
            <a:pPr indent="-228600" lvl="0" marL="228600" rtl="0" algn="l">
              <a:lnSpc>
                <a:spcPct val="90000"/>
              </a:lnSpc>
              <a:spcBef>
                <a:spcPts val="1000"/>
              </a:spcBef>
              <a:spcAft>
                <a:spcPts val="0"/>
              </a:spcAft>
              <a:buClr>
                <a:schemeClr val="dk1"/>
              </a:buClr>
              <a:buSzPts val="2800"/>
              <a:buChar char="•"/>
            </a:pPr>
            <a:r>
              <a:rPr lang="es-ES"/>
              <a:t>Utilizar estadísticas descriptivas y gráficos para explorar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Hoy en la tarde subo el primer trabajo práctico.</a:t>
            </a:r>
            <a:endParaRPr/>
          </a:p>
          <a:p>
            <a:pPr indent="-228600" lvl="1" marL="685800" rtl="0" algn="l">
              <a:lnSpc>
                <a:spcPct val="90000"/>
              </a:lnSpc>
              <a:spcBef>
                <a:spcPts val="500"/>
              </a:spcBef>
              <a:spcAft>
                <a:spcPts val="0"/>
              </a:spcAft>
              <a:buClr>
                <a:schemeClr val="dk1"/>
              </a:buClr>
              <a:buSzPts val="2400"/>
              <a:buChar char="•"/>
            </a:pPr>
            <a:r>
              <a:rPr lang="es-ES"/>
              <a:t>Mismo dataset de ayer</a:t>
            </a:r>
            <a:endParaRPr/>
          </a:p>
          <a:p>
            <a:pPr indent="-228600" lvl="1" marL="685800" rtl="0" algn="l">
              <a:lnSpc>
                <a:spcPct val="90000"/>
              </a:lnSpc>
              <a:spcBef>
                <a:spcPts val="500"/>
              </a:spcBef>
              <a:spcAft>
                <a:spcPts val="0"/>
              </a:spcAft>
              <a:buClr>
                <a:schemeClr val="dk1"/>
              </a:buClr>
              <a:buSzPts val="2400"/>
              <a:buChar char="•"/>
            </a:pPr>
            <a:r>
              <a:rPr lang="es-ES"/>
              <a:t>Preguntas para responder + escribir algo de código</a:t>
            </a:r>
            <a:endParaRPr/>
          </a:p>
          <a:p>
            <a:pPr indent="-228600" lvl="1" marL="685800" rtl="0" algn="l">
              <a:lnSpc>
                <a:spcPct val="90000"/>
              </a:lnSpc>
              <a:spcBef>
                <a:spcPts val="500"/>
              </a:spcBef>
              <a:spcAft>
                <a:spcPts val="0"/>
              </a:spcAft>
              <a:buClr>
                <a:schemeClr val="dk1"/>
              </a:buClr>
              <a:buSzPts val="2400"/>
              <a:buChar char="•"/>
            </a:pPr>
            <a:r>
              <a:rPr lang="es-ES"/>
              <a:t>Pueden preguntar lo que sea necesario</a:t>
            </a:r>
            <a:endParaRPr/>
          </a:p>
          <a:p>
            <a:pPr indent="-228600" lvl="1" marL="685800" rtl="0" algn="l">
              <a:lnSpc>
                <a:spcPct val="90000"/>
              </a:lnSpc>
              <a:spcBef>
                <a:spcPts val="500"/>
              </a:spcBef>
              <a:spcAft>
                <a:spcPts val="0"/>
              </a:spcAft>
              <a:buClr>
                <a:schemeClr val="dk1"/>
              </a:buClr>
              <a:buSzPts val="2400"/>
              <a:buChar char="•"/>
            </a:pPr>
            <a:r>
              <a:rPr lang="es-ES"/>
              <a:t>Deadline 20/9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La clase de hoy</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EDA para analizar sesgos por omisión de variables relevantes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Estadísticas descriptivas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Sesgo en Regresión Múltiple</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s-ES"/>
              <a:t>Generación de Hipótesis sobre Variables Omitidas</a:t>
            </a:r>
            <a:r>
              <a:rPr lang="es-ES"/>
              <a:t>:</a:t>
            </a:r>
            <a:endParaRPr/>
          </a:p>
          <a:p>
            <a:pPr indent="-228600" lvl="0" marL="228600" rtl="0" algn="l">
              <a:lnSpc>
                <a:spcPct val="90000"/>
              </a:lnSpc>
              <a:spcBef>
                <a:spcPts val="1000"/>
              </a:spcBef>
              <a:spcAft>
                <a:spcPts val="0"/>
              </a:spcAft>
              <a:buClr>
                <a:schemeClr val="dk1"/>
              </a:buClr>
              <a:buSzPts val="2800"/>
              <a:buFont typeface="Arial"/>
              <a:buChar char="•"/>
            </a:pPr>
            <a:r>
              <a:rPr lang="es-ES"/>
              <a:t>El EDA puede sugerir la presencia de variables omitidas al descubrir relaciones inesperadas entre variables o subgrupos. Estas relaciones pueden guiar la inclusión de variables adicionales en el modelo causal para reducir el sesgo por omisión.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8" name="Google Shape;98;p3"/>
          <p:cNvPicPr preferRelativeResize="0"/>
          <p:nvPr/>
        </p:nvPicPr>
        <p:blipFill rotWithShape="1">
          <a:blip r:embed="rId3">
            <a:alphaModFix/>
          </a:blip>
          <a:srcRect b="0" l="0" r="0" t="0"/>
          <a:stretch/>
        </p:blipFill>
        <p:spPr>
          <a:xfrm>
            <a:off x="2485734" y="4828925"/>
            <a:ext cx="7220531" cy="13480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Estadísticas Descriptivas</a:t>
            </a:r>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Ya las conocen: media, moda, varianza, etc.</a:t>
            </a:r>
            <a:endParaRPr/>
          </a:p>
          <a:p>
            <a:pPr indent="-228600" lvl="0" marL="228600" rtl="0" algn="l">
              <a:lnSpc>
                <a:spcPct val="90000"/>
              </a:lnSpc>
              <a:spcBef>
                <a:spcPts val="1000"/>
              </a:spcBef>
              <a:spcAft>
                <a:spcPts val="0"/>
              </a:spcAft>
              <a:buClr>
                <a:schemeClr val="dk1"/>
              </a:buClr>
              <a:buSzPts val="2800"/>
              <a:buChar char="•"/>
            </a:pPr>
            <a:r>
              <a:rPr lang="es-ES"/>
              <a:t>Es la base de todo EDA</a:t>
            </a:r>
            <a:endParaRPr/>
          </a:p>
          <a:p>
            <a:pPr indent="-228600" lvl="0" marL="228600" rtl="0" algn="l">
              <a:lnSpc>
                <a:spcPct val="90000"/>
              </a:lnSpc>
              <a:spcBef>
                <a:spcPts val="1000"/>
              </a:spcBef>
              <a:spcAft>
                <a:spcPts val="0"/>
              </a:spcAft>
              <a:buClr>
                <a:schemeClr val="dk1"/>
              </a:buClr>
              <a:buSzPts val="2800"/>
              <a:buChar char="•"/>
            </a:pPr>
            <a:r>
              <a:rPr lang="es-ES"/>
              <a:t>Dan contexto para analizar cualquier pregunta, mostrando cómo ayudan a enmarcar los datos en términos de tendencia central, variabilidad y distribución.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Agreguemos a la Checklist Básica</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s-ES"/>
              <a:t>1) Resumir las variables que consideramos relevantes para nuestro análisis.</a:t>
            </a:r>
            <a:endParaRPr/>
          </a:p>
          <a:p>
            <a:pPr indent="-228600" lvl="0" marL="228600" rtl="0" algn="l">
              <a:lnSpc>
                <a:spcPct val="90000"/>
              </a:lnSpc>
              <a:spcBef>
                <a:spcPts val="1000"/>
              </a:spcBef>
              <a:spcAft>
                <a:spcPts val="0"/>
              </a:spcAft>
              <a:buClr>
                <a:schemeClr val="dk1"/>
              </a:buClr>
              <a:buSzPts val="2800"/>
              <a:buFont typeface="Arial"/>
              <a:buChar char="•"/>
            </a:pPr>
            <a:r>
              <a:rPr lang="es-ES"/>
              <a:t>Objetivo: ganar context en cualquier interpretación</a:t>
            </a:r>
            <a:endParaRPr/>
          </a:p>
          <a:p>
            <a:pPr indent="-50800" lvl="0" marL="22860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None/>
            </a:pPr>
            <a:r>
              <a:rPr lang="es-ES"/>
              <a:t>2) Examinar las relaciones entre las variables relevantes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5000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Media y mediana</a:t>
            </a:r>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s-ES"/>
              <a:t>Media (Promedio)</a:t>
            </a:r>
            <a:endParaRPr/>
          </a:p>
          <a:p>
            <a:pPr indent="-228600" lvl="0" marL="228600" rtl="0" algn="l">
              <a:lnSpc>
                <a:spcPct val="90000"/>
              </a:lnSpc>
              <a:spcBef>
                <a:spcPts val="1000"/>
              </a:spcBef>
              <a:spcAft>
                <a:spcPts val="0"/>
              </a:spcAft>
              <a:buClr>
                <a:schemeClr val="dk1"/>
              </a:buClr>
              <a:buSzPct val="100000"/>
              <a:buChar char="•"/>
            </a:pPr>
            <a:r>
              <a:rPr lang="es-ES"/>
              <a:t>Definición: La media es el valor promedio de un conjunto de datos. Se calcula sumando todos los valores y dividiendo por la cantidad de valores.</a:t>
            </a:r>
            <a:endParaRPr/>
          </a:p>
          <a:p>
            <a:pPr indent="-228600" lvl="0" marL="228600" rtl="0" algn="l">
              <a:lnSpc>
                <a:spcPct val="90000"/>
              </a:lnSpc>
              <a:spcBef>
                <a:spcPts val="1000"/>
              </a:spcBef>
              <a:spcAft>
                <a:spcPts val="0"/>
              </a:spcAft>
              <a:buClr>
                <a:schemeClr val="dk1"/>
              </a:buClr>
              <a:buSzPct val="100000"/>
              <a:buChar char="•"/>
            </a:pPr>
            <a:r>
              <a:rPr lang="es-ES"/>
              <a:t>Problemas: puede ser afectada por outliers.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s-ES"/>
              <a:t>Mediana</a:t>
            </a:r>
            <a:endParaRPr/>
          </a:p>
          <a:p>
            <a:pPr indent="-228600" lvl="0" marL="228600" rtl="0" algn="l">
              <a:lnSpc>
                <a:spcPct val="90000"/>
              </a:lnSpc>
              <a:spcBef>
                <a:spcPts val="1000"/>
              </a:spcBef>
              <a:spcAft>
                <a:spcPts val="0"/>
              </a:spcAft>
              <a:buClr>
                <a:schemeClr val="dk1"/>
              </a:buClr>
              <a:buSzPct val="100000"/>
              <a:buChar char="•"/>
            </a:pPr>
            <a:r>
              <a:rPr lang="es-ES"/>
              <a:t>Definición:</a:t>
            </a:r>
            <a:endParaRPr/>
          </a:p>
          <a:p>
            <a:pPr indent="-228600" lvl="0" marL="228600" rtl="0" algn="l">
              <a:lnSpc>
                <a:spcPct val="90000"/>
              </a:lnSpc>
              <a:spcBef>
                <a:spcPts val="1000"/>
              </a:spcBef>
              <a:spcAft>
                <a:spcPts val="0"/>
              </a:spcAft>
              <a:buClr>
                <a:schemeClr val="dk1"/>
              </a:buClr>
              <a:buSzPct val="100000"/>
              <a:buChar char="•"/>
            </a:pPr>
            <a:r>
              <a:rPr lang="es-ES"/>
              <a:t>La mediana es el valor central de un conjunto de datos cuando los valores están ordenados de menor a mayor.</a:t>
            </a:r>
            <a:endParaRPr/>
          </a:p>
          <a:p>
            <a:pPr indent="-228600" lvl="0" marL="228600" rtl="0" algn="l">
              <a:lnSpc>
                <a:spcPct val="90000"/>
              </a:lnSpc>
              <a:spcBef>
                <a:spcPts val="1000"/>
              </a:spcBef>
              <a:spcAft>
                <a:spcPts val="0"/>
              </a:spcAft>
              <a:buClr>
                <a:schemeClr val="dk1"/>
              </a:buClr>
              <a:buSzPct val="100000"/>
              <a:buChar char="•"/>
            </a:pPr>
            <a:r>
              <a:rPr lang="es-ES"/>
              <a:t>En ambos casos se puede usar numpy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Varianza y desviación estándar</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1" lang="es-ES"/>
              <a:t>Varianza</a:t>
            </a:r>
            <a:endParaRPr/>
          </a:p>
          <a:p>
            <a:pPr indent="-228600" lvl="0" marL="228600" rtl="0" algn="l">
              <a:lnSpc>
                <a:spcPct val="90000"/>
              </a:lnSpc>
              <a:spcBef>
                <a:spcPts val="1000"/>
              </a:spcBef>
              <a:spcAft>
                <a:spcPts val="0"/>
              </a:spcAft>
              <a:buClr>
                <a:schemeClr val="dk1"/>
              </a:buClr>
              <a:buSzPct val="100000"/>
              <a:buChar char="•"/>
            </a:pPr>
            <a:r>
              <a:rPr lang="es-ES"/>
              <a:t>Definición:</a:t>
            </a:r>
            <a:endParaRPr/>
          </a:p>
          <a:p>
            <a:pPr indent="-228600" lvl="0" marL="228600" rtl="0" algn="l">
              <a:lnSpc>
                <a:spcPct val="90000"/>
              </a:lnSpc>
              <a:spcBef>
                <a:spcPts val="1000"/>
              </a:spcBef>
              <a:spcAft>
                <a:spcPts val="0"/>
              </a:spcAft>
              <a:buClr>
                <a:schemeClr val="dk1"/>
              </a:buClr>
              <a:buSzPct val="100000"/>
              <a:buChar char="•"/>
            </a:pPr>
            <a:r>
              <a:rPr lang="es-ES"/>
              <a:t>La varianza mide la dispersión de los datos respecto a la media. Indica cuánto se alejan los valores del conjunto de datos de la media.</a:t>
            </a:r>
            <a:endParaRPr/>
          </a:p>
          <a:p>
            <a:pPr indent="-228600" lvl="0" marL="228600" rtl="0" algn="l">
              <a:lnSpc>
                <a:spcPct val="90000"/>
              </a:lnSpc>
              <a:spcBef>
                <a:spcPts val="1000"/>
              </a:spcBef>
              <a:spcAft>
                <a:spcPts val="0"/>
              </a:spcAft>
              <a:buClr>
                <a:schemeClr val="dk1"/>
              </a:buClr>
              <a:buSzPct val="100000"/>
              <a:buChar char="•"/>
            </a:pPr>
            <a:r>
              <a:rPr lang="es-ES"/>
              <a:t>Propósito:</a:t>
            </a:r>
            <a:endParaRPr/>
          </a:p>
          <a:p>
            <a:pPr indent="-228600" lvl="0" marL="228600" rtl="0" algn="l">
              <a:lnSpc>
                <a:spcPct val="90000"/>
              </a:lnSpc>
              <a:spcBef>
                <a:spcPts val="1000"/>
              </a:spcBef>
              <a:spcAft>
                <a:spcPts val="0"/>
              </a:spcAft>
              <a:buClr>
                <a:schemeClr val="dk1"/>
              </a:buClr>
              <a:buSzPct val="100000"/>
              <a:buChar char="•"/>
            </a:pPr>
            <a:r>
              <a:rPr lang="es-ES"/>
              <a:t>La varianza nos ayuda a entender la variabilidad de los datos. Un valor alto de varianza indica que los datos están muy dispersos, mientras que un valor bajo indica que están más concentrados alrededor de la media.</a:t>
            </a:r>
            <a:endParaRPr/>
          </a:p>
          <a:p>
            <a:pPr indent="-13081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s-ES"/>
              <a:t>Desviación Estándar</a:t>
            </a:r>
            <a:endParaRPr/>
          </a:p>
          <a:p>
            <a:pPr indent="-228600" lvl="0" marL="228600" rtl="0" algn="l">
              <a:lnSpc>
                <a:spcPct val="90000"/>
              </a:lnSpc>
              <a:spcBef>
                <a:spcPts val="1000"/>
              </a:spcBef>
              <a:spcAft>
                <a:spcPts val="0"/>
              </a:spcAft>
              <a:buClr>
                <a:schemeClr val="dk1"/>
              </a:buClr>
              <a:buSzPct val="100000"/>
              <a:buChar char="•"/>
            </a:pPr>
            <a:r>
              <a:rPr lang="es-ES"/>
              <a:t>Definición:</a:t>
            </a:r>
            <a:endParaRPr/>
          </a:p>
          <a:p>
            <a:pPr indent="-228600" lvl="0" marL="228600" rtl="0" algn="l">
              <a:lnSpc>
                <a:spcPct val="90000"/>
              </a:lnSpc>
              <a:spcBef>
                <a:spcPts val="1000"/>
              </a:spcBef>
              <a:spcAft>
                <a:spcPts val="0"/>
              </a:spcAft>
              <a:buClr>
                <a:schemeClr val="dk1"/>
              </a:buClr>
              <a:buSzPct val="100000"/>
              <a:buChar char="•"/>
            </a:pPr>
            <a:r>
              <a:rPr lang="es-ES"/>
              <a:t>La desviación estándar es la raíz cuadrada de la varianza. Mide la dispersión de los datos en las mismas unidades que los datos originales, facilitando su interpretación.</a:t>
            </a:r>
            <a:endParaRPr/>
          </a:p>
          <a:p>
            <a:pPr indent="-228600" lvl="0" marL="228600" rtl="0" algn="l">
              <a:lnSpc>
                <a:spcPct val="90000"/>
              </a:lnSpc>
              <a:spcBef>
                <a:spcPts val="1000"/>
              </a:spcBef>
              <a:spcAft>
                <a:spcPts val="0"/>
              </a:spcAft>
              <a:buClr>
                <a:schemeClr val="dk1"/>
              </a:buClr>
              <a:buSzPct val="100000"/>
              <a:buChar char="•"/>
            </a:pPr>
            <a:r>
              <a:rPr lang="es-ES"/>
              <a:t>Propósito:</a:t>
            </a:r>
            <a:endParaRPr/>
          </a:p>
          <a:p>
            <a:pPr indent="-228600" lvl="0" marL="228600" rtl="0" algn="l">
              <a:lnSpc>
                <a:spcPct val="90000"/>
              </a:lnSpc>
              <a:spcBef>
                <a:spcPts val="1000"/>
              </a:spcBef>
              <a:spcAft>
                <a:spcPts val="0"/>
              </a:spcAft>
              <a:buClr>
                <a:schemeClr val="dk1"/>
              </a:buClr>
              <a:buSzPct val="100000"/>
              <a:buChar char="•"/>
            </a:pPr>
            <a:r>
              <a:rPr lang="es-ES"/>
              <a:t>La desviación estándar indica cuán dispersos están los datos respecto a la media. Es una medida más intuitiva que la varianza, ya que está en las mismas unidades que los datos originales.</a:t>
            </a:r>
            <a:endParaRPr/>
          </a:p>
          <a:p>
            <a:pPr indent="-228600" lvl="0" marL="228600" rtl="0" algn="l">
              <a:lnSpc>
                <a:spcPct val="90000"/>
              </a:lnSpc>
              <a:spcBef>
                <a:spcPts val="1000"/>
              </a:spcBef>
              <a:spcAft>
                <a:spcPts val="0"/>
              </a:spcAft>
              <a:buClr>
                <a:schemeClr val="dk1"/>
              </a:buClr>
              <a:buSzPct val="100000"/>
              <a:buChar char="•"/>
            </a:pPr>
            <a:r>
              <a:rPr lang="es-ES"/>
              <a:t>En ambos casos se puede usar numpy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Percentiles e IQR</a:t>
            </a:r>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1" lang="es-ES"/>
              <a:t>Percentiles</a:t>
            </a:r>
            <a:endParaRPr/>
          </a:p>
          <a:p>
            <a:pPr indent="-228600" lvl="0" marL="228600" rtl="0" algn="l">
              <a:lnSpc>
                <a:spcPct val="90000"/>
              </a:lnSpc>
              <a:spcBef>
                <a:spcPts val="1000"/>
              </a:spcBef>
              <a:spcAft>
                <a:spcPts val="0"/>
              </a:spcAft>
              <a:buClr>
                <a:schemeClr val="dk1"/>
              </a:buClr>
              <a:buSzPct val="100000"/>
              <a:buChar char="•"/>
            </a:pPr>
            <a:r>
              <a:rPr lang="es-ES"/>
              <a:t>Definición:</a:t>
            </a:r>
            <a:endParaRPr/>
          </a:p>
          <a:p>
            <a:pPr indent="-228600" lvl="0" marL="228600" rtl="0" algn="l">
              <a:lnSpc>
                <a:spcPct val="90000"/>
              </a:lnSpc>
              <a:spcBef>
                <a:spcPts val="1000"/>
              </a:spcBef>
              <a:spcAft>
                <a:spcPts val="0"/>
              </a:spcAft>
              <a:buClr>
                <a:schemeClr val="dk1"/>
              </a:buClr>
              <a:buSzPct val="100000"/>
              <a:buChar char="•"/>
            </a:pPr>
            <a:r>
              <a:rPr lang="es-ES"/>
              <a:t>Un percentil es un valor debajo del cual se encuentra un cierto porcentaje de las observaciones en un conjunto de datos. Por ejemplo, el percentil 25 (Q1) indica que el 25% de los datos están por debajo de este valor.</a:t>
            </a:r>
            <a:endParaRPr/>
          </a:p>
          <a:p>
            <a:pPr indent="-228600" lvl="0" marL="228600" rtl="0" algn="l">
              <a:lnSpc>
                <a:spcPct val="90000"/>
              </a:lnSpc>
              <a:spcBef>
                <a:spcPts val="1000"/>
              </a:spcBef>
              <a:spcAft>
                <a:spcPts val="0"/>
              </a:spcAft>
              <a:buClr>
                <a:schemeClr val="dk1"/>
              </a:buClr>
              <a:buSzPct val="100000"/>
              <a:buChar char="•"/>
            </a:pPr>
            <a:r>
              <a:rPr lang="es-ES"/>
              <a:t>Propósito:</a:t>
            </a:r>
            <a:endParaRPr/>
          </a:p>
          <a:p>
            <a:pPr indent="-228600" lvl="0" marL="228600" rtl="0" algn="l">
              <a:lnSpc>
                <a:spcPct val="90000"/>
              </a:lnSpc>
              <a:spcBef>
                <a:spcPts val="1000"/>
              </a:spcBef>
              <a:spcAft>
                <a:spcPts val="0"/>
              </a:spcAft>
              <a:buClr>
                <a:schemeClr val="dk1"/>
              </a:buClr>
              <a:buSzPct val="100000"/>
              <a:buChar char="•"/>
            </a:pPr>
            <a:r>
              <a:rPr lang="es-ES"/>
              <a:t>Los percentiles dividen un conjunto de datos en segmentos, ayudando a entender la distribución de los datos. Son útiles para identificar la posición relativa de un valor dentro de un conjunto de datos.</a:t>
            </a:r>
            <a:endParaRPr/>
          </a:p>
          <a:p>
            <a:pPr indent="-13081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s-ES"/>
              <a:t>Rango Intercuartílico (IQR)</a:t>
            </a:r>
            <a:endParaRPr/>
          </a:p>
          <a:p>
            <a:pPr indent="-228600" lvl="0" marL="228600" rtl="0" algn="l">
              <a:lnSpc>
                <a:spcPct val="90000"/>
              </a:lnSpc>
              <a:spcBef>
                <a:spcPts val="1000"/>
              </a:spcBef>
              <a:spcAft>
                <a:spcPts val="0"/>
              </a:spcAft>
              <a:buClr>
                <a:schemeClr val="dk1"/>
              </a:buClr>
              <a:buSzPct val="100000"/>
              <a:buChar char="•"/>
            </a:pPr>
            <a:r>
              <a:rPr lang="es-ES"/>
              <a:t>Definición:</a:t>
            </a:r>
            <a:endParaRPr/>
          </a:p>
          <a:p>
            <a:pPr indent="-228600" lvl="0" marL="228600" rtl="0" algn="l">
              <a:lnSpc>
                <a:spcPct val="90000"/>
              </a:lnSpc>
              <a:spcBef>
                <a:spcPts val="1000"/>
              </a:spcBef>
              <a:spcAft>
                <a:spcPts val="0"/>
              </a:spcAft>
              <a:buClr>
                <a:schemeClr val="dk1"/>
              </a:buClr>
              <a:buSzPct val="100000"/>
              <a:buChar char="•"/>
            </a:pPr>
            <a:r>
              <a:rPr lang="es-ES"/>
              <a:t>El rango intercuartílico (IQR) es la diferencia entre el percentil 75 (Q3) y el percentil 25 (Q1). Mide la dispersión de la mitad central de los datos, excluyendo los valores más extremos.</a:t>
            </a:r>
            <a:endParaRPr/>
          </a:p>
          <a:p>
            <a:pPr indent="-228600" lvl="0" marL="228600" rtl="0" algn="l">
              <a:lnSpc>
                <a:spcPct val="90000"/>
              </a:lnSpc>
              <a:spcBef>
                <a:spcPts val="1000"/>
              </a:spcBef>
              <a:spcAft>
                <a:spcPts val="0"/>
              </a:spcAft>
              <a:buClr>
                <a:schemeClr val="dk1"/>
              </a:buClr>
              <a:buSzPct val="100000"/>
              <a:buChar char="•"/>
            </a:pPr>
            <a:r>
              <a:rPr lang="es-ES"/>
              <a:t>Propósito:</a:t>
            </a:r>
            <a:endParaRPr/>
          </a:p>
          <a:p>
            <a:pPr indent="-228600" lvl="0" marL="228600" rtl="0" algn="l">
              <a:lnSpc>
                <a:spcPct val="90000"/>
              </a:lnSpc>
              <a:spcBef>
                <a:spcPts val="1000"/>
              </a:spcBef>
              <a:spcAft>
                <a:spcPts val="0"/>
              </a:spcAft>
              <a:buClr>
                <a:schemeClr val="dk1"/>
              </a:buClr>
              <a:buSzPct val="100000"/>
              <a:buChar char="•"/>
            </a:pPr>
            <a:r>
              <a:rPr lang="es-ES"/>
              <a:t>El IQR es una medida robusta de la dispersión que no se ve afectada por valores atípicos. Es útil para identificar outliers y comprender la concentración central de los datos.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Moda</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s-ES"/>
              <a:t>Moda</a:t>
            </a:r>
            <a:endParaRPr/>
          </a:p>
          <a:p>
            <a:pPr indent="-228600" lvl="0" marL="228600" rtl="0" algn="l">
              <a:lnSpc>
                <a:spcPct val="90000"/>
              </a:lnSpc>
              <a:spcBef>
                <a:spcPts val="1000"/>
              </a:spcBef>
              <a:spcAft>
                <a:spcPts val="0"/>
              </a:spcAft>
              <a:buClr>
                <a:schemeClr val="dk1"/>
              </a:buClr>
              <a:buSzPct val="100000"/>
              <a:buChar char="•"/>
            </a:pPr>
            <a:r>
              <a:rPr lang="es-ES"/>
              <a:t>Definición:</a:t>
            </a:r>
            <a:endParaRPr/>
          </a:p>
          <a:p>
            <a:pPr indent="-228600" lvl="0" marL="228600" rtl="0" algn="l">
              <a:lnSpc>
                <a:spcPct val="90000"/>
              </a:lnSpc>
              <a:spcBef>
                <a:spcPts val="1000"/>
              </a:spcBef>
              <a:spcAft>
                <a:spcPts val="0"/>
              </a:spcAft>
              <a:buClr>
                <a:schemeClr val="dk1"/>
              </a:buClr>
              <a:buSzPct val="100000"/>
              <a:buChar char="•"/>
            </a:pPr>
            <a:r>
              <a:rPr lang="es-ES"/>
              <a:t>La moda es el valor o los valores que aparecen con mayor frecuencia en un conjunto de datos. A diferencia de la media y la mediana, la moda puede aplicarse tanto a datos numéricos como categóricos.</a:t>
            </a:r>
            <a:endParaRPr/>
          </a:p>
          <a:p>
            <a:pPr indent="-90804"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s-ES"/>
              <a:t>Propósito:</a:t>
            </a:r>
            <a:endParaRPr/>
          </a:p>
          <a:p>
            <a:pPr indent="-228600" lvl="0" marL="228600" rtl="0" algn="l">
              <a:lnSpc>
                <a:spcPct val="90000"/>
              </a:lnSpc>
              <a:spcBef>
                <a:spcPts val="1000"/>
              </a:spcBef>
              <a:spcAft>
                <a:spcPts val="0"/>
              </a:spcAft>
              <a:buClr>
                <a:schemeClr val="dk1"/>
              </a:buClr>
              <a:buSzPct val="100000"/>
              <a:buChar char="•"/>
            </a:pPr>
            <a:r>
              <a:rPr lang="es-ES"/>
              <a:t>La moda es útil para identificar la tendencia central en conjuntos de datos que pueden no ser simétricos o donde la media y la mediana no reflejan adecuadamente la centralidad. Es especialmente valiosa en datos categóricos.</a:t>
            </a:r>
            <a:endParaRPr/>
          </a:p>
          <a:p>
            <a:pPr indent="-90804"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s-ES"/>
              <a:t>from scipy import stats</a:t>
            </a:r>
            <a:endParaRPr/>
          </a:p>
          <a:p>
            <a:pPr indent="0" lvl="0" marL="0" rtl="0" algn="l">
              <a:lnSpc>
                <a:spcPct val="90000"/>
              </a:lnSpc>
              <a:spcBef>
                <a:spcPts val="1000"/>
              </a:spcBef>
              <a:spcAft>
                <a:spcPts val="0"/>
              </a:spcAft>
              <a:buClr>
                <a:schemeClr val="dk1"/>
              </a:buClr>
              <a:buSzPct val="100000"/>
              <a:buNone/>
            </a:pPr>
            <a:r>
              <a:rPr lang="es-ES"/>
              <a:t>moda = stats.mode(datos)</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2024-08-20T22:05:02Z</dcterms:created>
  <dc:creator>Lezama Perez, Guillermo Roman</dc:creator>
</cp:coreProperties>
</file>