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j86zSAbDeJKArwp59+gahzBNk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s-ES"/>
              <a:t>Clase 4</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ES"/>
              <a:t>Análisis exploratorio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Semana que viene</a:t>
            </a:r>
            <a:endParaRPr/>
          </a:p>
        </p:txBody>
      </p:sp>
      <p:sp>
        <p:nvSpPr>
          <p:cNvPr id="143" name="Google Shape;14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Correlaciones entre variables</a:t>
            </a:r>
            <a:endParaRPr/>
          </a:p>
          <a:p>
            <a:pPr indent="-228600" lvl="0" marL="228600" rtl="0" algn="l">
              <a:lnSpc>
                <a:spcPct val="90000"/>
              </a:lnSpc>
              <a:spcBef>
                <a:spcPts val="1000"/>
              </a:spcBef>
              <a:spcAft>
                <a:spcPts val="0"/>
              </a:spcAft>
              <a:buClr>
                <a:schemeClr val="dk1"/>
              </a:buClr>
              <a:buSzPts val="2800"/>
              <a:buChar char="•"/>
            </a:pPr>
            <a:r>
              <a:rPr lang="es-ES"/>
              <a:t>Más gráficas</a:t>
            </a:r>
            <a:endParaRPr/>
          </a:p>
          <a:p>
            <a:pPr indent="-228600" lvl="0" marL="228600" rtl="0" algn="l">
              <a:lnSpc>
                <a:spcPct val="90000"/>
              </a:lnSpc>
              <a:spcBef>
                <a:spcPts val="1000"/>
              </a:spcBef>
              <a:spcAft>
                <a:spcPts val="0"/>
              </a:spcAft>
              <a:buClr>
                <a:schemeClr val="dk1"/>
              </a:buClr>
              <a:buSzPts val="2800"/>
              <a:buChar char="•"/>
            </a:pPr>
            <a:r>
              <a:rPr lang="es-ES"/>
              <a:t>Reducción de dimensionalidad</a:t>
            </a:r>
            <a:endParaRPr/>
          </a:p>
          <a:p>
            <a:pPr indent="-228600" lvl="0" marL="228600" rtl="0" algn="l">
              <a:lnSpc>
                <a:spcPct val="90000"/>
              </a:lnSpc>
              <a:spcBef>
                <a:spcPts val="1000"/>
              </a:spcBef>
              <a:spcAft>
                <a:spcPts val="0"/>
              </a:spcAft>
              <a:buClr>
                <a:schemeClr val="dk1"/>
              </a:buClr>
              <a:buSzPts val="2800"/>
              <a:buChar char="•"/>
            </a:pPr>
            <a:r>
              <a:rPr lang="es-ES"/>
              <a:t>Clustering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SQL</a:t>
            </a:r>
            <a:endParaRPr/>
          </a:p>
          <a:p>
            <a:pPr indent="-228600" lvl="0" marL="228600" rtl="0" algn="l">
              <a:lnSpc>
                <a:spcPct val="90000"/>
              </a:lnSpc>
              <a:spcBef>
                <a:spcPts val="1000"/>
              </a:spcBef>
              <a:spcAft>
                <a:spcPts val="0"/>
              </a:spcAft>
              <a:buClr>
                <a:schemeClr val="dk1"/>
              </a:buClr>
              <a:buSzPts val="2800"/>
              <a:buChar char="•"/>
            </a:pPr>
            <a:r>
              <a:rPr lang="es-ES"/>
              <a:t>Time Series</a:t>
            </a:r>
            <a:endParaRPr/>
          </a:p>
          <a:p>
            <a:pPr indent="-228600" lvl="0" marL="228600" rtl="0" algn="l">
              <a:lnSpc>
                <a:spcPct val="90000"/>
              </a:lnSpc>
              <a:spcBef>
                <a:spcPts val="1000"/>
              </a:spcBef>
              <a:spcAft>
                <a:spcPts val="0"/>
              </a:spcAft>
              <a:buClr>
                <a:schemeClr val="dk1"/>
              </a:buClr>
              <a:buSzPts val="2800"/>
              <a:buChar char="•"/>
            </a:pPr>
            <a:r>
              <a:rPr lang="es-ES"/>
              <a:t>Texto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La clase de hoy</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Terminar el ejemplo de ayer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Echar un vistazo a cómo segmentar usando K-means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¿Qué es K-Means Clustering?</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s-ES"/>
              <a:t>Definición: K-Means es un algoritmo de aprendizaje no supervisado utilizado para agrupar datos en clusters (o grupos) de manera que los datos dentro de cada cluster sean más similares entre sí que a los datos en otros clusters.</a:t>
            </a:r>
            <a:endParaRPr/>
          </a:p>
          <a:p>
            <a:pPr indent="-228600" lvl="0" marL="228600" rtl="0" algn="l">
              <a:lnSpc>
                <a:spcPct val="90000"/>
              </a:lnSpc>
              <a:spcBef>
                <a:spcPts val="1000"/>
              </a:spcBef>
              <a:spcAft>
                <a:spcPts val="0"/>
              </a:spcAft>
              <a:buClr>
                <a:schemeClr val="dk1"/>
              </a:buClr>
              <a:buSzPts val="2800"/>
              <a:buChar char="•"/>
            </a:pPr>
            <a:r>
              <a:rPr lang="es-ES"/>
              <a:t>Objetivo: Dividir un conjunto de datos en K clusters, donde K es un número predefinido de grupos.</a:t>
            </a:r>
            <a:endParaRPr/>
          </a:p>
          <a:p>
            <a:pPr indent="-228600" lvl="0" marL="228600" rtl="0" algn="l">
              <a:lnSpc>
                <a:spcPct val="90000"/>
              </a:lnSpc>
              <a:spcBef>
                <a:spcPts val="1000"/>
              </a:spcBef>
              <a:spcAft>
                <a:spcPts val="0"/>
              </a:spcAft>
              <a:buClr>
                <a:schemeClr val="dk1"/>
              </a:buClr>
              <a:buSzPts val="2800"/>
              <a:buChar char="•"/>
            </a:pPr>
            <a:r>
              <a:rPr lang="es-ES"/>
              <a:t>Aplicaciones:</a:t>
            </a:r>
            <a:endParaRPr/>
          </a:p>
          <a:p>
            <a:pPr indent="-228600" lvl="0" marL="228600" rtl="0" algn="l">
              <a:lnSpc>
                <a:spcPct val="90000"/>
              </a:lnSpc>
              <a:spcBef>
                <a:spcPts val="1000"/>
              </a:spcBef>
              <a:spcAft>
                <a:spcPts val="0"/>
              </a:spcAft>
              <a:buClr>
                <a:schemeClr val="dk1"/>
              </a:buClr>
              <a:buSzPts val="2800"/>
              <a:buChar char="•"/>
            </a:pPr>
            <a:r>
              <a:rPr lang="es-ES"/>
              <a:t>Segmentación de clientes.</a:t>
            </a:r>
            <a:endParaRPr/>
          </a:p>
          <a:p>
            <a:pPr indent="-228600" lvl="0" marL="228600" rtl="0" algn="l">
              <a:lnSpc>
                <a:spcPct val="90000"/>
              </a:lnSpc>
              <a:spcBef>
                <a:spcPts val="1000"/>
              </a:spcBef>
              <a:spcAft>
                <a:spcPts val="0"/>
              </a:spcAft>
              <a:buClr>
                <a:schemeClr val="dk1"/>
              </a:buClr>
              <a:buSzPts val="2800"/>
              <a:buChar char="•"/>
            </a:pPr>
            <a:r>
              <a:rPr lang="es-ES"/>
              <a:t>Compresión de datos.</a:t>
            </a:r>
            <a:endParaRPr/>
          </a:p>
          <a:p>
            <a:pPr indent="-228600" lvl="0" marL="228600" rtl="0" algn="l">
              <a:lnSpc>
                <a:spcPct val="90000"/>
              </a:lnSpc>
              <a:spcBef>
                <a:spcPts val="1000"/>
              </a:spcBef>
              <a:spcAft>
                <a:spcPts val="0"/>
              </a:spcAft>
              <a:buClr>
                <a:schemeClr val="dk1"/>
              </a:buClr>
              <a:buSzPts val="2800"/>
              <a:buChar char="•"/>
            </a:pPr>
            <a:r>
              <a:rPr lang="es-ES"/>
              <a:t>Reconocimiento de patrones.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¿Cómo Funciona K-Means?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s-ES"/>
              <a:t>1. Inicialización:</a:t>
            </a:r>
            <a:endParaRPr/>
          </a:p>
          <a:p>
            <a:pPr indent="0" lvl="0" marL="0" rtl="0" algn="l">
              <a:lnSpc>
                <a:spcPct val="90000"/>
              </a:lnSpc>
              <a:spcBef>
                <a:spcPts val="1000"/>
              </a:spcBef>
              <a:spcAft>
                <a:spcPts val="0"/>
              </a:spcAft>
              <a:buClr>
                <a:schemeClr val="dk1"/>
              </a:buClr>
              <a:buSzPct val="100000"/>
              <a:buNone/>
            </a:pPr>
            <a:r>
              <a:rPr lang="es-ES"/>
              <a:t>Se eligen aleatoriamente K puntos en el espacio de datos como centroides iniciales.</a:t>
            </a:r>
            <a:endParaRPr/>
          </a:p>
          <a:p>
            <a:pPr indent="0" lvl="0" marL="0" rtl="0" algn="l">
              <a:lnSpc>
                <a:spcPct val="90000"/>
              </a:lnSpc>
              <a:spcBef>
                <a:spcPts val="1000"/>
              </a:spcBef>
              <a:spcAft>
                <a:spcPts val="0"/>
              </a:spcAft>
              <a:buClr>
                <a:schemeClr val="dk1"/>
              </a:buClr>
              <a:buSzPct val="100000"/>
              <a:buNone/>
            </a:pPr>
            <a:r>
              <a:rPr lang="es-ES"/>
              <a:t>Un centroide es el centro de un cluster.</a:t>
            </a:r>
            <a:endParaRPr/>
          </a:p>
          <a:p>
            <a:pPr indent="0" lvl="0" marL="0" rtl="0" algn="l">
              <a:lnSpc>
                <a:spcPct val="90000"/>
              </a:lnSpc>
              <a:spcBef>
                <a:spcPts val="1000"/>
              </a:spcBef>
              <a:spcAft>
                <a:spcPts val="0"/>
              </a:spcAft>
              <a:buClr>
                <a:schemeClr val="dk1"/>
              </a:buClr>
              <a:buSzPct val="100000"/>
              <a:buNone/>
            </a:pPr>
            <a:r>
              <a:rPr lang="es-ES"/>
              <a:t>2. Asignación de Clusters:</a:t>
            </a:r>
            <a:endParaRPr/>
          </a:p>
          <a:p>
            <a:pPr indent="0" lvl="0" marL="0" rtl="0" algn="l">
              <a:lnSpc>
                <a:spcPct val="90000"/>
              </a:lnSpc>
              <a:spcBef>
                <a:spcPts val="1000"/>
              </a:spcBef>
              <a:spcAft>
                <a:spcPts val="0"/>
              </a:spcAft>
              <a:buClr>
                <a:schemeClr val="dk1"/>
              </a:buClr>
              <a:buSzPct val="100000"/>
              <a:buNone/>
            </a:pPr>
            <a:r>
              <a:rPr lang="es-ES"/>
              <a:t>Cada punto de datos se asigna al centroide más cercano, formando así K clusters iniciales.</a:t>
            </a:r>
            <a:endParaRPr/>
          </a:p>
          <a:p>
            <a:pPr indent="0" lvl="0" marL="0" rtl="0" algn="l">
              <a:lnSpc>
                <a:spcPct val="90000"/>
              </a:lnSpc>
              <a:spcBef>
                <a:spcPts val="1000"/>
              </a:spcBef>
              <a:spcAft>
                <a:spcPts val="0"/>
              </a:spcAft>
              <a:buClr>
                <a:schemeClr val="dk1"/>
              </a:buClr>
              <a:buSzPct val="100000"/>
              <a:buNone/>
            </a:pPr>
            <a:r>
              <a:rPr lang="es-ES"/>
              <a:t>3. Recalcular Centroides:</a:t>
            </a:r>
            <a:endParaRPr/>
          </a:p>
          <a:p>
            <a:pPr indent="0" lvl="0" marL="0" rtl="0" algn="l">
              <a:lnSpc>
                <a:spcPct val="90000"/>
              </a:lnSpc>
              <a:spcBef>
                <a:spcPts val="1000"/>
              </a:spcBef>
              <a:spcAft>
                <a:spcPts val="0"/>
              </a:spcAft>
              <a:buClr>
                <a:schemeClr val="dk1"/>
              </a:buClr>
              <a:buSzPct val="100000"/>
              <a:buNone/>
            </a:pPr>
            <a:r>
              <a:rPr lang="es-ES"/>
              <a:t>Para cada cluster, se recalcula el centroide (la media de todos los puntos en el cluster).</a:t>
            </a:r>
            <a:endParaRPr/>
          </a:p>
          <a:p>
            <a:pPr indent="0" lvl="0" marL="0" rtl="0" algn="l">
              <a:lnSpc>
                <a:spcPct val="90000"/>
              </a:lnSpc>
              <a:spcBef>
                <a:spcPts val="1000"/>
              </a:spcBef>
              <a:spcAft>
                <a:spcPts val="0"/>
              </a:spcAft>
              <a:buClr>
                <a:schemeClr val="dk1"/>
              </a:buClr>
              <a:buSzPct val="100000"/>
              <a:buNone/>
            </a:pPr>
            <a:r>
              <a:rPr lang="es-ES"/>
              <a:t>4. Reasignación de Clusters:</a:t>
            </a:r>
            <a:endParaRPr/>
          </a:p>
          <a:p>
            <a:pPr indent="0" lvl="0" marL="0" rtl="0" algn="l">
              <a:lnSpc>
                <a:spcPct val="90000"/>
              </a:lnSpc>
              <a:spcBef>
                <a:spcPts val="1000"/>
              </a:spcBef>
              <a:spcAft>
                <a:spcPts val="0"/>
              </a:spcAft>
              <a:buClr>
                <a:schemeClr val="dk1"/>
              </a:buClr>
              <a:buSzPct val="100000"/>
              <a:buNone/>
            </a:pPr>
            <a:r>
              <a:rPr lang="es-ES"/>
              <a:t>Los puntos de datos se reasignan al nuevo centroide más cercano.</a:t>
            </a:r>
            <a:endParaRPr/>
          </a:p>
          <a:p>
            <a:pPr indent="0" lvl="0" marL="0" rtl="0" algn="l">
              <a:lnSpc>
                <a:spcPct val="90000"/>
              </a:lnSpc>
              <a:spcBef>
                <a:spcPts val="1000"/>
              </a:spcBef>
              <a:spcAft>
                <a:spcPts val="0"/>
              </a:spcAft>
              <a:buClr>
                <a:schemeClr val="dk1"/>
              </a:buClr>
              <a:buSzPct val="100000"/>
              <a:buNone/>
            </a:pPr>
            <a:r>
              <a:rPr lang="es-ES"/>
              <a:t>5. Iteración:</a:t>
            </a:r>
            <a:endParaRPr/>
          </a:p>
          <a:p>
            <a:pPr indent="0" lvl="0" marL="0" rtl="0" algn="l">
              <a:lnSpc>
                <a:spcPct val="90000"/>
              </a:lnSpc>
              <a:spcBef>
                <a:spcPts val="1000"/>
              </a:spcBef>
              <a:spcAft>
                <a:spcPts val="0"/>
              </a:spcAft>
              <a:buClr>
                <a:schemeClr val="dk1"/>
              </a:buClr>
              <a:buSzPct val="100000"/>
              <a:buNone/>
            </a:pPr>
            <a:r>
              <a:rPr lang="es-ES"/>
              <a:t>Los pasos 3 y 4 se repiten hasta que los centroides ya no cambian significativamente o se alcanza un número máximo de iteraciones.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0" name="Google Shape;110;p5"/>
          <p:cNvPicPr preferRelativeResize="0"/>
          <p:nvPr/>
        </p:nvPicPr>
        <p:blipFill rotWithShape="1">
          <a:blip r:embed="rId3">
            <a:alphaModFix/>
          </a:blip>
          <a:srcRect b="0" l="0" r="0" t="0"/>
          <a:stretch/>
        </p:blipFill>
        <p:spPr>
          <a:xfrm>
            <a:off x="1940454" y="681037"/>
            <a:ext cx="8311092" cy="5607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6"/>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Play"/>
              <a:buNone/>
            </a:pPr>
            <a:r>
              <a:rPr lang="es-ES" sz="3800"/>
              <a:t>¿Cómo Elegir el Número de Clusters K?</a:t>
            </a:r>
            <a:endParaRPr sz="3800"/>
          </a:p>
        </p:txBody>
      </p:sp>
      <p:sp>
        <p:nvSpPr>
          <p:cNvPr id="117" name="Google Shape;117;p6"/>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6"/>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ES" sz="2000"/>
              <a:t>Método del Codo:</a:t>
            </a:r>
            <a:endParaRPr/>
          </a:p>
          <a:p>
            <a:pPr indent="-228600" lvl="1" marL="685800" rtl="0" algn="l">
              <a:lnSpc>
                <a:spcPct val="90000"/>
              </a:lnSpc>
              <a:spcBef>
                <a:spcPts val="500"/>
              </a:spcBef>
              <a:spcAft>
                <a:spcPts val="0"/>
              </a:spcAft>
              <a:buClr>
                <a:schemeClr val="dk1"/>
              </a:buClr>
              <a:buSzPts val="2000"/>
              <a:buChar char="•"/>
            </a:pPr>
            <a:r>
              <a:rPr lang="es-ES" sz="2000"/>
              <a:t>Ejecuta K-Means para diferentes valores de K.</a:t>
            </a:r>
            <a:endParaRPr/>
          </a:p>
          <a:p>
            <a:pPr indent="-228600" lvl="1" marL="685800" rtl="0" algn="l">
              <a:lnSpc>
                <a:spcPct val="90000"/>
              </a:lnSpc>
              <a:spcBef>
                <a:spcPts val="500"/>
              </a:spcBef>
              <a:spcAft>
                <a:spcPts val="0"/>
              </a:spcAft>
              <a:buClr>
                <a:schemeClr val="dk1"/>
              </a:buClr>
              <a:buSzPts val="2000"/>
              <a:buChar char="•"/>
            </a:pPr>
            <a:r>
              <a:rPr lang="es-ES" sz="2000"/>
              <a:t>Calcula la Suma de Cuadrados Intra-Cluster (WCSS) para cada K.</a:t>
            </a:r>
            <a:endParaRPr/>
          </a:p>
          <a:p>
            <a:pPr indent="-228600" lvl="1" marL="685800" rtl="0" algn="l">
              <a:lnSpc>
                <a:spcPct val="90000"/>
              </a:lnSpc>
              <a:spcBef>
                <a:spcPts val="500"/>
              </a:spcBef>
              <a:spcAft>
                <a:spcPts val="0"/>
              </a:spcAft>
              <a:buClr>
                <a:schemeClr val="dk1"/>
              </a:buClr>
              <a:buSzPts val="2000"/>
              <a:buChar char="•"/>
            </a:pPr>
            <a:r>
              <a:rPr lang="es-ES" sz="2000"/>
              <a:t>Gráfico del WCSS contra K: El punto donde el WCSS empieza a disminuir más lentamente es el "codo", que sugiere un buen valor para K.</a:t>
            </a:r>
            <a:endParaRPr sz="2000"/>
          </a:p>
        </p:txBody>
      </p:sp>
      <p:pic>
        <p:nvPicPr>
          <p:cNvPr descr="The Elbow Method: Finding the Optimal Number of Clusters | by  ZalaRushirajsinh | Medium" id="119" name="Google Shape;119;p6"/>
          <p:cNvPicPr preferRelativeResize="0"/>
          <p:nvPr/>
        </p:nvPicPr>
        <p:blipFill rotWithShape="1">
          <a:blip r:embed="rId3">
            <a:alphaModFix/>
          </a:blip>
          <a:srcRect b="0" l="0" r="0" t="0"/>
          <a:stretch/>
        </p:blipFill>
        <p:spPr>
          <a:xfrm>
            <a:off x="6099048" y="1402358"/>
            <a:ext cx="5458968" cy="4053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Ventajas y Desventajas de K-Means</a:t>
            </a:r>
            <a:endParaRPr/>
          </a:p>
        </p:txBody>
      </p:sp>
      <p:sp>
        <p:nvSpPr>
          <p:cNvPr id="125" name="Google Shape;1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s-ES"/>
              <a:t>Ventajas:</a:t>
            </a:r>
            <a:endParaRPr/>
          </a:p>
          <a:p>
            <a:pPr indent="-228600" lvl="1" marL="685800" rtl="0" algn="l">
              <a:lnSpc>
                <a:spcPct val="90000"/>
              </a:lnSpc>
              <a:spcBef>
                <a:spcPts val="500"/>
              </a:spcBef>
              <a:spcAft>
                <a:spcPts val="0"/>
              </a:spcAft>
              <a:buClr>
                <a:schemeClr val="dk1"/>
              </a:buClr>
              <a:buSzPts val="2400"/>
              <a:buChar char="•"/>
            </a:pPr>
            <a:r>
              <a:rPr lang="es-ES"/>
              <a:t>Simple y fácil de implementar.</a:t>
            </a:r>
            <a:endParaRPr/>
          </a:p>
          <a:p>
            <a:pPr indent="-228600" lvl="1" marL="685800" rtl="0" algn="l">
              <a:lnSpc>
                <a:spcPct val="90000"/>
              </a:lnSpc>
              <a:spcBef>
                <a:spcPts val="500"/>
              </a:spcBef>
              <a:spcAft>
                <a:spcPts val="0"/>
              </a:spcAft>
              <a:buClr>
                <a:schemeClr val="dk1"/>
              </a:buClr>
              <a:buSzPts val="2400"/>
              <a:buChar char="•"/>
            </a:pPr>
            <a:r>
              <a:rPr lang="es-ES"/>
              <a:t>Rápido y eficiente en conjuntos de datos grandes.</a:t>
            </a:r>
            <a:endParaRPr/>
          </a:p>
          <a:p>
            <a:pPr indent="-228600" lvl="1" marL="685800" rtl="0" algn="l">
              <a:lnSpc>
                <a:spcPct val="90000"/>
              </a:lnSpc>
              <a:spcBef>
                <a:spcPts val="500"/>
              </a:spcBef>
              <a:spcAft>
                <a:spcPts val="0"/>
              </a:spcAft>
              <a:buClr>
                <a:schemeClr val="dk1"/>
              </a:buClr>
              <a:buSzPts val="2400"/>
              <a:buChar char="•"/>
            </a:pPr>
            <a:r>
              <a:rPr lang="es-ES"/>
              <a:t>Funciona bien con clusters de forma esférica.</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Desventajas:</a:t>
            </a:r>
            <a:endParaRPr/>
          </a:p>
          <a:p>
            <a:pPr indent="-228600" lvl="1" marL="685800" rtl="0" algn="l">
              <a:lnSpc>
                <a:spcPct val="90000"/>
              </a:lnSpc>
              <a:spcBef>
                <a:spcPts val="500"/>
              </a:spcBef>
              <a:spcAft>
                <a:spcPts val="0"/>
              </a:spcAft>
              <a:buClr>
                <a:schemeClr val="dk1"/>
              </a:buClr>
              <a:buSzPts val="2400"/>
              <a:buChar char="•"/>
            </a:pPr>
            <a:r>
              <a:rPr lang="es-ES"/>
              <a:t>Necesita definir el número de clusters K de antemano.</a:t>
            </a:r>
            <a:endParaRPr/>
          </a:p>
          <a:p>
            <a:pPr indent="-228600" lvl="1" marL="685800" rtl="0" algn="l">
              <a:lnSpc>
                <a:spcPct val="90000"/>
              </a:lnSpc>
              <a:spcBef>
                <a:spcPts val="500"/>
              </a:spcBef>
              <a:spcAft>
                <a:spcPts val="0"/>
              </a:spcAft>
              <a:buClr>
                <a:schemeClr val="dk1"/>
              </a:buClr>
              <a:buSzPts val="2400"/>
              <a:buChar char="•"/>
            </a:pPr>
            <a:r>
              <a:rPr lang="es-ES"/>
              <a:t>Sensible a la escala de los datos (necesita estandarización).</a:t>
            </a:r>
            <a:endParaRPr/>
          </a:p>
          <a:p>
            <a:pPr indent="-228600" lvl="1" marL="685800" rtl="0" algn="l">
              <a:lnSpc>
                <a:spcPct val="90000"/>
              </a:lnSpc>
              <a:spcBef>
                <a:spcPts val="500"/>
              </a:spcBef>
              <a:spcAft>
                <a:spcPts val="0"/>
              </a:spcAft>
              <a:buClr>
                <a:schemeClr val="dk1"/>
              </a:buClr>
              <a:buSzPts val="2400"/>
              <a:buChar char="•"/>
            </a:pPr>
            <a:r>
              <a:rPr lang="es-ES"/>
              <a:t>Puede quedarse atrapado en mínimos locales.</a:t>
            </a:r>
            <a:endParaRPr/>
          </a:p>
          <a:p>
            <a:pPr indent="-228600" lvl="1" marL="685800" rtl="0" algn="l">
              <a:lnSpc>
                <a:spcPct val="90000"/>
              </a:lnSpc>
              <a:spcBef>
                <a:spcPts val="500"/>
              </a:spcBef>
              <a:spcAft>
                <a:spcPts val="0"/>
              </a:spcAft>
              <a:buClr>
                <a:schemeClr val="dk1"/>
              </a:buClr>
              <a:buSzPts val="2400"/>
              <a:buChar char="•"/>
            </a:pPr>
            <a:r>
              <a:rPr lang="es-ES"/>
              <a:t>No maneja bien clusters de formas complejas o de tamaños muy dispares.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Aplicación de K-Means a Segmentación de Clientes</a:t>
            </a:r>
            <a:endParaRPr/>
          </a:p>
        </p:txBody>
      </p:sp>
      <p:sp>
        <p:nvSpPr>
          <p:cNvPr id="131" name="Google Shape;1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Aplicación: Explicación breve de cómo aplicamos K-Means para segmentar clientes en función de datos como edad, ingresos anuales y puntuación de gasto.</a:t>
            </a:r>
            <a:endParaRPr/>
          </a:p>
          <a:p>
            <a:pPr indent="-228600" lvl="0" marL="228600" rtl="0" algn="l">
              <a:lnSpc>
                <a:spcPct val="90000"/>
              </a:lnSpc>
              <a:spcBef>
                <a:spcPts val="1000"/>
              </a:spcBef>
              <a:spcAft>
                <a:spcPts val="0"/>
              </a:spcAft>
              <a:buClr>
                <a:schemeClr val="dk1"/>
              </a:buClr>
              <a:buSzPts val="2800"/>
              <a:buChar char="•"/>
            </a:pPr>
            <a:r>
              <a:rPr lang="es-ES"/>
              <a:t>Resultado: Identificación de grupos de clientes con características y comportamientos similares.</a:t>
            </a:r>
            <a:endParaRPr/>
          </a:p>
          <a:p>
            <a:pPr indent="-228600" lvl="0" marL="228600" rtl="0" algn="l">
              <a:lnSpc>
                <a:spcPct val="90000"/>
              </a:lnSpc>
              <a:spcBef>
                <a:spcPts val="1000"/>
              </a:spcBef>
              <a:spcAft>
                <a:spcPts val="0"/>
              </a:spcAft>
              <a:buClr>
                <a:schemeClr val="dk1"/>
              </a:buClr>
              <a:buSzPts val="2800"/>
              <a:buChar char="•"/>
            </a:pPr>
            <a:r>
              <a:rPr lang="es-ES"/>
              <a:t>Impacto: Uso de los segmentos para diseñar estrategias de marketing dirigidas y optimizadas.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s-ES"/>
              <a:t>Resumen de esta semana</a:t>
            </a:r>
            <a:endParaRPr/>
          </a:p>
        </p:txBody>
      </p:sp>
      <p:sp>
        <p:nvSpPr>
          <p:cNvPr id="137" name="Google Shape;13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s-ES"/>
              <a:t>Pregunta inicial es importante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Estructura es importante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Fuimos agregando diferentes herramientas a esa estructura:</a:t>
            </a:r>
            <a:endParaRPr/>
          </a:p>
          <a:p>
            <a:pPr indent="-228600" lvl="1" marL="685800" rtl="0" algn="l">
              <a:lnSpc>
                <a:spcPct val="90000"/>
              </a:lnSpc>
              <a:spcBef>
                <a:spcPts val="500"/>
              </a:spcBef>
              <a:spcAft>
                <a:spcPts val="0"/>
              </a:spcAft>
              <a:buClr>
                <a:schemeClr val="dk1"/>
              </a:buClr>
              <a:buSzPts val="2400"/>
              <a:buChar char="•"/>
            </a:pPr>
            <a:r>
              <a:rPr lang="es-ES"/>
              <a:t>Checklist básica</a:t>
            </a:r>
            <a:endParaRPr/>
          </a:p>
          <a:p>
            <a:pPr indent="-228600" lvl="1" marL="685800" rtl="0" algn="l">
              <a:lnSpc>
                <a:spcPct val="90000"/>
              </a:lnSpc>
              <a:spcBef>
                <a:spcPts val="500"/>
              </a:spcBef>
              <a:spcAft>
                <a:spcPts val="0"/>
              </a:spcAft>
              <a:buClr>
                <a:schemeClr val="dk1"/>
              </a:buClr>
              <a:buSzPts val="2400"/>
              <a:buChar char="•"/>
            </a:pPr>
            <a:r>
              <a:rPr lang="es-ES"/>
              <a:t>Descriptivas</a:t>
            </a:r>
            <a:endParaRPr/>
          </a:p>
          <a:p>
            <a:pPr indent="-228600" lvl="1" marL="685800" rtl="0" algn="l">
              <a:lnSpc>
                <a:spcPct val="90000"/>
              </a:lnSpc>
              <a:spcBef>
                <a:spcPts val="500"/>
              </a:spcBef>
              <a:spcAft>
                <a:spcPts val="0"/>
              </a:spcAft>
              <a:buClr>
                <a:schemeClr val="dk1"/>
              </a:buClr>
              <a:buSzPts val="2400"/>
              <a:buChar char="•"/>
            </a:pPr>
            <a:r>
              <a:rPr lang="es-ES"/>
              <a:t>Gráficos</a:t>
            </a:r>
            <a:endParaRPr/>
          </a:p>
          <a:p>
            <a:pPr indent="-228600" lvl="1" marL="685800" rtl="0" algn="l">
              <a:lnSpc>
                <a:spcPct val="90000"/>
              </a:lnSpc>
              <a:spcBef>
                <a:spcPts val="500"/>
              </a:spcBef>
              <a:spcAft>
                <a:spcPts val="0"/>
              </a:spcAft>
              <a:buClr>
                <a:schemeClr val="dk1"/>
              </a:buClr>
              <a:buSzPts val="2400"/>
              <a:buChar char="•"/>
            </a:pPr>
            <a:r>
              <a:rPr lang="es-ES"/>
              <a:t>Transformación de datos</a:t>
            </a:r>
            <a:endParaRPr/>
          </a:p>
          <a:p>
            <a:pPr indent="-228600" lvl="1" marL="685800" rtl="0" algn="l">
              <a:lnSpc>
                <a:spcPct val="90000"/>
              </a:lnSpc>
              <a:spcBef>
                <a:spcPts val="500"/>
              </a:spcBef>
              <a:spcAft>
                <a:spcPts val="0"/>
              </a:spcAft>
              <a:buClr>
                <a:schemeClr val="dk1"/>
              </a:buClr>
              <a:buSzPts val="2400"/>
              <a:buChar char="•"/>
            </a:pPr>
            <a:r>
              <a:rPr lang="es-ES"/>
              <a:t>Clustering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2024-08-23T01:26:28Z</dcterms:created>
  <dc:creator>Lezama Perez, Guillermo Roman</dc:creator>
</cp:coreProperties>
</file>