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65" r:id="rId4"/>
    <p:sldId id="259" r:id="rId5"/>
    <p:sldId id="260" r:id="rId6"/>
    <p:sldId id="264" r:id="rId7"/>
    <p:sldId id="273" r:id="rId8"/>
    <p:sldId id="268" r:id="rId9"/>
    <p:sldId id="276" r:id="rId10"/>
    <p:sldId id="277" r:id="rId11"/>
    <p:sldId id="279" r:id="rId12"/>
    <p:sldId id="278" r:id="rId13"/>
    <p:sldId id="280" r:id="rId14"/>
    <p:sldId id="291" r:id="rId15"/>
    <p:sldId id="258" r:id="rId16"/>
    <p:sldId id="285" r:id="rId17"/>
    <p:sldId id="286" r:id="rId18"/>
    <p:sldId id="288" r:id="rId19"/>
    <p:sldId id="287" r:id="rId20"/>
    <p:sldId id="283" r:id="rId21"/>
    <p:sldId id="292" r:id="rId22"/>
    <p:sldId id="289" r:id="rId23"/>
    <p:sldId id="282" r:id="rId24"/>
    <p:sldId id="29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2" autoAdjust="0"/>
    <p:restoredTop sz="94660"/>
  </p:normalViewPr>
  <p:slideViewPr>
    <p:cSldViewPr snapToGrid="0">
      <p:cViewPr>
        <p:scale>
          <a:sx n="110" d="100"/>
          <a:sy n="110" d="100"/>
        </p:scale>
        <p:origin x="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98FF7-63C4-443F-81CE-991E3D656C3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740A7-C6BF-4E3B-96B0-A4EFA3123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3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40A7-C6BF-4E3B-96B0-A4EFA3123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6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40A7-C6BF-4E3B-96B0-A4EFA31235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4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Structured data is any data where </a:t>
            </a:r>
            <a:r>
              <a:rPr lang="en-US" b="1" dirty="0"/>
              <a:t>schema and data types are predictable</a:t>
            </a:r>
            <a:r>
              <a:rPr lang="en-US" dirty="0"/>
              <a:t> — even if it’s </a:t>
            </a:r>
            <a:r>
              <a:rPr lang="en-US" b="1" dirty="0"/>
              <a:t>multi-table, multi-dimensional, or hierarchical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40A7-C6BF-4E3B-96B0-A4EFA31235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40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dirty="0"/>
              <a:t>Cada respuesta está asociada a una </a:t>
            </a:r>
            <a:r>
              <a:rPr lang="es-ES" b="1" dirty="0"/>
              <a:t>clave</a:t>
            </a:r>
            <a:r>
              <a:rPr lang="es-ES" dirty="0"/>
              <a:t> (por ejemplo: "nombre", "edad", "intereses").</a:t>
            </a:r>
          </a:p>
          <a:p>
            <a:r>
              <a:rPr lang="es-ES" dirty="0"/>
              <a:t>Los datos están </a:t>
            </a:r>
            <a:r>
              <a:rPr lang="es-ES" b="1" dirty="0"/>
              <a:t>organizados por campo</a:t>
            </a:r>
            <a:r>
              <a:rPr lang="es-ES" dirty="0"/>
              <a:t>, no son un texto libre como un párrafo o un audio.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40A7-C6BF-4E3B-96B0-A4EFA31235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32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/>
              <a:t>1. Tiene estructura interna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Cada respuesta está asociada a una </a:t>
            </a:r>
            <a:r>
              <a:rPr lang="es-ES" b="1" dirty="0"/>
              <a:t>clave</a:t>
            </a:r>
            <a:r>
              <a:rPr lang="es-ES" dirty="0"/>
              <a:t> (por ejemplo: "nombre", "edad", "intereses").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Los datos están </a:t>
            </a:r>
            <a:r>
              <a:rPr lang="es-ES" b="1" dirty="0"/>
              <a:t>organizados por campo</a:t>
            </a:r>
            <a:r>
              <a:rPr lang="es-ES" dirty="0"/>
              <a:t>, no son un texto libre como un párrafo o un audio.</a:t>
            </a:r>
          </a:p>
          <a:p>
            <a:pPr>
              <a:buNone/>
            </a:pPr>
            <a:endParaRPr lang="es-ES" b="0" dirty="0"/>
          </a:p>
          <a:p>
            <a:pPr>
              <a:buNone/>
            </a:pPr>
            <a:r>
              <a:rPr lang="es-ES" b="0" dirty="0"/>
              <a:t>2. Esa estructura no es fija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dirty="0"/>
              <a:t>Distintos registros pueden tener claves distintas.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dirty="0"/>
              <a:t>El orden de las claves no importa.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dirty="0"/>
              <a:t>Las respuestas pueden ser listas, textos largos, números o incluso otros diccionarios.</a:t>
            </a:r>
          </a:p>
          <a:p>
            <a:pPr>
              <a:buNone/>
            </a:pPr>
            <a:r>
              <a:rPr lang="es-ES" b="1" dirty="0"/>
              <a:t>🔍 3. No se puede analizar directamente sin transformarlo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No se puede hacer un promedio o un modelo estadístico sobre un JSON directamente.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Primero hay que </a:t>
            </a:r>
            <a:r>
              <a:rPr lang="es-ES" b="1" dirty="0"/>
              <a:t>"aplanarlo"</a:t>
            </a:r>
            <a:r>
              <a:rPr lang="es-ES" dirty="0"/>
              <a:t>: convertir las claves importantes en columnas y normalizar las listas o valores anidados.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40A7-C6BF-4E3B-96B0-A4EFA31235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34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Super útil! Internet de las cosas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40A7-C6BF-4E3B-96B0-A4EFA31235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Construir la data que vos quieras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40A7-C6BF-4E3B-96B0-A4EFA31235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576D-2CEC-0705-C019-E42B7A4F1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0F8B4-606A-7A78-8BDA-5E29DE782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BA428-710A-9E33-FCBC-2C0783EF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CC45-8B6F-49C1-B47A-D759A905D94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03D0F-1B52-DCC9-19DB-35F90DB9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43CEF-C027-B774-A351-637B8776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76A5-EB60-4B61-B7D8-FEF45545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4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4711-B75E-8C82-2BE6-52FE0FDD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AE455-2FE6-2523-FEE7-777991382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7F6D5-EDA3-6DD5-26D4-F47D2872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CC45-8B6F-49C1-B47A-D759A905D94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7F11C-3DBE-F527-04DA-7B8815FF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C540F-2AC8-5C7B-FCCC-5B59E582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76A5-EB60-4B61-B7D8-FEF45545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3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C7916-559E-62F5-D7D7-7E4792B87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8025E-E6E7-5DC9-5C7C-04490DD33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39F89-E98F-E547-3B63-FFDC95BE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CC45-8B6F-49C1-B47A-D759A905D94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D7C1F-73BF-5DEA-3AE5-7EE3A429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0976B-FFE6-0A41-8476-26BC1DC8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76A5-EB60-4B61-B7D8-FEF45545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3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A6EC-7E8A-F6AC-D770-A1AA15FB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65A08-576D-D6A4-1497-8037B2834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6C8E1-BB0C-08C1-A21A-151AFE68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CC45-8B6F-49C1-B47A-D759A905D94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D79C7-CDB7-B663-EBA8-5CFCCCC6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61C23-2698-F192-D607-FCB5E6D0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76A5-EB60-4B61-B7D8-FEF45545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3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A6CF-030B-539D-184F-7CCECBBE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06C5E-7B79-9838-A25C-D317F5C79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87CC3-8D7D-5069-FA52-F5C9ABF0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CC45-8B6F-49C1-B47A-D759A905D94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FF54-91DD-0BF6-A25B-0752FF13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0F150-E39A-8A49-54C2-B45DE402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76A5-EB60-4B61-B7D8-FEF45545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FAA1-9AD3-41F0-BEF7-5631717D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F6916-69F8-F081-6AF2-2A4A9996B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A5638-883C-DE95-23C9-93EBBABD4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1AD26-3ECB-944B-3C34-220FD82A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CC45-8B6F-49C1-B47A-D759A905D94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6F419-A64F-50C7-E2CE-4FD59776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EF02A-EAF4-5EEE-5327-D00DDC37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76A5-EB60-4B61-B7D8-FEF45545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8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5F0C-3097-C240-B436-7BCAF9E9C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AC050-39D6-415E-0E9B-47EE56623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76F67-D510-A0C1-AE21-2FEA577E1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D32C2-CEBB-6212-CA7E-86621B551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B47A7-1413-C11B-1F0F-9BC1FD9F5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6CD278-772C-DAC9-E53A-C051BF75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CC45-8B6F-49C1-B47A-D759A905D94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A9161B-BC7C-8918-AB19-BBE9888B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B74F7-4981-3ED6-98F4-6EAD5EF0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76A5-EB60-4B61-B7D8-FEF45545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3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D8F4C-8410-7F17-BD56-56525341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DEB2-7121-11CF-1B0E-40CE2033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CC45-8B6F-49C1-B47A-D759A905D94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64B1F-D0C6-E259-2801-BD619BB5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6B051-773B-8CC0-5D72-A3D25098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76A5-EB60-4B61-B7D8-FEF45545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9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8C82E-DA24-5324-386E-C2A301D6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CC45-8B6F-49C1-B47A-D759A905D94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686EA-B916-B2D7-1D67-64D56233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363B7-993D-DC38-061D-7975A0B4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76A5-EB60-4B61-B7D8-FEF45545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B32B-456B-3E97-59BF-EF3E34DB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867C-7F41-57C7-5080-952A6A99B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59C91-0880-911D-0711-40F50DC89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2AA4A-0542-836A-223C-42A8F593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CC45-8B6F-49C1-B47A-D759A905D94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83782-3451-5130-8FB8-2516CD34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3236A-B4EC-9869-C85C-BC19325C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76A5-EB60-4B61-B7D8-FEF45545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0EE1-4166-84BD-E542-9A2536B4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00505-1A90-66C3-1C06-2CBAF3766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148A1-BB8F-5733-3426-22A97EE82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0F259-D197-ADE1-D4BF-705CD2F8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CC45-8B6F-49C1-B47A-D759A905D94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AC86D-1A98-0CC3-C7C3-881210B4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94BA0-F318-3B27-10DF-B82FA0BA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776A5-EB60-4B61-B7D8-FEF45545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FAF3C-F23E-B9D8-C4AE-500B4C39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B0E96-DC69-B8BD-815D-6D92272FA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96C45-0921-184C-53EE-EBD2549E0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82CC45-8B6F-49C1-B47A-D759A905D94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BDF25-FD8D-274B-C7E7-71F80A75B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D5C76-F08C-6640-8980-E6E7551F8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1776A5-EB60-4B61-B7D8-FEF45545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586B-8558-2608-C024-E41B09301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Bienvenidos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D346B-D3DD-1E6E-4A1C-7129B746D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000" dirty="0"/>
              <a:t>Datos No Estructurados y Semiestructurados </a:t>
            </a:r>
          </a:p>
          <a:p>
            <a:r>
              <a:rPr lang="es-ES" sz="2000" dirty="0"/>
              <a:t>Especialización en Economía, opción Ciencia de Datos</a:t>
            </a:r>
          </a:p>
          <a:p>
            <a:r>
              <a:rPr lang="es-419" dirty="0"/>
              <a:t>FCS - Udelar</a:t>
            </a:r>
          </a:p>
          <a:p>
            <a:r>
              <a:rPr lang="es-419" dirty="0"/>
              <a:t>Guillermo Lezama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8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67B0-9327-C040-42B2-DE609808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Que información carece de estructura?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928B-DEDA-10C8-2982-AFCFF26CD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s-419" dirty="0"/>
              <a:t>Semi</a:t>
            </a:r>
            <a:r>
              <a:rPr lang="en-US" dirty="0"/>
              <a:t>-</a:t>
            </a:r>
            <a:r>
              <a:rPr lang="en-US" dirty="0" err="1"/>
              <a:t>estructurados</a:t>
            </a:r>
            <a:endParaRPr lang="en-US" dirty="0"/>
          </a:p>
          <a:p>
            <a:pPr>
              <a:buNone/>
            </a:pPr>
            <a:r>
              <a:rPr lang="es-ES" sz="2800" dirty="0"/>
              <a:t>🎓 Formulario: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Nombre: Mariana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Edad: 25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Intereses: Cine, lectura, programación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Comentarios adicionales: Me interesa aplicar esto a análisis de redes sociales.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2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5B468-4B51-1C82-EEE4-CE1224154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7512"/>
            <a:ext cx="10515600" cy="55094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{</a:t>
            </a:r>
          </a:p>
          <a:p>
            <a:pPr marL="0" indent="0">
              <a:buNone/>
            </a:pPr>
            <a:r>
              <a:rPr lang="es-ES" dirty="0"/>
              <a:t>"nombre": "Mariana",</a:t>
            </a:r>
          </a:p>
          <a:p>
            <a:pPr marL="0" indent="0">
              <a:buNone/>
            </a:pPr>
            <a:r>
              <a:rPr lang="es-ES" dirty="0"/>
              <a:t>"edad": 25,</a:t>
            </a:r>
          </a:p>
          <a:p>
            <a:pPr marL="0" indent="0">
              <a:buNone/>
            </a:pPr>
            <a:r>
              <a:rPr lang="es-ES" dirty="0"/>
              <a:t>"intereses": ["Cine", "lectura", "programación"],</a:t>
            </a:r>
          </a:p>
          <a:p>
            <a:pPr marL="0" indent="0">
              <a:buNone/>
            </a:pPr>
            <a:r>
              <a:rPr lang="es-ES" dirty="0"/>
              <a:t>"comentarios": "Me interesa aplicar esto a análisis de redes sociales."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/>
              <a:t>{</a:t>
            </a:r>
          </a:p>
          <a:p>
            <a:pPr marL="0" indent="0">
              <a:buNone/>
            </a:pPr>
            <a:r>
              <a:rPr lang="es-ES" dirty="0"/>
              <a:t>  "nombre": "Luis",</a:t>
            </a:r>
          </a:p>
          <a:p>
            <a:pPr marL="0" indent="0">
              <a:buNone/>
            </a:pPr>
            <a:r>
              <a:rPr lang="es-ES" dirty="0"/>
              <a:t>  "comentarios": "Prefiero no decir mi edad."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r>
              <a:rPr lang="en-US" dirty="0" err="1"/>
              <a:t>Diccionario</a:t>
            </a:r>
            <a:r>
              <a:rPr lang="en-US" dirty="0"/>
              <a:t> -&gt; JSON (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electorales</a:t>
            </a:r>
            <a:r>
              <a:rPr lang="en-US" dirty="0"/>
              <a:t>)</a:t>
            </a:r>
          </a:p>
          <a:p>
            <a:r>
              <a:rPr lang="en-US" dirty="0"/>
              <a:t>RSS feeds de </a:t>
            </a:r>
            <a:r>
              <a:rPr lang="en-US" dirty="0" err="1"/>
              <a:t>noticias</a:t>
            </a:r>
            <a:endParaRPr lang="en-US" dirty="0"/>
          </a:p>
          <a:p>
            <a:r>
              <a:rPr lang="en-US" dirty="0"/>
              <a:t>HTML, XML</a:t>
            </a:r>
          </a:p>
          <a:p>
            <a:r>
              <a:rPr lang="en-US" dirty="0" err="1"/>
              <a:t>Historias</a:t>
            </a:r>
            <a:r>
              <a:rPr lang="en-US" dirty="0"/>
              <a:t> cl</a:t>
            </a:r>
            <a:r>
              <a:rPr lang="es-419" dirty="0" err="1"/>
              <a:t>ínicas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40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8C0F1-F64C-0629-1396-59C5BB2A0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80A0-3FCF-8B13-4BEF-386D7C57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842"/>
            <a:ext cx="10515600" cy="1325563"/>
          </a:xfrm>
        </p:spPr>
        <p:txBody>
          <a:bodyPr/>
          <a:lstStyle/>
          <a:p>
            <a:r>
              <a:rPr lang="es-419" dirty="0"/>
              <a:t>Que información carece de estructura?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D3729-8D4F-7A41-6D5C-BEF9D2EB7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837"/>
            <a:ext cx="7825033" cy="4546126"/>
          </a:xfrm>
        </p:spPr>
        <p:txBody>
          <a:bodyPr/>
          <a:lstStyle/>
          <a:p>
            <a:pPr marL="0" indent="0">
              <a:buNone/>
            </a:pPr>
            <a:r>
              <a:rPr lang="es-419" dirty="0">
                <a:latin typeface="+mj-lt"/>
              </a:rPr>
              <a:t>2) </a:t>
            </a:r>
            <a:r>
              <a:rPr lang="en-US" dirty="0">
                <a:latin typeface="+mj-lt"/>
              </a:rPr>
              <a:t>No </a:t>
            </a:r>
            <a:r>
              <a:rPr lang="en-US" dirty="0" err="1">
                <a:latin typeface="+mj-lt"/>
              </a:rPr>
              <a:t>estructurados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s-ES" b="1" dirty="0">
                <a:latin typeface="+mj-lt"/>
              </a:rPr>
              <a:t>📝 Texto libre de la reseña</a:t>
            </a:r>
          </a:p>
          <a:p>
            <a:pPr marL="0" indent="0">
              <a:buNone/>
            </a:pPr>
            <a:r>
              <a:rPr lang="es-ES" dirty="0">
                <a:latin typeface="+mj-lt"/>
              </a:rPr>
              <a:t>No sigue ningún formato. Podría tener emociones, sarcasmo, menciones específicas, etc.</a:t>
            </a:r>
          </a:p>
          <a:p>
            <a:pPr marL="0" indent="0">
              <a:buNone/>
            </a:pPr>
            <a:r>
              <a:rPr lang="es-ES" dirty="0">
                <a:latin typeface="+mj-lt"/>
              </a:rPr>
              <a:t>🖼️ </a:t>
            </a:r>
            <a:r>
              <a:rPr lang="es-ES" b="1" dirty="0">
                <a:latin typeface="+mj-lt"/>
              </a:rPr>
              <a:t>Fotos subidas por el usuario</a:t>
            </a:r>
            <a:br>
              <a:rPr lang="es-ES" dirty="0">
                <a:latin typeface="+mj-lt"/>
              </a:rPr>
            </a:br>
            <a:r>
              <a:rPr lang="es-ES" dirty="0">
                <a:latin typeface="+mj-lt"/>
              </a:rPr>
              <a:t>Contienen información visual que se puede analizar (tipo de comida, limpieza, presentación), pero no están etiquetadas automáticamente.</a:t>
            </a:r>
          </a:p>
          <a:p>
            <a:pPr marL="0" indent="0">
              <a:buNone/>
            </a:pPr>
            <a:r>
              <a:rPr lang="es-ES" b="1" dirty="0">
                <a:latin typeface="+mj-lt"/>
              </a:rPr>
              <a:t>Otros ejemplos: Audio, video, </a:t>
            </a:r>
            <a:r>
              <a:rPr lang="es-ES" b="1" dirty="0" err="1">
                <a:latin typeface="+mj-lt"/>
              </a:rPr>
              <a:t>pdfs</a:t>
            </a:r>
            <a:endParaRPr lang="es-ES" b="1" dirty="0">
              <a:latin typeface="+mj-lt"/>
            </a:endParaRPr>
          </a:p>
          <a:p>
            <a:pPr marL="0" indent="0">
              <a:buNone/>
            </a:pPr>
            <a:endParaRPr lang="es-ES" b="1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365E4-7CE4-EF8D-3A58-1DB414E3B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176" y="1126748"/>
            <a:ext cx="2586086" cy="554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29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A537-8524-8FAC-F328-9829E649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del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A92A-6204-15BE-A4A9-81A15B087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bruto</a:t>
            </a:r>
            <a:r>
              <a:rPr lang="en-US" dirty="0"/>
              <a:t> no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analizar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puedo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s-419" dirty="0" err="1"/>
              <a:t>ón</a:t>
            </a:r>
            <a:r>
              <a:rPr lang="es-419" dirty="0"/>
              <a:t> con fotos de panchos</a:t>
            </a:r>
          </a:p>
          <a:p>
            <a:r>
              <a:rPr lang="es-419" dirty="0"/>
              <a:t>Extraer información del caos.</a:t>
            </a:r>
            <a:endParaRPr lang="en-US" dirty="0"/>
          </a:p>
          <a:p>
            <a:r>
              <a:rPr lang="en-US" dirty="0"/>
              <a:t>Pero </a:t>
            </a:r>
            <a:r>
              <a:rPr lang="en-US" dirty="0" err="1"/>
              <a:t>qué</a:t>
            </a:r>
            <a:r>
              <a:rPr lang="en-US" dirty="0"/>
              <a:t>?</a:t>
            </a:r>
          </a:p>
          <a:p>
            <a:pPr marL="914400" lvl="1" indent="-457200">
              <a:buAutoNum type="arabicParenR"/>
            </a:pPr>
            <a:r>
              <a:rPr lang="en-US" dirty="0"/>
              <a:t>Para </a:t>
            </a:r>
            <a:r>
              <a:rPr lang="en-US" dirty="0" err="1"/>
              <a:t>qué</a:t>
            </a:r>
            <a:r>
              <a:rPr lang="en-US" dirty="0"/>
              <a:t>?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interesa</a:t>
            </a:r>
            <a:r>
              <a:rPr lang="en-US" dirty="0"/>
              <a:t>?</a:t>
            </a:r>
          </a:p>
          <a:p>
            <a:pPr marL="914400" lvl="1" indent="-457200">
              <a:buAutoNum type="arabicParenR"/>
            </a:pPr>
            <a:r>
              <a:rPr lang="en-US" dirty="0" err="1"/>
              <a:t>Herramientas</a:t>
            </a:r>
            <a:r>
              <a:rPr lang="en-US" dirty="0"/>
              <a:t> que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existen</a:t>
            </a:r>
            <a:r>
              <a:rPr lang="en-US" dirty="0"/>
              <a:t> para </a:t>
            </a:r>
            <a:r>
              <a:rPr lang="en-US" dirty="0" err="1"/>
              <a:t>transformar</a:t>
            </a:r>
            <a:r>
              <a:rPr lang="en-US" dirty="0"/>
              <a:t> </a:t>
            </a:r>
            <a:r>
              <a:rPr lang="en-US" dirty="0" err="1"/>
              <a:t>caos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  <a:p>
            <a:pPr marL="914400" lvl="1" indent="-457200">
              <a:buAutoNum type="arabicParenR"/>
            </a:pPr>
            <a:r>
              <a:rPr lang="en-US" dirty="0" err="1"/>
              <a:t>Automatizar</a:t>
            </a:r>
            <a:r>
              <a:rPr lang="en-US" dirty="0"/>
              <a:t>!</a:t>
            </a:r>
          </a:p>
          <a:p>
            <a:pPr marL="0" indent="0">
              <a:buNone/>
            </a:pPr>
            <a:r>
              <a:rPr lang="en-US" dirty="0"/>
              <a:t>Pasar de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desordenado</a:t>
            </a:r>
            <a:r>
              <a:rPr lang="en-US" dirty="0"/>
              <a:t> a un dataset </a:t>
            </a:r>
            <a:r>
              <a:rPr lang="en-US" dirty="0" err="1"/>
              <a:t>limpio</a:t>
            </a:r>
            <a:r>
              <a:rPr lang="en-US" dirty="0"/>
              <a:t>.	</a:t>
            </a:r>
          </a:p>
        </p:txBody>
      </p:sp>
    </p:spTree>
    <p:extLst>
      <p:ext uri="{BB962C8B-B14F-4D97-AF65-F5344CB8AC3E}">
        <p14:creationId xmlns:p14="http://schemas.microsoft.com/office/powerpoint/2010/main" val="43694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8E91-9BD5-8383-589C-1CFA731F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 err="1">
                <a:solidFill>
                  <a:srgbClr val="23373B"/>
                </a:solidFill>
                <a:latin typeface="FiraSans-Regular-Identity-H"/>
              </a:rPr>
              <a:t>Procedimientos</a:t>
            </a:r>
            <a:r>
              <a:rPr lang="en-US" sz="4400" b="0" i="0" u="none" strike="noStrike" baseline="0" dirty="0">
                <a:solidFill>
                  <a:srgbClr val="23373B"/>
                </a:solidFill>
                <a:latin typeface="FiraSans-Regular-Identity-H"/>
              </a:rPr>
              <a:t> </a:t>
            </a:r>
            <a:r>
              <a:rPr lang="en-US" sz="4400" b="0" i="0" u="none" strike="noStrike" baseline="0" dirty="0" err="1">
                <a:solidFill>
                  <a:srgbClr val="23373B"/>
                </a:solidFill>
                <a:latin typeface="FiraSans-Regular-Identity-H"/>
              </a:rPr>
              <a:t>Teóricos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ED146-38D6-34D9-07ED-4797DAD2D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arenR"/>
            </a:pPr>
            <a:r>
              <a:rPr lang="es-ES" b="0" i="0" u="none" strike="noStrike" baseline="0" dirty="0">
                <a:solidFill>
                  <a:srgbClr val="23373B"/>
                </a:solidFill>
                <a:latin typeface="FiraSans-Light-Identity-H"/>
              </a:rPr>
              <a:t>La pregunta!</a:t>
            </a:r>
          </a:p>
          <a:p>
            <a:pPr marL="514350" indent="-514350">
              <a:buAutoNum type="arabicParenR"/>
            </a:pPr>
            <a:r>
              <a:rPr lang="es-ES" b="0" i="0" u="none" strike="noStrike" baseline="0" dirty="0">
                <a:solidFill>
                  <a:srgbClr val="23373B"/>
                </a:solidFill>
                <a:latin typeface="FiraSans-Light-Identity-H"/>
              </a:rPr>
              <a:t>Análisis de Datos: Realizar un análisis exhaustivo de los datos no estructurados para comprender su contenido.</a:t>
            </a:r>
          </a:p>
          <a:p>
            <a:pPr marL="514350" indent="-514350">
              <a:buAutoNum type="arabicParenR"/>
            </a:pPr>
            <a:r>
              <a:rPr lang="es-ES" b="0" i="0" u="none" strike="noStrike" baseline="0" dirty="0">
                <a:solidFill>
                  <a:srgbClr val="23373B"/>
                </a:solidFill>
                <a:latin typeface="FiraSans-Light-Identity-H"/>
              </a:rPr>
              <a:t>Identificación de Patrones</a:t>
            </a:r>
          </a:p>
          <a:p>
            <a:pPr marL="514350" indent="-514350">
              <a:buAutoNum type="arabicParenR"/>
            </a:pPr>
            <a:r>
              <a:rPr lang="es-ES" b="0" i="0" u="none" strike="noStrike" baseline="0" dirty="0">
                <a:solidFill>
                  <a:srgbClr val="23373B"/>
                </a:solidFill>
                <a:latin typeface="FiraSans-Light-Identity-H"/>
              </a:rPr>
              <a:t>Diseño de Esquema: Definir un esquema de datos adecuado que pueda capturar la estructura necesaria para representar los </a:t>
            </a:r>
            <a:r>
              <a:rPr lang="en-US" b="0" i="0" u="none" strike="noStrike" baseline="0" dirty="0" err="1">
                <a:solidFill>
                  <a:srgbClr val="23373B"/>
                </a:solidFill>
                <a:latin typeface="FiraSans-Light-Identity-H"/>
              </a:rPr>
              <a:t>datos</a:t>
            </a:r>
            <a:r>
              <a:rPr lang="en-US" b="0" i="0" u="none" strike="noStrike" baseline="0" dirty="0">
                <a:solidFill>
                  <a:srgbClr val="23373B"/>
                </a:solidFill>
                <a:latin typeface="FiraSans-Light-Identity-H"/>
              </a:rPr>
              <a:t> de </a:t>
            </a:r>
            <a:r>
              <a:rPr lang="en-US" b="0" i="0" u="none" strike="noStrike" baseline="0" dirty="0" err="1">
                <a:solidFill>
                  <a:srgbClr val="23373B"/>
                </a:solidFill>
                <a:latin typeface="FiraSans-Light-Identity-H"/>
              </a:rPr>
              <a:t>manera</a:t>
            </a:r>
            <a:r>
              <a:rPr lang="en-US" b="0" i="0" u="none" strike="noStrike" baseline="0" dirty="0">
                <a:solidFill>
                  <a:srgbClr val="23373B"/>
                </a:solidFill>
                <a:latin typeface="FiraSans-Light-Identity-H"/>
              </a:rPr>
              <a:t> </a:t>
            </a:r>
            <a:r>
              <a:rPr lang="en-US" b="0" i="0" u="none" strike="noStrike" baseline="0" dirty="0" err="1">
                <a:solidFill>
                  <a:srgbClr val="23373B"/>
                </a:solidFill>
                <a:latin typeface="FiraSans-Light-Identity-H"/>
              </a:rPr>
              <a:t>organizada</a:t>
            </a:r>
            <a:r>
              <a:rPr lang="en-US" b="0" i="0" u="none" strike="noStrike" baseline="0" dirty="0">
                <a:solidFill>
                  <a:srgbClr val="23373B"/>
                </a:solidFill>
                <a:latin typeface="FiraSans-Light-Identity-H"/>
              </a:rPr>
              <a:t>.</a:t>
            </a:r>
          </a:p>
          <a:p>
            <a:pPr marL="514350" indent="-514350">
              <a:buAutoNum type="arabicParenR"/>
            </a:pPr>
            <a:r>
              <a:rPr lang="es-ES" b="0" i="0" u="none" strike="noStrike" baseline="0" dirty="0">
                <a:solidFill>
                  <a:srgbClr val="23373B"/>
                </a:solidFill>
                <a:latin typeface="FiraSans-Light-Identity-H"/>
              </a:rPr>
              <a:t>Selección de Herramientas y Tecnologías: Seleccionar las herramientas y tecnologías adecuadas para realizar la conversión y el procesamiento de los datos.</a:t>
            </a:r>
          </a:p>
          <a:p>
            <a:pPr marL="514350" indent="-514350">
              <a:buAutoNum type="arabicParenR"/>
            </a:pPr>
            <a:r>
              <a:rPr lang="en-US" dirty="0" err="1">
                <a:solidFill>
                  <a:srgbClr val="23373B"/>
                </a:solidFill>
                <a:latin typeface="FiraSans-Light-Identity-H"/>
              </a:rPr>
              <a:t>Implementarlo</a:t>
            </a:r>
            <a:endParaRPr lang="en-US" dirty="0">
              <a:solidFill>
                <a:srgbClr val="23373B"/>
              </a:solidFill>
              <a:latin typeface="FiraSans-Light-Identity-H"/>
            </a:endParaRPr>
          </a:p>
          <a:p>
            <a:pPr marL="514350" indent="-514350">
              <a:buAutoNum type="arabicParenR"/>
            </a:pPr>
            <a:endParaRPr lang="en-US" dirty="0">
              <a:solidFill>
                <a:srgbClr val="23373B"/>
              </a:solidFill>
              <a:latin typeface="FiraSans-Light-Identity-H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3373B"/>
                </a:solidFill>
                <a:latin typeface="FiraSans-Light-Identity-H"/>
              </a:rPr>
              <a:t>A </a:t>
            </a:r>
            <a:r>
              <a:rPr lang="en-US" dirty="0" err="1">
                <a:solidFill>
                  <a:srgbClr val="23373B"/>
                </a:solidFill>
                <a:latin typeface="FiraSans-Light-Identity-H"/>
              </a:rPr>
              <a:t>veces</a:t>
            </a:r>
            <a:r>
              <a:rPr lang="en-US" dirty="0">
                <a:solidFill>
                  <a:srgbClr val="23373B"/>
                </a:solidFill>
                <a:latin typeface="FiraSans-Light-Identity-H"/>
              </a:rPr>
              <a:t> hay que </a:t>
            </a:r>
            <a:r>
              <a:rPr lang="en-US" dirty="0" err="1">
                <a:solidFill>
                  <a:srgbClr val="23373B"/>
                </a:solidFill>
                <a:latin typeface="FiraSans-Light-Identity-H"/>
              </a:rPr>
              <a:t>iterar</a:t>
            </a:r>
            <a:r>
              <a:rPr lang="en-US" dirty="0">
                <a:solidFill>
                  <a:srgbClr val="23373B"/>
                </a:solidFill>
                <a:latin typeface="FiraSans-Light-Identity-H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57101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540A-A1F5-4A65-107A-EAB12D3E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Estructura del Curso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21C8-B9BC-5D42-2B50-81F357D9B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</a:t>
            </a:r>
            <a:r>
              <a:rPr lang="en-US" dirty="0" err="1"/>
              <a:t>Formatos</a:t>
            </a:r>
            <a:r>
              <a:rPr lang="en-US" dirty="0"/>
              <a:t> </a:t>
            </a:r>
            <a:r>
              <a:rPr lang="en-US" dirty="0" err="1"/>
              <a:t>comunes</a:t>
            </a:r>
            <a:r>
              <a:rPr lang="en-US" dirty="0"/>
              <a:t>: </a:t>
            </a:r>
            <a:r>
              <a:rPr lang="en-US" b="1" dirty="0"/>
              <a:t>JSON, XML, </a:t>
            </a:r>
            <a:r>
              <a:rPr lang="en-US" dirty="0"/>
              <a:t>YAML, HTML (~ 2 </a:t>
            </a:r>
            <a:r>
              <a:rPr lang="en-US" dirty="0" err="1"/>
              <a:t>clases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s-419" dirty="0"/>
              <a:t>2) Procesamiento de texto (3 clases)</a:t>
            </a:r>
          </a:p>
          <a:p>
            <a:pPr marL="0" indent="0">
              <a:buNone/>
            </a:pPr>
            <a:r>
              <a:rPr lang="es-419" dirty="0"/>
              <a:t>3) Procesamiento de imágenes y sonidos, ¿ubicación? ¿datos deportivos? (2 clases)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4)</a:t>
            </a:r>
            <a:r>
              <a:rPr lang="es-419" dirty="0"/>
              <a:t> Extraer data caótica (</a:t>
            </a:r>
            <a:r>
              <a:rPr lang="es-419" dirty="0" err="1"/>
              <a:t>Scraping</a:t>
            </a:r>
            <a:r>
              <a:rPr lang="es-419" dirty="0"/>
              <a:t>, </a:t>
            </a:r>
            <a:r>
              <a:rPr lang="es-419" dirty="0" err="1"/>
              <a:t>APIs</a:t>
            </a:r>
            <a:r>
              <a:rPr lang="es-419" dirty="0"/>
              <a:t>) (1 clase)</a:t>
            </a:r>
          </a:p>
          <a:p>
            <a:pPr marL="0" indent="0">
              <a:buNone/>
            </a:pPr>
            <a:r>
              <a:rPr lang="es-419" dirty="0"/>
              <a:t>5) Otros ejemplos (1 clase)</a:t>
            </a:r>
          </a:p>
          <a:p>
            <a:pPr marL="0" indent="0">
              <a:buNone/>
            </a:pPr>
            <a:r>
              <a:rPr lang="en-US" dirty="0"/>
              <a:t>Lectura, </a:t>
            </a:r>
            <a:r>
              <a:rPr lang="en-US" dirty="0" err="1"/>
              <a:t>exploraci</a:t>
            </a:r>
            <a:r>
              <a:rPr lang="es-419" dirty="0" err="1"/>
              <a:t>ón</a:t>
            </a:r>
            <a:r>
              <a:rPr lang="es-419" dirty="0"/>
              <a:t> y estructuración.</a:t>
            </a:r>
          </a:p>
        </p:txBody>
      </p:sp>
    </p:spTree>
    <p:extLst>
      <p:ext uri="{BB962C8B-B14F-4D97-AF65-F5344CB8AC3E}">
        <p14:creationId xmlns:p14="http://schemas.microsoft.com/office/powerpoint/2010/main" val="2725375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0B7D-71CC-33E3-8793-B6495285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4B28-2E90-DA84-26C3-66B36AD01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Introducci</a:t>
            </a:r>
            <a:r>
              <a:rPr lang="es-419" dirty="0" err="1"/>
              <a:t>ón</a:t>
            </a:r>
            <a:r>
              <a:rPr lang="es-419" dirty="0"/>
              <a:t> a Python </a:t>
            </a:r>
          </a:p>
          <a:p>
            <a:r>
              <a:rPr lang="es-419" dirty="0"/>
              <a:t>Diccionarios y JSON</a:t>
            </a:r>
          </a:p>
          <a:p>
            <a:r>
              <a:rPr lang="es-419" dirty="0"/>
              <a:t>XML</a:t>
            </a:r>
          </a:p>
          <a:p>
            <a:r>
              <a:rPr lang="es-ES" dirty="0"/>
              <a:t>No requieren un esquema rígido definido de antemano, pero contienen un esquema implícito (</a:t>
            </a:r>
            <a:r>
              <a:rPr lang="es-ES" dirty="0" err="1"/>
              <a:t>keys</a:t>
            </a:r>
            <a:r>
              <a:rPr lang="es-ES" dirty="0"/>
              <a:t>/etiquetas) que puede inferirse al leer los datos.</a:t>
            </a:r>
          </a:p>
          <a:p>
            <a:endParaRPr lang="es-ES" dirty="0"/>
          </a:p>
          <a:p>
            <a:r>
              <a:rPr lang="es-ES" dirty="0"/>
              <a:t>En algún momento, actividad grupal (en EVA).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16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0167-3C67-301F-73A1-54176C15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sz="4000" dirty="0"/>
              <a:t>Qué es Python, cómo funciona y más en 1 </a:t>
            </a:r>
            <a:r>
              <a:rPr lang="es-419" sz="4000" dirty="0" err="1"/>
              <a:t>slide</a:t>
            </a:r>
            <a:r>
              <a:rPr lang="en-US" sz="4000" b="0" i="0" dirty="0">
                <a:solidFill>
                  <a:srgbClr val="474747"/>
                </a:solidFill>
                <a:effectLst/>
                <a:latin typeface="Google Sans"/>
              </a:rPr>
              <a:t>🐍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E3281-5881-543E-5C19-0C4270181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000" dirty="0"/>
              <a:t>Un lenguaje sencillo que te permite indicarle a la computadora qué hacer.</a:t>
            </a:r>
          </a:p>
          <a:p>
            <a:endParaRPr lang="en-US" sz="2000" dirty="0"/>
          </a:p>
          <a:p>
            <a:r>
              <a:rPr lang="es-ES" sz="2000" dirty="0"/>
              <a:t>1. Escribís tus instrucciones (código).  </a:t>
            </a:r>
          </a:p>
          <a:p>
            <a:r>
              <a:rPr lang="es-ES" sz="2000" dirty="0"/>
              <a:t>2. Python las lee y las ejecuta paso a paso.</a:t>
            </a:r>
          </a:p>
          <a:p>
            <a:endParaRPr lang="es-ES" sz="2000" dirty="0"/>
          </a:p>
          <a:p>
            <a:r>
              <a:rPr lang="es-ES" sz="2000" dirty="0"/>
              <a:t>Listas</a:t>
            </a:r>
          </a:p>
          <a:p>
            <a:r>
              <a:rPr lang="es-ES" sz="2000" dirty="0"/>
              <a:t>- Una fila donde guardas varios objetos en orden.  </a:t>
            </a:r>
          </a:p>
          <a:p>
            <a:r>
              <a:rPr lang="es-ES" sz="2000" dirty="0"/>
              <a:t>- Ejemplo: </a:t>
            </a:r>
            <a:r>
              <a:rPr lang="es-ES" sz="2000" dirty="0" err="1"/>
              <a:t>mi_lista</a:t>
            </a:r>
            <a:r>
              <a:rPr lang="es-ES" sz="2000" dirty="0"/>
              <a:t> = ["manzana", "banana", "cereza"]</a:t>
            </a:r>
          </a:p>
          <a:p>
            <a:endParaRPr lang="es-ES" sz="2000" dirty="0"/>
          </a:p>
          <a:p>
            <a:r>
              <a:rPr lang="es-ES" sz="2000" dirty="0"/>
              <a:t>Mostrar un resultado en pantalla</a:t>
            </a:r>
            <a:r>
              <a:rPr lang="en-US" sz="2000" dirty="0"/>
              <a:t>: print(</a:t>
            </a:r>
            <a:r>
              <a:rPr lang="en-US" sz="2000" dirty="0" err="1"/>
              <a:t>mi_lista</a:t>
            </a:r>
            <a:r>
              <a:rPr lang="en-US" sz="2000" dirty="0"/>
              <a:t>)</a:t>
            </a:r>
            <a:r>
              <a:rPr lang="es-ES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9778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43D8-EF74-9AAF-4868-B8221897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Qué es una </a:t>
            </a:r>
            <a:r>
              <a:rPr lang="es-419" dirty="0" err="1"/>
              <a:t>library</a:t>
            </a:r>
            <a:r>
              <a:rPr lang="es-419" dirty="0"/>
              <a:t>?	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E5A9-04FE-30D3-6B87-3895EDDC7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Es una colección de herramientas (funciones, clases y datos) creadas por otros. </a:t>
            </a:r>
          </a:p>
          <a:p>
            <a:endParaRPr lang="es-ES" dirty="0"/>
          </a:p>
          <a:p>
            <a:r>
              <a:rPr lang="en-US" dirty="0" err="1"/>
              <a:t>Ejemplo</a:t>
            </a:r>
            <a:r>
              <a:rPr lang="en-US" dirty="0"/>
              <a:t> de la </a:t>
            </a:r>
            <a:r>
              <a:rPr lang="en-US" dirty="0" err="1"/>
              <a:t>vida</a:t>
            </a:r>
            <a:r>
              <a:rPr lang="en-US" dirty="0"/>
              <a:t> real: </a:t>
            </a:r>
            <a:r>
              <a:rPr lang="en-US" dirty="0" err="1"/>
              <a:t>Calculadora</a:t>
            </a:r>
            <a:r>
              <a:rPr lang="en-US" dirty="0"/>
              <a:t> vs. </a:t>
            </a:r>
            <a:r>
              <a:rPr lang="en-US" dirty="0" err="1"/>
              <a:t>hacer</a:t>
            </a:r>
            <a:r>
              <a:rPr lang="en-US" dirty="0"/>
              <a:t> las </a:t>
            </a:r>
            <a:r>
              <a:rPr lang="en-US" dirty="0" err="1"/>
              <a:t>cuentas</a:t>
            </a:r>
            <a:r>
              <a:rPr lang="en-US" dirty="0"/>
              <a:t> manuals</a:t>
            </a:r>
          </a:p>
          <a:p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requests</a:t>
            </a:r>
          </a:p>
          <a:p>
            <a:r>
              <a:rPr lang="en-US" dirty="0" err="1"/>
              <a:t>xml.etree.ElementTree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33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E406-9248-CA56-27DD-291E270E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Pandas </a:t>
            </a:r>
            <a:r>
              <a:rPr lang="en-US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56384-1BCC-9F3D-2DE2-BC857692B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- Una </a:t>
            </a:r>
            <a:r>
              <a:rPr lang="es-ES" dirty="0" err="1"/>
              <a:t>library</a:t>
            </a:r>
            <a:r>
              <a:rPr lang="es-ES" dirty="0"/>
              <a:t> de Python que convierte tus listas y diccionarios en tablas</a:t>
            </a:r>
          </a:p>
          <a:p>
            <a:endParaRPr lang="es-ES" dirty="0"/>
          </a:p>
          <a:p>
            <a:r>
              <a:rPr lang="es-ES" dirty="0"/>
              <a:t>Es como una hoja de Excel dentro de tu código: </a:t>
            </a:r>
            <a:r>
              <a:rPr lang="es-ES" dirty="0" err="1"/>
              <a:t>pod</a:t>
            </a:r>
            <a:r>
              <a:rPr lang="es-419" dirty="0" err="1"/>
              <a:t>és</a:t>
            </a:r>
            <a:r>
              <a:rPr lang="es-ES" dirty="0"/>
              <a:t> filtrar, ordenar y resumir datos fácilmente. </a:t>
            </a:r>
          </a:p>
          <a:p>
            <a:endParaRPr lang="es-ES" dirty="0"/>
          </a:p>
          <a:p>
            <a:r>
              <a:rPr lang="es-ES" dirty="0"/>
              <a:t>Estructura principal: </a:t>
            </a:r>
            <a:r>
              <a:rPr lang="es-ES" dirty="0" err="1"/>
              <a:t>DataFrame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Una tabla con filas (cada registro) y columnas (cada variable). </a:t>
            </a:r>
          </a:p>
          <a:p>
            <a:pPr lvl="1"/>
            <a:endParaRPr lang="es-ES" dirty="0"/>
          </a:p>
          <a:p>
            <a:r>
              <a:rPr lang="en-US" dirty="0"/>
              <a:t>import pandas as pd</a:t>
            </a:r>
          </a:p>
        </p:txBody>
      </p:sp>
    </p:spTree>
    <p:extLst>
      <p:ext uri="{BB962C8B-B14F-4D97-AF65-F5344CB8AC3E}">
        <p14:creationId xmlns:p14="http://schemas.microsoft.com/office/powerpoint/2010/main" val="352274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D155-9509-AA9F-F095-B090B8B7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La clase de hoy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BDA61-95AA-4C85-7739-3BFF0192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err="1"/>
              <a:t>Intros</a:t>
            </a:r>
            <a:endParaRPr lang="es-419" dirty="0"/>
          </a:p>
          <a:p>
            <a:r>
              <a:rPr lang="es-419" dirty="0"/>
              <a:t>Algunas definiciones</a:t>
            </a:r>
          </a:p>
          <a:p>
            <a:r>
              <a:rPr lang="es-419" dirty="0"/>
              <a:t>Una introducción al curso</a:t>
            </a:r>
          </a:p>
          <a:p>
            <a:endParaRPr lang="es-419" dirty="0"/>
          </a:p>
          <a:p>
            <a:endParaRPr lang="es-419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51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27C3-A595-CDFA-EE18-5DDC5EEE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Diccionarios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506A-49BE-66B3-6C08-0640662FB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/>
              <a:t>Python data </a:t>
            </a:r>
            <a:r>
              <a:rPr lang="es-419" dirty="0" err="1"/>
              <a:t>structure</a:t>
            </a:r>
            <a:endParaRPr lang="es-419" dirty="0"/>
          </a:p>
          <a:p>
            <a:r>
              <a:rPr lang="es-419" dirty="0"/>
              <a:t>Es un objeto (no </a:t>
            </a:r>
            <a:r>
              <a:rPr lang="es-419" dirty="0" err="1"/>
              <a:t>plain</a:t>
            </a:r>
            <a:r>
              <a:rPr lang="es-419" dirty="0"/>
              <a:t> </a:t>
            </a:r>
            <a:r>
              <a:rPr lang="es-419" dirty="0" err="1"/>
              <a:t>text</a:t>
            </a:r>
            <a:r>
              <a:rPr lang="es-419" dirty="0"/>
              <a:t>)</a:t>
            </a:r>
          </a:p>
          <a:p>
            <a:r>
              <a:rPr lang="es-419" dirty="0"/>
              <a:t>{</a:t>
            </a:r>
            <a:r>
              <a:rPr lang="es-419" dirty="0" err="1"/>
              <a:t>key</a:t>
            </a:r>
            <a:r>
              <a:rPr lang="en-US" dirty="0"/>
              <a:t> : </a:t>
            </a:r>
            <a:r>
              <a:rPr lang="es-419" dirty="0" err="1"/>
              <a:t>value</a:t>
            </a:r>
            <a:r>
              <a:rPr lang="es-419" dirty="0"/>
              <a:t> ,  key2 : value2}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“</a:t>
            </a:r>
            <a:r>
              <a:rPr lang="en-US" dirty="0" err="1"/>
              <a:t>nombre</a:t>
            </a:r>
            <a:r>
              <a:rPr lang="en-US" dirty="0"/>
              <a:t>": "Ana",</a:t>
            </a:r>
          </a:p>
          <a:p>
            <a:pPr marL="0" indent="0">
              <a:buNone/>
            </a:pPr>
            <a:r>
              <a:rPr lang="en-US" dirty="0"/>
              <a:t>    “</a:t>
            </a:r>
            <a:r>
              <a:rPr lang="en-US" dirty="0" err="1"/>
              <a:t>edad</a:t>
            </a:r>
            <a:r>
              <a:rPr lang="en-US" dirty="0"/>
              <a:t>": 30,</a:t>
            </a:r>
          </a:p>
          <a:p>
            <a:pPr marL="0" indent="0">
              <a:buNone/>
            </a:pPr>
            <a:r>
              <a:rPr lang="en-US" dirty="0"/>
              <a:t>    “</a:t>
            </a:r>
            <a:r>
              <a:rPr lang="en-US" dirty="0" err="1"/>
              <a:t>materias</a:t>
            </a:r>
            <a:r>
              <a:rPr lang="en-US" dirty="0"/>
              <a:t> </a:t>
            </a:r>
            <a:r>
              <a:rPr lang="en-US" dirty="0" err="1"/>
              <a:t>favoritas</a:t>
            </a:r>
            <a:r>
              <a:rPr lang="en-US" dirty="0"/>
              <a:t>": [“</a:t>
            </a:r>
            <a:r>
              <a:rPr lang="en-US" dirty="0" err="1"/>
              <a:t>datos</a:t>
            </a:r>
            <a:r>
              <a:rPr lang="en-US" dirty="0"/>
              <a:t> no </a:t>
            </a:r>
            <a:r>
              <a:rPr lang="en-US" dirty="0" err="1"/>
              <a:t>estructurados</a:t>
            </a:r>
            <a:r>
              <a:rPr lang="en-US" dirty="0"/>
              <a:t>", “</a:t>
            </a:r>
            <a:r>
              <a:rPr lang="en-US" dirty="0" err="1"/>
              <a:t>estadistica</a:t>
            </a:r>
            <a:r>
              <a:rPr lang="en-US" dirty="0"/>
              <a:t>"]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4289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EDD8-32E5-DA41-7DCC-42792F881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8"/>
            <a:ext cx="10515600" cy="547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[{</a:t>
            </a:r>
          </a:p>
          <a:p>
            <a:pPr marL="0" indent="0">
              <a:buNone/>
            </a:pPr>
            <a:r>
              <a:rPr lang="en-US" dirty="0"/>
              <a:t>    “</a:t>
            </a:r>
            <a:r>
              <a:rPr lang="en-US" dirty="0" err="1"/>
              <a:t>nombre</a:t>
            </a:r>
            <a:r>
              <a:rPr lang="en-US" dirty="0"/>
              <a:t>": "Ana",</a:t>
            </a:r>
          </a:p>
          <a:p>
            <a:pPr marL="0" indent="0">
              <a:buNone/>
            </a:pPr>
            <a:r>
              <a:rPr lang="en-US" dirty="0"/>
              <a:t>    “</a:t>
            </a:r>
            <a:r>
              <a:rPr lang="en-US" dirty="0" err="1"/>
              <a:t>edad</a:t>
            </a:r>
            <a:r>
              <a:rPr lang="en-US" dirty="0"/>
              <a:t>": 30,</a:t>
            </a:r>
          </a:p>
          <a:p>
            <a:pPr marL="0" indent="0">
              <a:buNone/>
            </a:pPr>
            <a:r>
              <a:rPr lang="en-US" dirty="0"/>
              <a:t>    “</a:t>
            </a:r>
            <a:r>
              <a:rPr lang="en-US" dirty="0" err="1"/>
              <a:t>materias</a:t>
            </a:r>
            <a:r>
              <a:rPr lang="en-US" dirty="0"/>
              <a:t> </a:t>
            </a:r>
            <a:r>
              <a:rPr lang="en-US" dirty="0" err="1"/>
              <a:t>favoritas</a:t>
            </a:r>
            <a:r>
              <a:rPr lang="en-US" dirty="0"/>
              <a:t>": [“</a:t>
            </a:r>
            <a:r>
              <a:rPr lang="en-US" dirty="0" err="1"/>
              <a:t>datos</a:t>
            </a:r>
            <a:r>
              <a:rPr lang="en-US" dirty="0"/>
              <a:t> no </a:t>
            </a:r>
            <a:r>
              <a:rPr lang="en-US" dirty="0" err="1"/>
              <a:t>estructurados</a:t>
            </a:r>
            <a:r>
              <a:rPr lang="en-US" dirty="0"/>
              <a:t>", “</a:t>
            </a:r>
            <a:r>
              <a:rPr lang="en-US" dirty="0" err="1"/>
              <a:t>estadistica</a:t>
            </a:r>
            <a:r>
              <a:rPr lang="en-US" dirty="0"/>
              <a:t>"]</a:t>
            </a:r>
          </a:p>
          <a:p>
            <a:pPr marL="0" indent="0">
              <a:buNone/>
            </a:pPr>
            <a:r>
              <a:rPr lang="en-US" dirty="0"/>
              <a:t>},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nombre</a:t>
            </a:r>
            <a:r>
              <a:rPr lang="en-US" dirty="0"/>
              <a:t>": "Luis",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edad</a:t>
            </a:r>
            <a:r>
              <a:rPr lang="en-US" dirty="0"/>
              <a:t>": “</a:t>
            </a:r>
            <a:r>
              <a:rPr lang="en-US" dirty="0" err="1"/>
              <a:t>veinte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materias</a:t>
            </a:r>
            <a:r>
              <a:rPr lang="en-US" dirty="0"/>
              <a:t> </a:t>
            </a:r>
            <a:r>
              <a:rPr lang="en-US" dirty="0" err="1"/>
              <a:t>favoritas</a:t>
            </a:r>
            <a:r>
              <a:rPr lang="en-US" dirty="0"/>
              <a:t>": ["machine learning", “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exploratorio</a:t>
            </a:r>
            <a:r>
              <a:rPr lang="en-US" dirty="0"/>
              <a:t>”]</a:t>
            </a:r>
          </a:p>
          <a:p>
            <a:pPr marL="0" indent="0">
              <a:buNone/>
            </a:pPr>
            <a:r>
              <a:rPr lang="en-US" dirty="0"/>
              <a:t>  }]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771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C4F4-B4E0-2DF3-D88C-9DE8217F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Por qué son semi</a:t>
            </a:r>
            <a:r>
              <a:rPr lang="en-US" dirty="0"/>
              <a:t>-</a:t>
            </a:r>
            <a:r>
              <a:rPr lang="en-US" dirty="0" err="1"/>
              <a:t>estructurados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13DE3-81C0-0370-FE37-3E756C5BE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Flexibilidad</a:t>
            </a:r>
            <a:r>
              <a:rPr lang="en-US" dirty="0"/>
              <a:t> de keys (</a:t>
            </a:r>
            <a:r>
              <a:rPr lang="en-US" dirty="0" err="1"/>
              <a:t>cada</a:t>
            </a:r>
            <a:r>
              <a:rPr lang="en-US" dirty="0"/>
              <a:t> entrada con </a:t>
            </a:r>
            <a:r>
              <a:rPr lang="en-US" dirty="0" err="1"/>
              <a:t>diferentes</a:t>
            </a:r>
            <a:r>
              <a:rPr lang="en-US" dirty="0"/>
              <a:t> keys)</a:t>
            </a:r>
          </a:p>
          <a:p>
            <a:r>
              <a:rPr lang="en-US" dirty="0"/>
              <a:t>Valores </a:t>
            </a:r>
            <a:r>
              <a:rPr lang="en-US" dirty="0" err="1"/>
              <a:t>heterog</a:t>
            </a:r>
            <a:r>
              <a:rPr lang="es-419" dirty="0"/>
              <a:t>éneos (misma </a:t>
            </a:r>
            <a:r>
              <a:rPr lang="es-419" dirty="0" err="1"/>
              <a:t>key</a:t>
            </a:r>
            <a:r>
              <a:rPr lang="es-419" dirty="0"/>
              <a:t> con distintos formatos)</a:t>
            </a:r>
          </a:p>
          <a:p>
            <a:r>
              <a:rPr lang="es-419" dirty="0"/>
              <a:t>No tiene un formato tabular estricto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04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31CB-28C5-95F0-262E-9A11A290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4D71-7E46-86A9-2587-2C94E2A75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Object Notation</a:t>
            </a:r>
          </a:p>
          <a:p>
            <a:r>
              <a:rPr lang="en-US" dirty="0" err="1"/>
              <a:t>Almacenar</a:t>
            </a:r>
            <a:r>
              <a:rPr lang="en-US" dirty="0"/>
              <a:t> y </a:t>
            </a:r>
            <a:r>
              <a:rPr lang="en-US" dirty="0" err="1"/>
              <a:t>transmitir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sobretodo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descargamos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endParaRPr lang="en-US" dirty="0"/>
          </a:p>
          <a:p>
            <a:r>
              <a:rPr lang="en-US" dirty="0"/>
              <a:t>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idioma</a:t>
            </a:r>
            <a:r>
              <a:rPr lang="en-US" dirty="0"/>
              <a:t> de las APIs y </a:t>
            </a:r>
            <a:r>
              <a:rPr lang="en-US" dirty="0" err="1"/>
              <a:t>muchas</a:t>
            </a:r>
            <a:r>
              <a:rPr lang="en-US" dirty="0"/>
              <a:t> base de </a:t>
            </a:r>
            <a:r>
              <a:rPr lang="en-US" dirty="0" err="1"/>
              <a:t>datos</a:t>
            </a:r>
            <a:endParaRPr lang="en-US" dirty="0"/>
          </a:p>
          <a:p>
            <a:r>
              <a:rPr lang="en-US" dirty="0"/>
              <a:t>Es </a:t>
            </a:r>
            <a:r>
              <a:rPr lang="en-US" dirty="0" err="1"/>
              <a:t>más</a:t>
            </a:r>
            <a:r>
              <a:rPr lang="en-US" dirty="0"/>
              <a:t> flexible que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tabla</a:t>
            </a:r>
            <a:endParaRPr lang="en-US" dirty="0"/>
          </a:p>
          <a:p>
            <a:r>
              <a:rPr lang="en-US" dirty="0"/>
              <a:t>Es un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usa</a:t>
            </a:r>
            <a:r>
              <a:rPr lang="en-US" dirty="0"/>
              <a:t> para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listas</a:t>
            </a:r>
            <a:r>
              <a:rPr lang="en-US" dirty="0"/>
              <a:t>, </a:t>
            </a:r>
            <a:r>
              <a:rPr lang="en-US" dirty="0" err="1"/>
              <a:t>diccionarios</a:t>
            </a:r>
            <a:r>
              <a:rPr lang="en-US" dirty="0"/>
              <a:t>, strings, etc.</a:t>
            </a:r>
          </a:p>
          <a:p>
            <a:r>
              <a:rPr lang="en-US" dirty="0"/>
              <a:t>El </a:t>
            </a:r>
            <a:r>
              <a:rPr lang="en-US" dirty="0" err="1"/>
              <a:t>uso</a:t>
            </a:r>
            <a:r>
              <a:rPr lang="en-US" dirty="0"/>
              <a:t> m</a:t>
            </a:r>
            <a:r>
              <a:rPr lang="es-419" dirty="0" err="1"/>
              <a:t>ás</a:t>
            </a:r>
            <a:r>
              <a:rPr lang="es-419" dirty="0"/>
              <a:t> común, es guardar diccionarios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11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4B2D-DAA9-63C4-F24B-EF371026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XML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F8195-A456-F863-363C-51912358F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eXtensible</a:t>
            </a:r>
            <a:r>
              <a:rPr lang="en-US" dirty="0"/>
              <a:t> Markup Language: un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para </a:t>
            </a:r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jerárquicos</a:t>
            </a:r>
            <a:r>
              <a:rPr lang="en-US" dirty="0"/>
              <a:t>. </a:t>
            </a:r>
          </a:p>
          <a:p>
            <a:r>
              <a:rPr lang="es-ES" dirty="0"/>
              <a:t>Usa etiquetas `&lt;etiqueta&gt;` (tags) para marcar inicio y `&lt;/etiqueta&gt;` para marcar fin.</a:t>
            </a:r>
          </a:p>
          <a:p>
            <a:r>
              <a:rPr lang="es-ES" dirty="0" err="1"/>
              <a:t>Tambi</a:t>
            </a:r>
            <a:r>
              <a:rPr lang="es-419" dirty="0" err="1"/>
              <a:t>én</a:t>
            </a:r>
            <a:r>
              <a:rPr lang="es-419" dirty="0"/>
              <a:t> hay atributos </a:t>
            </a:r>
            <a:r>
              <a:rPr lang="es-ES" dirty="0"/>
              <a:t>`&lt;etiqueta atributo</a:t>
            </a:r>
            <a:r>
              <a:rPr lang="en-US" dirty="0"/>
              <a:t>=“25”</a:t>
            </a:r>
            <a:r>
              <a:rPr lang="es-ES" dirty="0"/>
              <a:t>&gt;` </a:t>
            </a:r>
          </a:p>
          <a:p>
            <a:r>
              <a:rPr lang="es-ES" dirty="0"/>
              <a:t>Permite anidar niveles de información.</a:t>
            </a:r>
          </a:p>
          <a:p>
            <a:r>
              <a:rPr lang="es-ES" dirty="0"/>
              <a:t>&lt;libros&gt;</a:t>
            </a:r>
          </a:p>
          <a:p>
            <a:pPr marL="0" indent="0">
              <a:buNone/>
            </a:pPr>
            <a:r>
              <a:rPr lang="es-ES" dirty="0"/>
              <a:t>	&lt;libro id="1"&gt;</a:t>
            </a:r>
          </a:p>
          <a:p>
            <a:pPr marL="0" indent="0">
              <a:buNone/>
            </a:pPr>
            <a:r>
              <a:rPr lang="es-ES" dirty="0"/>
              <a:t>		&lt;titulo&gt;El Principito&lt;/titulo&gt;</a:t>
            </a:r>
          </a:p>
          <a:p>
            <a:pPr marL="0" indent="0">
              <a:buNone/>
            </a:pPr>
            <a:r>
              <a:rPr lang="es-ES" dirty="0"/>
              <a:t>		&lt;autor&gt;Antoine de Saint-Exupéry&lt;/autor&gt;</a:t>
            </a:r>
          </a:p>
          <a:p>
            <a:pPr marL="0" indent="0">
              <a:buNone/>
            </a:pPr>
            <a:r>
              <a:rPr lang="es-ES" dirty="0"/>
              <a:t>  	&lt;/libro&gt;</a:t>
            </a:r>
          </a:p>
          <a:p>
            <a:pPr marL="0" indent="0">
              <a:buNone/>
            </a:pPr>
            <a:r>
              <a:rPr lang="es-ES" dirty="0"/>
              <a:t> 	 &lt;libro id="2"&gt;</a:t>
            </a:r>
          </a:p>
          <a:p>
            <a:pPr marL="0" indent="0">
              <a:buNone/>
            </a:pPr>
            <a:r>
              <a:rPr lang="es-ES" dirty="0"/>
              <a:t>    		&lt;titulo&gt;Cien años de soledad&lt;/titulo&gt;</a:t>
            </a:r>
          </a:p>
          <a:p>
            <a:pPr marL="0" indent="0">
              <a:buNone/>
            </a:pPr>
            <a:r>
              <a:rPr lang="es-ES" dirty="0"/>
              <a:t>    		&lt;autor&gt;Gabriel García Márquez&lt;/autor&gt;</a:t>
            </a:r>
          </a:p>
          <a:p>
            <a:pPr marL="0" indent="0">
              <a:buNone/>
            </a:pPr>
            <a:r>
              <a:rPr lang="es-ES" dirty="0"/>
              <a:t>  	&lt;/libro&gt;</a:t>
            </a:r>
          </a:p>
          <a:p>
            <a:pPr marL="0" indent="0">
              <a:buNone/>
            </a:pPr>
            <a:r>
              <a:rPr lang="es-ES" dirty="0"/>
              <a:t>   &lt;/libros&gt;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4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2A97-69BA-789D-0C09-0B6C4A0F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Bienvenidos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A4CE5-DD38-B9E3-4422-5883F079D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419" dirty="0"/>
              <a:t>Introducciones</a:t>
            </a:r>
          </a:p>
          <a:p>
            <a:pPr lvl="1"/>
            <a:r>
              <a:rPr lang="es-419" dirty="0"/>
              <a:t>Nombre</a:t>
            </a:r>
          </a:p>
          <a:p>
            <a:pPr lvl="1"/>
            <a:r>
              <a:rPr lang="es-419" dirty="0"/>
              <a:t>Que hicieron de sus vidas? (qué estudiaron, dónde trabajaron)</a:t>
            </a:r>
          </a:p>
          <a:p>
            <a:pPr lvl="1"/>
            <a:r>
              <a:rPr lang="es-419" dirty="0"/>
              <a:t>Qué hacen de sus vidas? (trabajan, solo estudian, algún buen hobby)</a:t>
            </a:r>
          </a:p>
          <a:p>
            <a:pPr lvl="2"/>
            <a:r>
              <a:rPr lang="en-US" dirty="0" err="1"/>
              <a:t>Experiencia</a:t>
            </a:r>
            <a:r>
              <a:rPr lang="en-US" dirty="0"/>
              <a:t> previa </a:t>
            </a:r>
            <a:r>
              <a:rPr lang="en-US" dirty="0" err="1"/>
              <a:t>en</a:t>
            </a:r>
            <a:endParaRPr lang="en-US" dirty="0"/>
          </a:p>
          <a:p>
            <a:pPr marL="1371600" lvl="3" indent="0">
              <a:buNone/>
            </a:pPr>
            <a:r>
              <a:rPr lang="es-ES" dirty="0"/>
              <a:t>Lingüística / literatura / análisis de textos</a:t>
            </a:r>
          </a:p>
          <a:p>
            <a:pPr marL="1371600" lvl="3" indent="0">
              <a:buNone/>
            </a:pPr>
            <a:r>
              <a:rPr lang="es-ES" dirty="0"/>
              <a:t>Música / producción o teoría musical</a:t>
            </a:r>
          </a:p>
          <a:p>
            <a:pPr marL="1371600" lvl="3" indent="0">
              <a:buNone/>
            </a:pPr>
            <a:r>
              <a:rPr lang="es-ES" dirty="0"/>
              <a:t>Artes visuales / fotografía / diseño gráfico</a:t>
            </a:r>
          </a:p>
          <a:p>
            <a:pPr marL="1371600" lvl="3" indent="0">
              <a:buNone/>
            </a:pPr>
            <a:r>
              <a:rPr lang="es-ES" dirty="0"/>
              <a:t>Comunicación / periodismo / redes sociales</a:t>
            </a:r>
          </a:p>
          <a:p>
            <a:pPr marL="1371600" lvl="3" indent="0">
              <a:buNone/>
            </a:pPr>
            <a:r>
              <a:rPr lang="es-419" dirty="0"/>
              <a:t>Programación</a:t>
            </a:r>
          </a:p>
          <a:p>
            <a:pPr lvl="1"/>
            <a:r>
              <a:rPr lang="es-419" dirty="0"/>
              <a:t>Que quieren hacer de sus vidas con el diploma?</a:t>
            </a:r>
          </a:p>
          <a:p>
            <a:pPr lvl="1"/>
            <a:r>
              <a:rPr lang="es-ES" dirty="0"/>
              <a:t>¿Estás interesado/a en trabajar un proyecto final que esté relacionado con...</a:t>
            </a:r>
          </a:p>
          <a:p>
            <a:pPr lvl="1"/>
            <a:r>
              <a:rPr lang="en-US" dirty="0"/>
              <a:t>Una </a:t>
            </a:r>
            <a:r>
              <a:rPr lang="en-US" dirty="0" err="1"/>
              <a:t>serie</a:t>
            </a:r>
            <a:r>
              <a:rPr lang="en-US" dirty="0"/>
              <a:t> que </a:t>
            </a:r>
            <a:r>
              <a:rPr lang="en-US" dirty="0" err="1"/>
              <a:t>hayas</a:t>
            </a:r>
            <a:r>
              <a:rPr lang="en-US" dirty="0"/>
              <a:t> visto, o un </a:t>
            </a:r>
            <a:r>
              <a:rPr lang="en-US" dirty="0" err="1"/>
              <a:t>libro</a:t>
            </a:r>
            <a:r>
              <a:rPr lang="en-US" dirty="0"/>
              <a:t> que </a:t>
            </a:r>
            <a:r>
              <a:rPr lang="en-US" dirty="0" err="1"/>
              <a:t>hayas</a:t>
            </a:r>
            <a:r>
              <a:rPr lang="en-US" dirty="0"/>
              <a:t> </a:t>
            </a:r>
            <a:r>
              <a:rPr lang="en-US" dirty="0" err="1"/>
              <a:t>leido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año</a:t>
            </a:r>
            <a:r>
              <a:rPr lang="en-US" dirty="0"/>
              <a:t> a </a:t>
            </a:r>
            <a:r>
              <a:rPr lang="en-US" dirty="0" err="1"/>
              <a:t>recomendar</a:t>
            </a:r>
            <a:r>
              <a:rPr lang="en-US" dirty="0"/>
              <a:t> (</a:t>
            </a:r>
            <a:r>
              <a:rPr lang="en-US" dirty="0" err="1"/>
              <a:t>ver</a:t>
            </a:r>
            <a:r>
              <a:rPr lang="en-US" dirty="0"/>
              <a:t> o no </a:t>
            </a:r>
            <a:r>
              <a:rPr lang="en-US" dirty="0" err="1"/>
              <a:t>ver</a:t>
            </a:r>
            <a:r>
              <a:rPr lang="en-US" dirty="0"/>
              <a:t>).</a:t>
            </a:r>
            <a:endParaRPr lang="es-419" dirty="0"/>
          </a:p>
          <a:p>
            <a:pPr lvl="1"/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62316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190F-C1CD-1145-0E92-8553B159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Expectativas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38B73-0088-C3C7-A3CE-3662B6CFE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Clases virtuales</a:t>
            </a:r>
          </a:p>
          <a:p>
            <a:pPr lvl="1"/>
            <a:r>
              <a:rPr lang="es-419" dirty="0"/>
              <a:t>… pero participen</a:t>
            </a:r>
          </a:p>
          <a:p>
            <a:pPr lvl="1"/>
            <a:r>
              <a:rPr lang="es-419" dirty="0"/>
              <a:t>pregunten</a:t>
            </a:r>
          </a:p>
          <a:p>
            <a:pPr lvl="2"/>
            <a:r>
              <a:rPr lang="es-419" dirty="0"/>
              <a:t>Las preguntas solo significan que son curiosos</a:t>
            </a:r>
          </a:p>
          <a:p>
            <a:r>
              <a:rPr lang="es-419" dirty="0"/>
              <a:t>10 minutos de cámara.</a:t>
            </a:r>
            <a:endParaRPr lang="en-US" dirty="0"/>
          </a:p>
          <a:p>
            <a:r>
              <a:rPr lang="en-US" dirty="0" err="1"/>
              <a:t>Traigan</a:t>
            </a:r>
            <a:r>
              <a:rPr lang="en-US" dirty="0"/>
              <a:t> </a:t>
            </a:r>
            <a:r>
              <a:rPr lang="en-US" dirty="0" err="1"/>
              <a:t>preguntas</a:t>
            </a:r>
            <a:endParaRPr lang="en-US" dirty="0"/>
          </a:p>
          <a:p>
            <a:r>
              <a:rPr lang="es-419" dirty="0"/>
              <a:t>Traigan respuestas</a:t>
            </a:r>
          </a:p>
          <a:p>
            <a:r>
              <a:rPr lang="es-419" dirty="0"/>
              <a:t>Traigan problemas</a:t>
            </a:r>
          </a:p>
          <a:p>
            <a:pPr marL="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6387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36DE-6231-F588-F914-C743A700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Formalidades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53A41-6086-79CF-B593-ECFE930B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Trabajos domiciliarios (20%)</a:t>
            </a:r>
          </a:p>
          <a:p>
            <a:pPr lvl="1"/>
            <a:r>
              <a:rPr lang="en-US" dirty="0" err="1"/>
              <a:t>Formularios</a:t>
            </a:r>
            <a:r>
              <a:rPr lang="en-US" dirty="0"/>
              <a:t> m</a:t>
            </a:r>
            <a:r>
              <a:rPr lang="es-419" dirty="0" err="1"/>
              <a:t>últiple</a:t>
            </a:r>
            <a:r>
              <a:rPr lang="es-419" dirty="0"/>
              <a:t> opción (o algo sencillo)</a:t>
            </a:r>
            <a:endParaRPr lang="en-US" dirty="0"/>
          </a:p>
          <a:p>
            <a:pPr lvl="1"/>
            <a:r>
              <a:rPr lang="en-US" dirty="0"/>
              <a:t>Sin nota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clases</a:t>
            </a:r>
            <a:endParaRPr lang="en-US" dirty="0"/>
          </a:p>
          <a:p>
            <a:pPr lvl="1"/>
            <a:r>
              <a:rPr lang="en-US" dirty="0"/>
              <a:t>El </a:t>
            </a:r>
            <a:r>
              <a:rPr lang="en-US" dirty="0" err="1"/>
              <a:t>objetivo</a:t>
            </a:r>
            <a:r>
              <a:rPr lang="en-US" dirty="0"/>
              <a:t> es </a:t>
            </a:r>
            <a:r>
              <a:rPr lang="en-US" dirty="0" err="1"/>
              <a:t>chequear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entendieron</a:t>
            </a:r>
            <a:r>
              <a:rPr lang="en-US" dirty="0"/>
              <a:t> o no.</a:t>
            </a:r>
          </a:p>
          <a:p>
            <a:r>
              <a:rPr lang="en-US" dirty="0" err="1"/>
              <a:t>Trabajo</a:t>
            </a:r>
            <a:r>
              <a:rPr lang="en-US" dirty="0"/>
              <a:t> final (80%)</a:t>
            </a:r>
          </a:p>
          <a:p>
            <a:pPr lvl="1"/>
            <a:r>
              <a:rPr lang="es-419" dirty="0"/>
              <a:t>Última clase</a:t>
            </a:r>
            <a:r>
              <a:rPr lang="en-US" dirty="0"/>
              <a:t>: </a:t>
            </a:r>
            <a:r>
              <a:rPr lang="en-US" dirty="0" err="1"/>
              <a:t>presentaci</a:t>
            </a:r>
            <a:r>
              <a:rPr lang="es-419" dirty="0" err="1"/>
              <a:t>ón</a:t>
            </a:r>
            <a:r>
              <a:rPr lang="es-419" dirty="0"/>
              <a:t> en clase (9 de junio)</a:t>
            </a:r>
            <a:endParaRPr lang="en-US" dirty="0"/>
          </a:p>
          <a:p>
            <a:pPr lvl="1"/>
            <a:r>
              <a:rPr lang="es-419" dirty="0" err="1"/>
              <a:t>Deadline</a:t>
            </a:r>
            <a:r>
              <a:rPr lang="es-419" dirty="0"/>
              <a:t> de trabajo escrito</a:t>
            </a:r>
            <a:r>
              <a:rPr lang="en-US" dirty="0"/>
              <a:t>: 28 de Junio</a:t>
            </a:r>
          </a:p>
          <a:p>
            <a:pPr lvl="1"/>
            <a:r>
              <a:rPr lang="en-US" dirty="0"/>
              <a:t>En </a:t>
            </a:r>
            <a:r>
              <a:rPr lang="en-US" dirty="0" err="1"/>
              <a:t>grupo</a:t>
            </a:r>
            <a:endParaRPr lang="en-US" dirty="0"/>
          </a:p>
          <a:p>
            <a:pPr lvl="1"/>
            <a:r>
              <a:rPr lang="en-US" dirty="0" err="1"/>
              <a:t>Proyectos</a:t>
            </a:r>
            <a:r>
              <a:rPr lang="en-US" dirty="0"/>
              <a:t> y </a:t>
            </a:r>
            <a:r>
              <a:rPr lang="en-US" dirty="0" err="1"/>
              <a:t>armado</a:t>
            </a:r>
            <a:r>
              <a:rPr lang="en-US" dirty="0"/>
              <a:t> de </a:t>
            </a:r>
            <a:r>
              <a:rPr lang="en-US" dirty="0" err="1"/>
              <a:t>grupos</a:t>
            </a:r>
            <a:r>
              <a:rPr lang="en-US" dirty="0"/>
              <a:t>: 29 de mayo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3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B730-5704-E7D0-8754-42B8033B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Otras cuestiones para tener en cuenta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9A4A2-4E58-86D2-548F-813125AAC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419" dirty="0"/>
              <a:t>Python</a:t>
            </a:r>
          </a:p>
          <a:p>
            <a:pPr algn="just"/>
            <a:r>
              <a:rPr lang="es-419" dirty="0"/>
              <a:t>Libros</a:t>
            </a:r>
          </a:p>
          <a:p>
            <a:pPr lvl="1" algn="just"/>
            <a:r>
              <a:rPr lang="es-419" dirty="0"/>
              <a:t>Voy a seguir varios libros y otros recursos</a:t>
            </a:r>
          </a:p>
          <a:p>
            <a:pPr lvl="1" algn="just"/>
            <a:r>
              <a:rPr lang="es-419" dirty="0"/>
              <a:t>Algunos en el syllabus.</a:t>
            </a:r>
            <a:endParaRPr lang="en-US" dirty="0"/>
          </a:p>
          <a:p>
            <a:r>
              <a:rPr lang="es-419" dirty="0"/>
              <a:t>Ejemplos</a:t>
            </a:r>
          </a:p>
          <a:p>
            <a:r>
              <a:rPr lang="es-419" dirty="0" err="1"/>
              <a:t>ChatGPT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5313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66D0-EC95-F081-2D17-83845DC6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 y horas de </a:t>
            </a:r>
            <a:r>
              <a:rPr lang="en-US" dirty="0" err="1"/>
              <a:t>oficina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DCA96-9430-095E-1C48-1447556AB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Voy a </a:t>
            </a:r>
            <a:r>
              <a:rPr lang="en-US" dirty="0" err="1"/>
              <a:t>subir</a:t>
            </a:r>
            <a:endParaRPr lang="en-US" dirty="0"/>
          </a:p>
          <a:p>
            <a:pPr lvl="1"/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grabadas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correr</a:t>
            </a:r>
            <a:r>
              <a:rPr lang="en-US" dirty="0"/>
              <a:t> del </a:t>
            </a:r>
            <a:r>
              <a:rPr lang="en-US" dirty="0" err="1"/>
              <a:t>dia</a:t>
            </a:r>
            <a:r>
              <a:rPr lang="en-US" dirty="0"/>
              <a:t> y </a:t>
            </a:r>
            <a:r>
              <a:rPr lang="en-US" dirty="0" err="1"/>
              <a:t>cercano</a:t>
            </a:r>
            <a:r>
              <a:rPr lang="en-US" dirty="0"/>
              <a:t> a la </a:t>
            </a:r>
            <a:r>
              <a:rPr lang="en-US" dirty="0" err="1"/>
              <a:t>noche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No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contenido</a:t>
            </a:r>
            <a:endParaRPr lang="en-US" dirty="0"/>
          </a:p>
          <a:p>
            <a:pPr lvl="1"/>
            <a:r>
              <a:rPr lang="es-419" dirty="0"/>
              <a:t>Google </a:t>
            </a:r>
            <a:r>
              <a:rPr lang="es-419" dirty="0" err="1"/>
              <a:t>Colab</a:t>
            </a:r>
            <a:r>
              <a:rPr lang="es-419" dirty="0"/>
              <a:t> (subidos antes de comenzar la clase)</a:t>
            </a:r>
          </a:p>
          <a:p>
            <a:pPr lvl="1"/>
            <a:endParaRPr lang="es-419" dirty="0"/>
          </a:p>
          <a:p>
            <a:pPr marL="0" indent="0">
              <a:buNone/>
            </a:pPr>
            <a:r>
              <a:rPr lang="es-419" dirty="0"/>
              <a:t>Disponible para reunirme entre semana por zoom</a:t>
            </a:r>
          </a:p>
          <a:p>
            <a:pPr marL="0" indent="0">
              <a:buNone/>
            </a:pPr>
            <a:r>
              <a:rPr lang="es-419" dirty="0"/>
              <a:t>Escriban a </a:t>
            </a:r>
            <a:r>
              <a:rPr lang="es-419" dirty="0" err="1"/>
              <a:t>guillermo.lezama</a:t>
            </a:r>
            <a:r>
              <a:rPr lang="en-US" dirty="0"/>
              <a:t>@cienciassociales.edu.uy</a:t>
            </a:r>
            <a:endParaRPr lang="es-419" dirty="0"/>
          </a:p>
          <a:p>
            <a:pPr lvl="1"/>
            <a:endParaRPr lang="es-419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7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C49B-40B2-96D0-64FC-418D168D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Qué son datos no estructurados?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36C326-6111-A0F6-33AE-1150E7C76E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419" dirty="0">
                    <a:solidFill>
                      <a:srgbClr val="333333"/>
                    </a:solidFill>
                    <a:highlight>
                      <a:srgbClr val="FFFFFF"/>
                    </a:highlight>
                    <a:latin typeface="Helvetica Neue"/>
                  </a:rPr>
                  <a:t>Datos que carecen de estructura </a:t>
                </a:r>
                <a:r>
                  <a:rPr lang="en-US" b="0" i="0" dirty="0">
                    <a:solidFill>
                      <a:srgbClr val="474747"/>
                    </a:solidFill>
                    <a:effectLst/>
                    <a:latin typeface="Arial" panose="020B0604020202020204" pitchFamily="34" charset="0"/>
                  </a:rPr>
                  <a:t>🤡</a:t>
                </a:r>
                <a:endParaRPr lang="es-419" dirty="0">
                  <a:solidFill>
                    <a:srgbClr val="333333"/>
                  </a:solidFill>
                  <a:highlight>
                    <a:srgbClr val="FFFFFF"/>
                  </a:highlight>
                  <a:latin typeface="Helvetica Neue"/>
                </a:endParaRPr>
              </a:p>
              <a:p>
                <a:r>
                  <a:rPr lang="en-US" dirty="0" err="1"/>
                  <a:t>Entonces</a:t>
                </a:r>
                <a:r>
                  <a:rPr lang="en-US" dirty="0"/>
                  <a:t>, </a:t>
                </a:r>
                <a:r>
                  <a:rPr lang="en-US" dirty="0" err="1"/>
                  <a:t>qué</a:t>
                </a:r>
                <a:r>
                  <a:rPr lang="en-US" dirty="0"/>
                  <a:t> son </a:t>
                </a:r>
                <a:r>
                  <a:rPr lang="en-US" dirty="0" err="1"/>
                  <a:t>datos</a:t>
                </a:r>
                <a:r>
                  <a:rPr lang="en-US" dirty="0"/>
                  <a:t> </a:t>
                </a:r>
                <a:r>
                  <a:rPr lang="en-US" dirty="0" err="1"/>
                  <a:t>estructurados</a:t>
                </a:r>
                <a:r>
                  <a:rPr lang="en-US" dirty="0"/>
                  <a:t>?</a:t>
                </a:r>
              </a:p>
              <a:p>
                <a:r>
                  <a:rPr lang="en-US" dirty="0" err="1"/>
                  <a:t>Información</a:t>
                </a:r>
                <a:r>
                  <a:rPr lang="en-US" dirty="0"/>
                  <a:t> </a:t>
                </a:r>
                <a:r>
                  <a:rPr lang="en-US" dirty="0" err="1"/>
                  <a:t>organizada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una</a:t>
                </a:r>
                <a:r>
                  <a:rPr lang="en-US" dirty="0"/>
                  <a:t> forma pre-</a:t>
                </a:r>
                <a:r>
                  <a:rPr lang="en-US" dirty="0" err="1"/>
                  <a:t>definida</a:t>
                </a:r>
                <a:r>
                  <a:rPr lang="en-US" dirty="0"/>
                  <a:t> y </a:t>
                </a:r>
                <a:r>
                  <a:rPr lang="en-US" dirty="0" err="1"/>
                  <a:t>consistente</a:t>
                </a:r>
                <a:endParaRPr lang="en-US" dirty="0"/>
              </a:p>
              <a:p>
                <a:r>
                  <a:rPr lang="en-US" dirty="0" err="1"/>
                  <a:t>Columnas</a:t>
                </a:r>
                <a:r>
                  <a:rPr lang="en-US" dirty="0"/>
                  <a:t> y </a:t>
                </a:r>
                <a:r>
                  <a:rPr lang="en-US" dirty="0" err="1"/>
                  <a:t>filas</a:t>
                </a:r>
                <a:r>
                  <a:rPr lang="en-US" dirty="0"/>
                  <a:t> </a:t>
                </a:r>
                <a:r>
                  <a:rPr lang="en-US" dirty="0" err="1"/>
                  <a:t>fijas</a:t>
                </a:r>
                <a:r>
                  <a:rPr lang="en-US" dirty="0"/>
                  <a:t> (un excel)</a:t>
                </a:r>
              </a:p>
              <a:p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419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419" b="0" i="1" smtClean="0">
                                <a:latin typeface="Cambria Math" panose="02040503050406030204" pitchFamily="18" charset="0"/>
                              </a:rPr>
                              <m:t>𝑣𝑜𝑡𝑎𝑟</m:t>
                            </m:r>
                            <m:r>
                              <a:rPr lang="es-419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419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419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419" b="0" i="1" smtClean="0">
                                <a:latin typeface="Cambria Math" panose="02040503050406030204" pitchFamily="18" charset="0"/>
                              </a:rPr>
                              <m:t>𝑎𝑙𝑐𝑎𝑙𝑑𝑒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𝐸𝑑𝑢𝑐𝑎𝑐𝑖</m:t>
                    </m:r>
                    <m:r>
                      <a:rPr lang="es-419" b="0" i="1" smtClean="0">
                        <a:latin typeface="Cambria Math" panose="02040503050406030204" pitchFamily="18" charset="0"/>
                      </a:rPr>
                      <m:t>ó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𝑣𝑜𝑡𝑎𝑟𝐹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 err="1"/>
                  <a:t>Necesitamos</a:t>
                </a:r>
                <a:r>
                  <a:rPr lang="en-US" dirty="0"/>
                  <a:t> </a:t>
                </a:r>
                <a:r>
                  <a:rPr lang="en-US" dirty="0" err="1"/>
                  <a:t>una</a:t>
                </a:r>
                <a:r>
                  <a:rPr lang="en-US" dirty="0"/>
                  <a:t> </a:t>
                </a:r>
                <a:r>
                  <a:rPr lang="en-US" dirty="0" err="1"/>
                  <a:t>tabla</a:t>
                </a:r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36C326-6111-A0F6-33AE-1150E7C76E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31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1B76-A47D-1461-FEC6-5EC596F8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ejemplos</a:t>
            </a:r>
            <a:r>
              <a:rPr lang="en-US" dirty="0"/>
              <a:t> de base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estructuradas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BE76-6604-777D-4A69-FCF286446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relacionales</a:t>
            </a:r>
            <a:endParaRPr lang="en-US" dirty="0"/>
          </a:p>
          <a:p>
            <a:pPr lvl="1"/>
            <a:r>
              <a:rPr lang="en-US" dirty="0"/>
              <a:t>FCS </a:t>
            </a:r>
            <a:r>
              <a:rPr lang="en-US" dirty="0" err="1"/>
              <a:t>tiene</a:t>
            </a:r>
            <a:r>
              <a:rPr lang="en-US" dirty="0"/>
              <a:t> un dataset con sus </a:t>
            </a:r>
            <a:r>
              <a:rPr lang="en-US" dirty="0" err="1"/>
              <a:t>estudiantes</a:t>
            </a:r>
            <a:endParaRPr lang="en-US" dirty="0"/>
          </a:p>
          <a:p>
            <a:pPr lvl="1"/>
            <a:r>
              <a:rPr lang="en-US" dirty="0"/>
              <a:t>Cada </a:t>
            </a:r>
            <a:r>
              <a:rPr lang="en-US" dirty="0" err="1"/>
              <a:t>curso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un dataset con sus </a:t>
            </a:r>
            <a:r>
              <a:rPr lang="en-US" dirty="0" err="1"/>
              <a:t>notas</a:t>
            </a:r>
            <a:endParaRPr lang="en-US" dirty="0"/>
          </a:p>
          <a:p>
            <a:pPr lvl="1"/>
            <a:r>
              <a:rPr lang="en-US" dirty="0"/>
              <a:t>Hay un dataset con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inscripciones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semester</a:t>
            </a:r>
          </a:p>
          <a:p>
            <a:pPr lvl="1"/>
            <a:r>
              <a:rPr lang="en-US" dirty="0"/>
              <a:t>Cada </a:t>
            </a:r>
            <a:r>
              <a:rPr lang="en-US" dirty="0" err="1"/>
              <a:t>curso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un </a:t>
            </a:r>
            <a:r>
              <a:rPr lang="en-US" dirty="0" err="1"/>
              <a:t>programa</a:t>
            </a:r>
            <a:endParaRPr lang="en-US" dirty="0"/>
          </a:p>
          <a:p>
            <a:pPr lvl="1"/>
            <a:r>
              <a:rPr lang="en-US" dirty="0" err="1"/>
              <a:t>Todas</a:t>
            </a:r>
            <a:r>
              <a:rPr lang="en-US" dirty="0"/>
              <a:t> </a:t>
            </a:r>
            <a:r>
              <a:rPr lang="en-US" dirty="0" err="1"/>
              <a:t>relacionadas</a:t>
            </a:r>
            <a:r>
              <a:rPr lang="en-US" dirty="0"/>
              <a:t> con </a:t>
            </a:r>
            <a:r>
              <a:rPr lang="en-US" dirty="0" err="1"/>
              <a:t>su</a:t>
            </a:r>
            <a:r>
              <a:rPr lang="en-US" dirty="0"/>
              <a:t> c</a:t>
            </a:r>
            <a:r>
              <a:rPr lang="es-419" dirty="0" err="1"/>
              <a:t>édula</a:t>
            </a:r>
            <a:r>
              <a:rPr lang="es-419" dirty="0"/>
              <a:t>, código de curso</a:t>
            </a:r>
          </a:p>
          <a:p>
            <a:r>
              <a:rPr lang="es-419" dirty="0"/>
              <a:t>Datos de panel </a:t>
            </a:r>
          </a:p>
          <a:p>
            <a:pPr lvl="1"/>
            <a:r>
              <a:rPr lang="es-419" dirty="0"/>
              <a:t>Tiempo e individuos</a:t>
            </a:r>
          </a:p>
          <a:p>
            <a:r>
              <a:rPr lang="es-419" dirty="0"/>
              <a:t>Datos de mapas</a:t>
            </a:r>
          </a:p>
          <a:p>
            <a:pPr lvl="1"/>
            <a:r>
              <a:rPr lang="es-419" dirty="0"/>
              <a:t>Latitudes, longitudes y otra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31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6155</TotalTime>
  <Words>1593</Words>
  <Application>Microsoft Office PowerPoint</Application>
  <PresentationFormat>Widescreen</PresentationFormat>
  <Paragraphs>238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Aptos</vt:lpstr>
      <vt:lpstr>Aptos Display</vt:lpstr>
      <vt:lpstr>Arial</vt:lpstr>
      <vt:lpstr>Cambria Math</vt:lpstr>
      <vt:lpstr>FiraSans-Light-Identity-H</vt:lpstr>
      <vt:lpstr>FiraSans-Regular-Identity-H</vt:lpstr>
      <vt:lpstr>Google Sans</vt:lpstr>
      <vt:lpstr>Helvetica Neue</vt:lpstr>
      <vt:lpstr>Office Theme</vt:lpstr>
      <vt:lpstr>Bienvenidos!</vt:lpstr>
      <vt:lpstr>La clase de hoy</vt:lpstr>
      <vt:lpstr>Bienvenidos</vt:lpstr>
      <vt:lpstr>Expectativas</vt:lpstr>
      <vt:lpstr>Formalidades</vt:lpstr>
      <vt:lpstr>Otras cuestiones para tener en cuenta</vt:lpstr>
      <vt:lpstr>EVA y horas de oficina</vt:lpstr>
      <vt:lpstr>Qué son datos no estructurados?</vt:lpstr>
      <vt:lpstr>Otras ejemplos de base de datos estructuradas</vt:lpstr>
      <vt:lpstr>Que información carece de estructura?</vt:lpstr>
      <vt:lpstr>PowerPoint Presentation</vt:lpstr>
      <vt:lpstr>Que información carece de estructura?</vt:lpstr>
      <vt:lpstr>Objetivo del curso</vt:lpstr>
      <vt:lpstr>Procedimientos Teóricos</vt:lpstr>
      <vt:lpstr>Estructura del Curso</vt:lpstr>
      <vt:lpstr>Hoy</vt:lpstr>
      <vt:lpstr>Qué es Python, cómo funciona y más en 1 slide🐍</vt:lpstr>
      <vt:lpstr>Qué es una library?  </vt:lpstr>
      <vt:lpstr>Pandas 🐼</vt:lpstr>
      <vt:lpstr>Diccionarios</vt:lpstr>
      <vt:lpstr>PowerPoint Presentation</vt:lpstr>
      <vt:lpstr>Por qué son semi-estructurados?</vt:lpstr>
      <vt:lpstr>JSON</vt:lpstr>
      <vt:lpstr>XML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Lezama Perez, Guillermo Roman</dc:creator>
  <cp:lastModifiedBy>Lezama Perez, Guillermo Roman</cp:lastModifiedBy>
  <cp:revision>9</cp:revision>
  <dcterms:created xsi:type="dcterms:W3CDTF">2024-08-17T20:57:53Z</dcterms:created>
  <dcterms:modified xsi:type="dcterms:W3CDTF">2025-05-16T21:23:10Z</dcterms:modified>
</cp:coreProperties>
</file>