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Assistant Regular" charset="1" panose="00000500000000000000"/>
      <p:regular r:id="rId10"/>
    </p:embeddedFont>
    <p:embeddedFont>
      <p:font typeface="Assistant Regular Bold" charset="1" panose="00000700000000000000"/>
      <p:regular r:id="rId11"/>
    </p:embeddedFont>
    <p:embeddedFont>
      <p:font typeface="Linux Biolinum" charset="1" panose="02000503000000000000"/>
      <p:regular r:id="rId12"/>
    </p:embeddedFont>
    <p:embeddedFont>
      <p:font typeface="Linux Biolinum Bold" charset="1" panose="02000803000000000000"/>
      <p:regular r:id="rId13"/>
    </p:embeddedFont>
    <p:embeddedFont>
      <p:font typeface="Linux Biolinum Italics" charset="1" panose="02000503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26" Target="slides/slide12.xml" Type="http://schemas.openxmlformats.org/officeDocument/2006/relationships/slide"/><Relationship Id="rId27"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28.png" Type="http://schemas.openxmlformats.org/officeDocument/2006/relationships/image"/><Relationship Id="rId12" Target="../media/image29.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4.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628336" y="-2739838"/>
            <a:ext cx="7537076" cy="7256937"/>
          </a:xfrm>
          <a:custGeom>
            <a:avLst/>
            <a:gdLst/>
            <a:ahLst/>
            <a:cxnLst/>
            <a:rect r="r" b="b" t="t" l="l"/>
            <a:pathLst>
              <a:path h="7256937" w="7537076">
                <a:moveTo>
                  <a:pt x="0" y="0"/>
                </a:moveTo>
                <a:lnTo>
                  <a:pt x="7537076" y="0"/>
                </a:lnTo>
                <a:lnTo>
                  <a:pt x="7537076" y="7256937"/>
                </a:lnTo>
                <a:lnTo>
                  <a:pt x="0" y="72569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3512936" y="7508813"/>
            <a:ext cx="7256937" cy="6987210"/>
          </a:xfrm>
          <a:custGeom>
            <a:avLst/>
            <a:gdLst/>
            <a:ahLst/>
            <a:cxnLst/>
            <a:rect r="r" b="b" t="t" l="l"/>
            <a:pathLst>
              <a:path h="6987210" w="7256937">
                <a:moveTo>
                  <a:pt x="0" y="0"/>
                </a:moveTo>
                <a:lnTo>
                  <a:pt x="7256937" y="0"/>
                </a:lnTo>
                <a:lnTo>
                  <a:pt x="7256937" y="6987209"/>
                </a:lnTo>
                <a:lnTo>
                  <a:pt x="0" y="6987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462758" y="2965577"/>
            <a:ext cx="15362483" cy="5548685"/>
            <a:chOff x="0" y="0"/>
            <a:chExt cx="20483311" cy="7398247"/>
          </a:xfrm>
        </p:grpSpPr>
        <p:sp>
          <p:nvSpPr>
            <p:cNvPr name="TextBox 5" id="5"/>
            <p:cNvSpPr txBox="true"/>
            <p:nvPr/>
          </p:nvSpPr>
          <p:spPr>
            <a:xfrm rot="0">
              <a:off x="0" y="295275"/>
              <a:ext cx="20483311" cy="5646789"/>
            </a:xfrm>
            <a:prstGeom prst="rect">
              <a:avLst/>
            </a:prstGeom>
          </p:spPr>
          <p:txBody>
            <a:bodyPr anchor="t" rtlCol="false" tIns="0" lIns="0" bIns="0" rIns="0">
              <a:spAutoFit/>
            </a:bodyPr>
            <a:lstStyle/>
            <a:p>
              <a:pPr algn="ctr">
                <a:lnSpc>
                  <a:spcPts val="16017"/>
                </a:lnSpc>
              </a:pPr>
              <a:r>
                <a:rPr lang="en-US" sz="16017">
                  <a:solidFill>
                    <a:srgbClr val="91612F"/>
                  </a:solidFill>
                  <a:latin typeface="Linux Biolinum"/>
                </a:rPr>
                <a:t>PocketPaw Co: Human Resources</a:t>
              </a:r>
            </a:p>
          </p:txBody>
        </p:sp>
        <p:sp>
          <p:nvSpPr>
            <p:cNvPr name="TextBox 6" id="6"/>
            <p:cNvSpPr txBox="true"/>
            <p:nvPr/>
          </p:nvSpPr>
          <p:spPr>
            <a:xfrm rot="0">
              <a:off x="0" y="6545950"/>
              <a:ext cx="20483311" cy="852298"/>
            </a:xfrm>
            <a:prstGeom prst="rect">
              <a:avLst/>
            </a:prstGeom>
          </p:spPr>
          <p:txBody>
            <a:bodyPr anchor="t" rtlCol="false" tIns="0" lIns="0" bIns="0" rIns="0">
              <a:spAutoFit/>
            </a:bodyPr>
            <a:lstStyle/>
            <a:p>
              <a:pPr algn="ctr">
                <a:lnSpc>
                  <a:spcPts val="5325"/>
                </a:lnSpc>
              </a:pPr>
              <a:r>
                <a:rPr lang="en-US" sz="3804" spc="342">
                  <a:solidFill>
                    <a:srgbClr val="D4813E"/>
                  </a:solidFill>
                  <a:latin typeface="Assistant Regular"/>
                </a:rPr>
                <a:t>YOUR PET IN YOUR POCKET</a:t>
              </a:r>
            </a:p>
          </p:txBody>
        </p:sp>
      </p:grpSp>
      <p:sp>
        <p:nvSpPr>
          <p:cNvPr name="Freeform 7" id="7"/>
          <p:cNvSpPr/>
          <p:nvPr/>
        </p:nvSpPr>
        <p:spPr>
          <a:xfrm flipH="true" flipV="false" rot="-10800000">
            <a:off x="-662519" y="4657168"/>
            <a:ext cx="1691219" cy="4627715"/>
          </a:xfrm>
          <a:custGeom>
            <a:avLst/>
            <a:gdLst/>
            <a:ahLst/>
            <a:cxnLst/>
            <a:rect r="r" b="b" t="t" l="l"/>
            <a:pathLst>
              <a:path h="4627715" w="1691219">
                <a:moveTo>
                  <a:pt x="1691219" y="0"/>
                </a:moveTo>
                <a:lnTo>
                  <a:pt x="0" y="0"/>
                </a:lnTo>
                <a:lnTo>
                  <a:pt x="0" y="4627715"/>
                </a:lnTo>
                <a:lnTo>
                  <a:pt x="1691219" y="4627715"/>
                </a:lnTo>
                <a:lnTo>
                  <a:pt x="16912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53844" y="7492036"/>
            <a:ext cx="4565087" cy="4498686"/>
          </a:xfrm>
          <a:custGeom>
            <a:avLst/>
            <a:gdLst/>
            <a:ahLst/>
            <a:cxnLst/>
            <a:rect r="r" b="b" t="t" l="l"/>
            <a:pathLst>
              <a:path h="4498686" w="4565087">
                <a:moveTo>
                  <a:pt x="0" y="0"/>
                </a:moveTo>
                <a:lnTo>
                  <a:pt x="4565088" y="0"/>
                </a:lnTo>
                <a:lnTo>
                  <a:pt x="4565088" y="4498686"/>
                </a:lnTo>
                <a:lnTo>
                  <a:pt x="0" y="44986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7259300" y="1002117"/>
            <a:ext cx="1691219" cy="4627715"/>
          </a:xfrm>
          <a:custGeom>
            <a:avLst/>
            <a:gdLst/>
            <a:ahLst/>
            <a:cxnLst/>
            <a:rect r="r" b="b" t="t" l="l"/>
            <a:pathLst>
              <a:path h="4627715" w="1691219">
                <a:moveTo>
                  <a:pt x="1691219" y="0"/>
                </a:moveTo>
                <a:lnTo>
                  <a:pt x="0" y="0"/>
                </a:lnTo>
                <a:lnTo>
                  <a:pt x="0" y="4627715"/>
                </a:lnTo>
                <a:lnTo>
                  <a:pt x="1691219" y="4627715"/>
                </a:lnTo>
                <a:lnTo>
                  <a:pt x="169121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197449" y="-1360712"/>
            <a:ext cx="4565087" cy="4498686"/>
          </a:xfrm>
          <a:custGeom>
            <a:avLst/>
            <a:gdLst/>
            <a:ahLst/>
            <a:cxnLst/>
            <a:rect r="r" b="b" t="t" l="l"/>
            <a:pathLst>
              <a:path h="4498686" w="4565087">
                <a:moveTo>
                  <a:pt x="0" y="0"/>
                </a:moveTo>
                <a:lnTo>
                  <a:pt x="4565087" y="0"/>
                </a:lnTo>
                <a:lnTo>
                  <a:pt x="4565087" y="4498685"/>
                </a:lnTo>
                <a:lnTo>
                  <a:pt x="0" y="44986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8524557" y="1772738"/>
            <a:ext cx="1238886" cy="1192839"/>
            <a:chOff x="0" y="0"/>
            <a:chExt cx="1651848" cy="1590452"/>
          </a:xfrm>
        </p:grpSpPr>
        <p:sp>
          <p:nvSpPr>
            <p:cNvPr name="Freeform 12" id="12"/>
            <p:cNvSpPr/>
            <p:nvPr/>
          </p:nvSpPr>
          <p:spPr>
            <a:xfrm flipH="false" flipV="false" rot="0">
              <a:off x="0" y="0"/>
              <a:ext cx="1651848" cy="1590452"/>
            </a:xfrm>
            <a:custGeom>
              <a:avLst/>
              <a:gdLst/>
              <a:ahLst/>
              <a:cxnLst/>
              <a:rect r="r" b="b" t="t" l="l"/>
              <a:pathLst>
                <a:path h="1590452" w="1651848">
                  <a:moveTo>
                    <a:pt x="0" y="0"/>
                  </a:moveTo>
                  <a:lnTo>
                    <a:pt x="1651848" y="0"/>
                  </a:lnTo>
                  <a:lnTo>
                    <a:pt x="1651848" y="1590452"/>
                  </a:lnTo>
                  <a:lnTo>
                    <a:pt x="0" y="15904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417016" y="414172"/>
              <a:ext cx="665416" cy="777983"/>
            </a:xfrm>
            <a:prstGeom prst="rect">
              <a:avLst/>
            </a:prstGeom>
          </p:spPr>
          <p:txBody>
            <a:bodyPr anchor="t" rtlCol="false" tIns="0" lIns="0" bIns="0" rIns="0">
              <a:spAutoFit/>
            </a:bodyPr>
            <a:lstStyle/>
            <a:p>
              <a:pPr algn="ctr">
                <a:lnSpc>
                  <a:spcPts val="4200"/>
                </a:lnSpc>
                <a:spcBef>
                  <a:spcPct val="0"/>
                </a:spcBef>
              </a:pPr>
            </a:p>
          </p:txBody>
        </p:sp>
      </p:grpSp>
      <p:sp>
        <p:nvSpPr>
          <p:cNvPr name="Freeform 14" id="14"/>
          <p:cNvSpPr/>
          <p:nvPr/>
        </p:nvSpPr>
        <p:spPr>
          <a:xfrm flipH="false" flipV="false" rot="0">
            <a:off x="8624586" y="1846741"/>
            <a:ext cx="1038829" cy="1044833"/>
          </a:xfrm>
          <a:custGeom>
            <a:avLst/>
            <a:gdLst/>
            <a:ahLst/>
            <a:cxnLst/>
            <a:rect r="r" b="b" t="t" l="l"/>
            <a:pathLst>
              <a:path h="1044833" w="1038829">
                <a:moveTo>
                  <a:pt x="0" y="0"/>
                </a:moveTo>
                <a:lnTo>
                  <a:pt x="1038828" y="0"/>
                </a:lnTo>
                <a:lnTo>
                  <a:pt x="1038828" y="1044833"/>
                </a:lnTo>
                <a:lnTo>
                  <a:pt x="0" y="1044833"/>
                </a:lnTo>
                <a:lnTo>
                  <a:pt x="0" y="0"/>
                </a:lnTo>
                <a:close/>
              </a:path>
            </a:pathLst>
          </a:custGeom>
          <a:blipFill>
            <a:blip r:embed="rId1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043424" y="-4540127"/>
            <a:ext cx="7256937" cy="6987210"/>
          </a:xfrm>
          <a:custGeom>
            <a:avLst/>
            <a:gdLst/>
            <a:ahLst/>
            <a:cxnLst/>
            <a:rect r="r" b="b" t="t" l="l"/>
            <a:pathLst>
              <a:path h="6987210" w="7256937">
                <a:moveTo>
                  <a:pt x="0" y="0"/>
                </a:moveTo>
                <a:lnTo>
                  <a:pt x="7256937" y="0"/>
                </a:lnTo>
                <a:lnTo>
                  <a:pt x="7256937" y="6987209"/>
                </a:lnTo>
                <a:lnTo>
                  <a:pt x="0" y="69872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400000">
            <a:off x="15572615" y="-1736148"/>
            <a:ext cx="1691219" cy="4627715"/>
          </a:xfrm>
          <a:custGeom>
            <a:avLst/>
            <a:gdLst/>
            <a:ahLst/>
            <a:cxnLst/>
            <a:rect r="r" b="b" t="t" l="l"/>
            <a:pathLst>
              <a:path h="4627715" w="1691219">
                <a:moveTo>
                  <a:pt x="1691219" y="0"/>
                </a:moveTo>
                <a:lnTo>
                  <a:pt x="0" y="0"/>
                </a:lnTo>
                <a:lnTo>
                  <a:pt x="0" y="4627714"/>
                </a:lnTo>
                <a:lnTo>
                  <a:pt x="1691219" y="4627714"/>
                </a:lnTo>
                <a:lnTo>
                  <a:pt x="169121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418225" y="-267901"/>
            <a:ext cx="3583276" cy="3531156"/>
          </a:xfrm>
          <a:custGeom>
            <a:avLst/>
            <a:gdLst/>
            <a:ahLst/>
            <a:cxnLst/>
            <a:rect r="r" b="b" t="t" l="l"/>
            <a:pathLst>
              <a:path h="3531156" w="3583276">
                <a:moveTo>
                  <a:pt x="0" y="0"/>
                </a:moveTo>
                <a:lnTo>
                  <a:pt x="3583276" y="0"/>
                </a:lnTo>
                <a:lnTo>
                  <a:pt x="3583276" y="3531156"/>
                </a:lnTo>
                <a:lnTo>
                  <a:pt x="0" y="35311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8524557" y="2581946"/>
            <a:ext cx="1238886" cy="1192839"/>
            <a:chOff x="0" y="0"/>
            <a:chExt cx="1651848" cy="1590452"/>
          </a:xfrm>
        </p:grpSpPr>
        <p:sp>
          <p:nvSpPr>
            <p:cNvPr name="Freeform 6" id="6"/>
            <p:cNvSpPr/>
            <p:nvPr/>
          </p:nvSpPr>
          <p:spPr>
            <a:xfrm flipH="false" flipV="false" rot="0">
              <a:off x="0" y="0"/>
              <a:ext cx="1651848" cy="1590452"/>
            </a:xfrm>
            <a:custGeom>
              <a:avLst/>
              <a:gdLst/>
              <a:ahLst/>
              <a:cxnLst/>
              <a:rect r="r" b="b" t="t" l="l"/>
              <a:pathLst>
                <a:path h="1590452" w="1651848">
                  <a:moveTo>
                    <a:pt x="0" y="0"/>
                  </a:moveTo>
                  <a:lnTo>
                    <a:pt x="1651848" y="0"/>
                  </a:lnTo>
                  <a:lnTo>
                    <a:pt x="1651848" y="1590452"/>
                  </a:lnTo>
                  <a:lnTo>
                    <a:pt x="0" y="15904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17016" y="414172"/>
              <a:ext cx="665416" cy="777983"/>
            </a:xfrm>
            <a:prstGeom prst="rect">
              <a:avLst/>
            </a:prstGeom>
          </p:spPr>
          <p:txBody>
            <a:bodyPr anchor="t" rtlCol="false" tIns="0" lIns="0" bIns="0" rIns="0">
              <a:spAutoFit/>
            </a:bodyPr>
            <a:lstStyle/>
            <a:p>
              <a:pPr algn="ctr">
                <a:lnSpc>
                  <a:spcPts val="4200"/>
                </a:lnSpc>
                <a:spcBef>
                  <a:spcPct val="0"/>
                </a:spcBef>
              </a:pPr>
            </a:p>
          </p:txBody>
        </p:sp>
      </p:grpSp>
      <p:sp>
        <p:nvSpPr>
          <p:cNvPr name="Freeform 8" id="8"/>
          <p:cNvSpPr/>
          <p:nvPr/>
        </p:nvSpPr>
        <p:spPr>
          <a:xfrm flipH="false" flipV="false" rot="1925445">
            <a:off x="-369802" y="8950855"/>
            <a:ext cx="3583276" cy="3531156"/>
          </a:xfrm>
          <a:custGeom>
            <a:avLst/>
            <a:gdLst/>
            <a:ahLst/>
            <a:cxnLst/>
            <a:rect r="r" b="b" t="t" l="l"/>
            <a:pathLst>
              <a:path h="3531156" w="3583276">
                <a:moveTo>
                  <a:pt x="0" y="0"/>
                </a:moveTo>
                <a:lnTo>
                  <a:pt x="3583276" y="0"/>
                </a:lnTo>
                <a:lnTo>
                  <a:pt x="3583276" y="3531155"/>
                </a:lnTo>
                <a:lnTo>
                  <a:pt x="0" y="35311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9" id="9"/>
          <p:cNvGraphicFramePr>
            <a:graphicFrameLocks noGrp="true"/>
          </p:cNvGraphicFramePr>
          <p:nvPr/>
        </p:nvGraphicFramePr>
        <p:xfrm>
          <a:off x="2433727" y="6608788"/>
          <a:ext cx="13420545" cy="1666875"/>
        </p:xfrm>
        <a:graphic>
          <a:graphicData uri="http://schemas.openxmlformats.org/drawingml/2006/table">
            <a:tbl>
              <a:tblPr/>
              <a:tblGrid>
                <a:gridCol w="4473515"/>
                <a:gridCol w="4473515"/>
                <a:gridCol w="4473515"/>
              </a:tblGrid>
              <a:tr h="847725">
                <a:tc>
                  <a:txBody>
                    <a:bodyPr anchor="t" rtlCol="false"/>
                    <a:lstStyle/>
                    <a:p>
                      <a:pPr algn="ctr">
                        <a:lnSpc>
                          <a:spcPts val="3499"/>
                        </a:lnSpc>
                        <a:defRPr/>
                      </a:pPr>
                      <a:r>
                        <a:rPr lang="en-US" sz="2499">
                          <a:solidFill>
                            <a:srgbClr val="91612F"/>
                          </a:solidFill>
                          <a:latin typeface="Linux Biolinum"/>
                        </a:rPr>
                        <a:t>EMAIL</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D4813E"/>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91612F"/>
                          </a:solidFill>
                          <a:latin typeface="Linux Biolinum"/>
                        </a:rPr>
                        <a:t>WEBSITE</a:t>
                      </a:r>
                      <a:endParaRPr lang="en-US" sz="1100"/>
                    </a:p>
                  </a:txBody>
                  <a:tcPr marL="190500" marR="190500" marT="190500" marB="190500" anchor="ctr">
                    <a:lnL cmpd="sng" algn="ctr" cap="flat" w="9525">
                      <a:solidFill>
                        <a:srgbClr val="D4813E"/>
                      </a:solidFill>
                      <a:prstDash val="solid"/>
                      <a:round/>
                      <a:headEnd type="none" w="med" len="med"/>
                      <a:tailEnd type="none" w="med" len="med"/>
                    </a:lnL>
                    <a:lnR cmpd="sng" algn="ctr" cap="flat" w="9525">
                      <a:solidFill>
                        <a:srgbClr val="D4813E"/>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91612F"/>
                          </a:solidFill>
                          <a:latin typeface="Linux Biolinum"/>
                        </a:rPr>
                        <a:t>SOCIALS</a:t>
                      </a:r>
                      <a:endParaRPr lang="en-US" sz="1100"/>
                    </a:p>
                  </a:txBody>
                  <a:tcPr marL="190500" marR="190500" marT="190500" marB="190500" anchor="ctr">
                    <a:lnL cmpd="sng" algn="ctr" cap="flat" w="9525">
                      <a:solidFill>
                        <a:srgbClr val="D4813E"/>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819150">
                <a:tc>
                  <a:txBody>
                    <a:bodyPr anchor="t" rtlCol="false"/>
                    <a:lstStyle/>
                    <a:p>
                      <a:pPr algn="ctr">
                        <a:lnSpc>
                          <a:spcPts val="3220"/>
                        </a:lnSpc>
                        <a:defRPr/>
                      </a:pPr>
                      <a:r>
                        <a:rPr lang="en-US" sz="2300">
                          <a:solidFill>
                            <a:srgbClr val="91612F"/>
                          </a:solidFill>
                          <a:latin typeface="Assistant Regular"/>
                        </a:rPr>
                        <a:t>info@pocketpaw.com</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9525">
                      <a:solidFill>
                        <a:srgbClr val="D4813E"/>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91612F"/>
                          </a:solidFill>
                          <a:latin typeface="Assistant Regular"/>
                        </a:rPr>
                        <a:t>www.pocketpaw.com</a:t>
                      </a:r>
                      <a:endParaRPr lang="en-US" sz="1100"/>
                    </a:p>
                  </a:txBody>
                  <a:tcPr marL="190500" marR="190500" marT="190500" marB="190500" anchor="ctr">
                    <a:lnL cmpd="sng" algn="ctr" cap="flat" w="9525">
                      <a:solidFill>
                        <a:srgbClr val="D4813E"/>
                      </a:solidFill>
                      <a:prstDash val="solid"/>
                      <a:round/>
                      <a:headEnd type="none" w="med" len="med"/>
                      <a:tailEnd type="none" w="med" len="med"/>
                    </a:lnL>
                    <a:lnR cmpd="sng" algn="ctr" cap="flat" w="9525">
                      <a:solidFill>
                        <a:srgbClr val="D4813E"/>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91612F"/>
                          </a:solidFill>
                          <a:latin typeface="Assistant Regular"/>
                        </a:rPr>
                        <a:t>@pocketpaw</a:t>
                      </a:r>
                      <a:endParaRPr lang="en-US" sz="1100"/>
                    </a:p>
                  </a:txBody>
                  <a:tcPr marL="190500" marR="190500" marT="190500" marB="190500" anchor="ctr">
                    <a:lnL cmpd="sng" algn="ctr" cap="flat" w="9525">
                      <a:solidFill>
                        <a:srgbClr val="D4813E"/>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TextBox 10" id="10"/>
          <p:cNvSpPr txBox="true"/>
          <p:nvPr/>
        </p:nvSpPr>
        <p:spPr>
          <a:xfrm rot="0">
            <a:off x="3277694" y="3783597"/>
            <a:ext cx="11732612" cy="2343356"/>
          </a:xfrm>
          <a:prstGeom prst="rect">
            <a:avLst/>
          </a:prstGeom>
        </p:spPr>
        <p:txBody>
          <a:bodyPr anchor="t" rtlCol="false" tIns="0" lIns="0" bIns="0" rIns="0">
            <a:spAutoFit/>
          </a:bodyPr>
          <a:lstStyle/>
          <a:p>
            <a:pPr algn="ctr">
              <a:lnSpc>
                <a:spcPts val="9000"/>
              </a:lnSpc>
            </a:pPr>
            <a:r>
              <a:rPr lang="en-US" sz="9000">
                <a:solidFill>
                  <a:srgbClr val="91612F"/>
                </a:solidFill>
                <a:latin typeface="Linux Biolinum"/>
              </a:rPr>
              <a:t>Thanks for your participation!</a:t>
            </a:r>
          </a:p>
        </p:txBody>
      </p:sp>
      <p:sp>
        <p:nvSpPr>
          <p:cNvPr name="Freeform 11" id="11"/>
          <p:cNvSpPr/>
          <p:nvPr/>
        </p:nvSpPr>
        <p:spPr>
          <a:xfrm flipH="false" flipV="false" rot="0">
            <a:off x="8624586" y="2655949"/>
            <a:ext cx="1038829" cy="1044833"/>
          </a:xfrm>
          <a:custGeom>
            <a:avLst/>
            <a:gdLst/>
            <a:ahLst/>
            <a:cxnLst/>
            <a:rect r="r" b="b" t="t" l="l"/>
            <a:pathLst>
              <a:path h="1044833" w="1038829">
                <a:moveTo>
                  <a:pt x="0" y="0"/>
                </a:moveTo>
                <a:lnTo>
                  <a:pt x="1038828" y="0"/>
                </a:lnTo>
                <a:lnTo>
                  <a:pt x="1038828" y="1044833"/>
                </a:lnTo>
                <a:lnTo>
                  <a:pt x="0" y="1044833"/>
                </a:lnTo>
                <a:lnTo>
                  <a:pt x="0" y="0"/>
                </a:lnTo>
                <a:close/>
              </a:path>
            </a:pathLst>
          </a:custGeom>
          <a:blipFill>
            <a:blip r:embed="rId10"/>
            <a:stretch>
              <a:fillRect l="0" t="0" r="0" b="0"/>
            </a:stretch>
          </a:blipFill>
        </p:spPr>
      </p:sp>
      <p:sp>
        <p:nvSpPr>
          <p:cNvPr name="Freeform 12" id="12"/>
          <p:cNvSpPr/>
          <p:nvPr/>
        </p:nvSpPr>
        <p:spPr>
          <a:xfrm flipH="false" flipV="false" rot="0">
            <a:off x="12375899" y="7715196"/>
            <a:ext cx="345503" cy="345503"/>
          </a:xfrm>
          <a:custGeom>
            <a:avLst/>
            <a:gdLst/>
            <a:ahLst/>
            <a:cxnLst/>
            <a:rect r="r" b="b" t="t" l="l"/>
            <a:pathLst>
              <a:path h="345503" w="345503">
                <a:moveTo>
                  <a:pt x="0" y="0"/>
                </a:moveTo>
                <a:lnTo>
                  <a:pt x="345503" y="0"/>
                </a:lnTo>
                <a:lnTo>
                  <a:pt x="345503" y="345503"/>
                </a:lnTo>
                <a:lnTo>
                  <a:pt x="0" y="34550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400000">
            <a:off x="731665" y="-2130767"/>
            <a:ext cx="1691219" cy="4627715"/>
          </a:xfrm>
          <a:custGeom>
            <a:avLst/>
            <a:gdLst/>
            <a:ahLst/>
            <a:cxnLst/>
            <a:rect r="r" b="b" t="t" l="l"/>
            <a:pathLst>
              <a:path h="4627715" w="1691219">
                <a:moveTo>
                  <a:pt x="1691219" y="4627715"/>
                </a:moveTo>
                <a:lnTo>
                  <a:pt x="0" y="4627715"/>
                </a:lnTo>
                <a:lnTo>
                  <a:pt x="0" y="0"/>
                </a:lnTo>
                <a:lnTo>
                  <a:pt x="1691219" y="0"/>
                </a:lnTo>
                <a:lnTo>
                  <a:pt x="1691219" y="462771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171" y="-491529"/>
            <a:ext cx="3508266" cy="3457236"/>
          </a:xfrm>
          <a:custGeom>
            <a:avLst/>
            <a:gdLst/>
            <a:ahLst/>
            <a:cxnLst/>
            <a:rect r="r" b="b" t="t" l="l"/>
            <a:pathLst>
              <a:path h="3457236" w="3508266">
                <a:moveTo>
                  <a:pt x="0" y="0"/>
                </a:moveTo>
                <a:lnTo>
                  <a:pt x="3508266" y="0"/>
                </a:lnTo>
                <a:lnTo>
                  <a:pt x="3508266" y="3457236"/>
                </a:lnTo>
                <a:lnTo>
                  <a:pt x="0" y="345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413690" y="7790052"/>
            <a:ext cx="1691219" cy="4627715"/>
          </a:xfrm>
          <a:custGeom>
            <a:avLst/>
            <a:gdLst/>
            <a:ahLst/>
            <a:cxnLst/>
            <a:rect r="r" b="b" t="t" l="l"/>
            <a:pathLst>
              <a:path h="4627715" w="1691219">
                <a:moveTo>
                  <a:pt x="0" y="0"/>
                </a:moveTo>
                <a:lnTo>
                  <a:pt x="1691220" y="0"/>
                </a:lnTo>
                <a:lnTo>
                  <a:pt x="1691220" y="4627715"/>
                </a:lnTo>
                <a:lnTo>
                  <a:pt x="0" y="4627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064891" y="7925998"/>
            <a:ext cx="3508266" cy="3457236"/>
          </a:xfrm>
          <a:custGeom>
            <a:avLst/>
            <a:gdLst/>
            <a:ahLst/>
            <a:cxnLst/>
            <a:rect r="r" b="b" t="t" l="l"/>
            <a:pathLst>
              <a:path h="3457236" w="3508266">
                <a:moveTo>
                  <a:pt x="0" y="0"/>
                </a:moveTo>
                <a:lnTo>
                  <a:pt x="3508266" y="0"/>
                </a:lnTo>
                <a:lnTo>
                  <a:pt x="3508266" y="3457237"/>
                </a:lnTo>
                <a:lnTo>
                  <a:pt x="0" y="3457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985593" y="1078546"/>
            <a:ext cx="10316815" cy="1076062"/>
          </a:xfrm>
          <a:prstGeom prst="rect">
            <a:avLst/>
          </a:prstGeom>
        </p:spPr>
        <p:txBody>
          <a:bodyPr anchor="t" rtlCol="false" tIns="0" lIns="0" bIns="0" rIns="0">
            <a:spAutoFit/>
          </a:bodyPr>
          <a:lstStyle/>
          <a:p>
            <a:pPr algn="ctr">
              <a:lnSpc>
                <a:spcPts val="8000"/>
              </a:lnSpc>
            </a:pPr>
            <a:r>
              <a:rPr lang="en-US" sz="8000">
                <a:solidFill>
                  <a:srgbClr val="91612F"/>
                </a:solidFill>
                <a:latin typeface="Linux Biolinum"/>
              </a:rPr>
              <a:t>Q&amp;A</a:t>
            </a:r>
          </a:p>
        </p:txBody>
      </p:sp>
      <p:sp>
        <p:nvSpPr>
          <p:cNvPr name="TextBox 7" id="7"/>
          <p:cNvSpPr txBox="true"/>
          <p:nvPr/>
        </p:nvSpPr>
        <p:spPr>
          <a:xfrm rot="0">
            <a:off x="2482606" y="2694716"/>
            <a:ext cx="13337775" cy="7282441"/>
          </a:xfrm>
          <a:prstGeom prst="rect">
            <a:avLst/>
          </a:prstGeom>
        </p:spPr>
        <p:txBody>
          <a:bodyPr anchor="t" rtlCol="false" tIns="0" lIns="0" bIns="0" rIns="0">
            <a:spAutoFit/>
          </a:bodyPr>
          <a:lstStyle/>
          <a:p>
            <a:pPr algn="just" marL="595398" indent="-297699" lvl="1">
              <a:lnSpc>
                <a:spcPts val="3860"/>
              </a:lnSpc>
              <a:buFont typeface="Arial"/>
              <a:buChar char="•"/>
            </a:pPr>
            <a:r>
              <a:rPr lang="en-US" sz="2757">
                <a:solidFill>
                  <a:srgbClr val="91612F"/>
                </a:solidFill>
                <a:latin typeface="Linux Biolinum Bold"/>
              </a:rPr>
              <a:t>Do you intend to fire half of the staff when you reduce the department staff?</a:t>
            </a:r>
          </a:p>
          <a:p>
            <a:pPr algn="just">
              <a:lnSpc>
                <a:spcPts val="3860"/>
              </a:lnSpc>
            </a:pPr>
            <a:r>
              <a:rPr lang="en-US" sz="2757">
                <a:solidFill>
                  <a:srgbClr val="91612F"/>
                </a:solidFill>
                <a:latin typeface="Linux Biolinum"/>
              </a:rPr>
              <a:t>+ No, since while our business development department is going to have less demand, our other departments are going to increase their size at the same time our company growth, so our plan is to change their role in the company as it would be so flexible in that periods. </a:t>
            </a:r>
          </a:p>
          <a:p>
            <a:pPr algn="just">
              <a:lnSpc>
                <a:spcPts val="3860"/>
              </a:lnSpc>
            </a:pPr>
          </a:p>
          <a:p>
            <a:pPr algn="just" marL="595398" indent="-297699" lvl="1">
              <a:lnSpc>
                <a:spcPts val="3860"/>
              </a:lnSpc>
              <a:buFont typeface="Arial"/>
              <a:buChar char="•"/>
            </a:pPr>
            <a:r>
              <a:rPr lang="en-US" sz="2757">
                <a:solidFill>
                  <a:srgbClr val="91612F"/>
                </a:solidFill>
                <a:latin typeface="Linux Biolinum Bold"/>
              </a:rPr>
              <a:t>How can you remove Tech departments if your company is about an app/web?</a:t>
            </a:r>
          </a:p>
          <a:p>
            <a:pPr algn="just">
              <a:lnSpc>
                <a:spcPts val="3860"/>
              </a:lnSpc>
            </a:pPr>
            <a:r>
              <a:rPr lang="en-US" sz="2757">
                <a:solidFill>
                  <a:srgbClr val="91612F"/>
                </a:solidFill>
                <a:latin typeface="Linux Biolinum"/>
              </a:rPr>
              <a:t>+ Actually, we are not removing any department. We are initially setting up two tech departments, in order to develop both the web/app services and the GPS device, which needs professional experts, but after they are designed and created in the initial stage of the company, we are not gonna need that process anymore, and our tech department is only gonna focus in I+D and updating the current application and web services, as well as the GPS device, so both original subsections are going to work, with obviously less demand, on the product updating. About tech department we made the decision during the development stage to hire some engineer contractors temporarily to accelerate that process.</a:t>
            </a:r>
          </a:p>
          <a:p>
            <a:pPr algn="just">
              <a:lnSpc>
                <a:spcPts val="386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400000">
            <a:off x="731665" y="-2130767"/>
            <a:ext cx="1691219" cy="4627715"/>
          </a:xfrm>
          <a:custGeom>
            <a:avLst/>
            <a:gdLst/>
            <a:ahLst/>
            <a:cxnLst/>
            <a:rect r="r" b="b" t="t" l="l"/>
            <a:pathLst>
              <a:path h="4627715" w="1691219">
                <a:moveTo>
                  <a:pt x="1691219" y="4627715"/>
                </a:moveTo>
                <a:lnTo>
                  <a:pt x="0" y="4627715"/>
                </a:lnTo>
                <a:lnTo>
                  <a:pt x="0" y="0"/>
                </a:lnTo>
                <a:lnTo>
                  <a:pt x="1691219" y="0"/>
                </a:lnTo>
                <a:lnTo>
                  <a:pt x="1691219" y="462771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171" y="-491529"/>
            <a:ext cx="3508266" cy="3457236"/>
          </a:xfrm>
          <a:custGeom>
            <a:avLst/>
            <a:gdLst/>
            <a:ahLst/>
            <a:cxnLst/>
            <a:rect r="r" b="b" t="t" l="l"/>
            <a:pathLst>
              <a:path h="3457236" w="3508266">
                <a:moveTo>
                  <a:pt x="0" y="0"/>
                </a:moveTo>
                <a:lnTo>
                  <a:pt x="3508266" y="0"/>
                </a:lnTo>
                <a:lnTo>
                  <a:pt x="3508266" y="3457236"/>
                </a:lnTo>
                <a:lnTo>
                  <a:pt x="0" y="345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413690" y="7790052"/>
            <a:ext cx="1691219" cy="4627715"/>
          </a:xfrm>
          <a:custGeom>
            <a:avLst/>
            <a:gdLst/>
            <a:ahLst/>
            <a:cxnLst/>
            <a:rect r="r" b="b" t="t" l="l"/>
            <a:pathLst>
              <a:path h="4627715" w="1691219">
                <a:moveTo>
                  <a:pt x="0" y="0"/>
                </a:moveTo>
                <a:lnTo>
                  <a:pt x="1691220" y="0"/>
                </a:lnTo>
                <a:lnTo>
                  <a:pt x="1691220" y="4627715"/>
                </a:lnTo>
                <a:lnTo>
                  <a:pt x="0" y="4627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064891" y="7925998"/>
            <a:ext cx="3508266" cy="3457236"/>
          </a:xfrm>
          <a:custGeom>
            <a:avLst/>
            <a:gdLst/>
            <a:ahLst/>
            <a:cxnLst/>
            <a:rect r="r" b="b" t="t" l="l"/>
            <a:pathLst>
              <a:path h="3457236" w="3508266">
                <a:moveTo>
                  <a:pt x="0" y="0"/>
                </a:moveTo>
                <a:lnTo>
                  <a:pt x="3508266" y="0"/>
                </a:lnTo>
                <a:lnTo>
                  <a:pt x="3508266" y="3457237"/>
                </a:lnTo>
                <a:lnTo>
                  <a:pt x="0" y="3457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985593" y="1078546"/>
            <a:ext cx="10316815" cy="1076062"/>
          </a:xfrm>
          <a:prstGeom prst="rect">
            <a:avLst/>
          </a:prstGeom>
        </p:spPr>
        <p:txBody>
          <a:bodyPr anchor="t" rtlCol="false" tIns="0" lIns="0" bIns="0" rIns="0">
            <a:spAutoFit/>
          </a:bodyPr>
          <a:lstStyle/>
          <a:p>
            <a:pPr algn="ctr">
              <a:lnSpc>
                <a:spcPts val="8000"/>
              </a:lnSpc>
            </a:pPr>
            <a:r>
              <a:rPr lang="en-US" sz="8000">
                <a:solidFill>
                  <a:srgbClr val="91612F"/>
                </a:solidFill>
                <a:latin typeface="Linux Biolinum"/>
              </a:rPr>
              <a:t>Q&amp;A</a:t>
            </a:r>
          </a:p>
        </p:txBody>
      </p:sp>
      <p:sp>
        <p:nvSpPr>
          <p:cNvPr name="TextBox 7" id="7"/>
          <p:cNvSpPr txBox="true"/>
          <p:nvPr/>
        </p:nvSpPr>
        <p:spPr>
          <a:xfrm rot="0">
            <a:off x="2482606" y="2694716"/>
            <a:ext cx="13337775" cy="5340153"/>
          </a:xfrm>
          <a:prstGeom prst="rect">
            <a:avLst/>
          </a:prstGeom>
        </p:spPr>
        <p:txBody>
          <a:bodyPr anchor="t" rtlCol="false" tIns="0" lIns="0" bIns="0" rIns="0">
            <a:spAutoFit/>
          </a:bodyPr>
          <a:lstStyle/>
          <a:p>
            <a:pPr algn="just" marL="595398" indent="-297699" lvl="1">
              <a:lnSpc>
                <a:spcPts val="3860"/>
              </a:lnSpc>
              <a:buFont typeface="Arial"/>
              <a:buChar char="•"/>
            </a:pPr>
            <a:r>
              <a:rPr lang="en-US" sz="2757">
                <a:solidFill>
                  <a:srgbClr val="91612F"/>
                </a:solidFill>
                <a:latin typeface="Linux Biolinum Bold"/>
              </a:rPr>
              <a:t>How are you going to deal with malfunctioning products?</a:t>
            </a:r>
          </a:p>
          <a:p>
            <a:pPr algn="just">
              <a:lnSpc>
                <a:spcPts val="3860"/>
              </a:lnSpc>
            </a:pPr>
            <a:r>
              <a:rPr lang="en-US" sz="2757">
                <a:solidFill>
                  <a:srgbClr val="91612F"/>
                </a:solidFill>
                <a:latin typeface="Linux Biolinum"/>
              </a:rPr>
              <a:t>+ Since our production is completely outosurced, and what we car the most is our customers satisfaction, in case there is any kind of problem with an exemplar of our product the customer is gonna be able to inmediately contact with us about that, with the after sales support team, and they are going to manage a devolution of the malfunctioning product and a second delivery of a new one, in order to prioritize a quick solution of a user inconvenience. After that we are going to send the malfunctioning product back to our outsourced company, with who our production staff responsible of managing the control of quality is gonna deal in order to get a new one or get it fixed, as well as providing us with an analyisis of the problem and the possible consequences in further anomalies.</a:t>
            </a:r>
          </a:p>
          <a:p>
            <a:pPr algn="just">
              <a:lnSpc>
                <a:spcPts val="386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400000">
            <a:off x="731665" y="-2130767"/>
            <a:ext cx="1691219" cy="4627715"/>
          </a:xfrm>
          <a:custGeom>
            <a:avLst/>
            <a:gdLst/>
            <a:ahLst/>
            <a:cxnLst/>
            <a:rect r="r" b="b" t="t" l="l"/>
            <a:pathLst>
              <a:path h="4627715" w="1691219">
                <a:moveTo>
                  <a:pt x="1691219" y="4627715"/>
                </a:moveTo>
                <a:lnTo>
                  <a:pt x="0" y="4627715"/>
                </a:lnTo>
                <a:lnTo>
                  <a:pt x="0" y="0"/>
                </a:lnTo>
                <a:lnTo>
                  <a:pt x="1691219" y="0"/>
                </a:lnTo>
                <a:lnTo>
                  <a:pt x="1691219" y="462771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171" y="-491529"/>
            <a:ext cx="3508266" cy="3457236"/>
          </a:xfrm>
          <a:custGeom>
            <a:avLst/>
            <a:gdLst/>
            <a:ahLst/>
            <a:cxnLst/>
            <a:rect r="r" b="b" t="t" l="l"/>
            <a:pathLst>
              <a:path h="3457236" w="3508266">
                <a:moveTo>
                  <a:pt x="0" y="0"/>
                </a:moveTo>
                <a:lnTo>
                  <a:pt x="3508266" y="0"/>
                </a:lnTo>
                <a:lnTo>
                  <a:pt x="3508266" y="3457236"/>
                </a:lnTo>
                <a:lnTo>
                  <a:pt x="0" y="345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413690" y="7790052"/>
            <a:ext cx="1691219" cy="4627715"/>
          </a:xfrm>
          <a:custGeom>
            <a:avLst/>
            <a:gdLst/>
            <a:ahLst/>
            <a:cxnLst/>
            <a:rect r="r" b="b" t="t" l="l"/>
            <a:pathLst>
              <a:path h="4627715" w="1691219">
                <a:moveTo>
                  <a:pt x="0" y="0"/>
                </a:moveTo>
                <a:lnTo>
                  <a:pt x="1691220" y="0"/>
                </a:lnTo>
                <a:lnTo>
                  <a:pt x="1691220" y="4627715"/>
                </a:lnTo>
                <a:lnTo>
                  <a:pt x="0" y="4627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064891" y="7925998"/>
            <a:ext cx="3508266" cy="3457236"/>
          </a:xfrm>
          <a:custGeom>
            <a:avLst/>
            <a:gdLst/>
            <a:ahLst/>
            <a:cxnLst/>
            <a:rect r="r" b="b" t="t" l="l"/>
            <a:pathLst>
              <a:path h="3457236" w="3508266">
                <a:moveTo>
                  <a:pt x="0" y="0"/>
                </a:moveTo>
                <a:lnTo>
                  <a:pt x="3508266" y="0"/>
                </a:lnTo>
                <a:lnTo>
                  <a:pt x="3508266" y="3457237"/>
                </a:lnTo>
                <a:lnTo>
                  <a:pt x="0" y="3457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985593" y="1078546"/>
            <a:ext cx="10316815" cy="1076062"/>
          </a:xfrm>
          <a:prstGeom prst="rect">
            <a:avLst/>
          </a:prstGeom>
        </p:spPr>
        <p:txBody>
          <a:bodyPr anchor="t" rtlCol="false" tIns="0" lIns="0" bIns="0" rIns="0">
            <a:spAutoFit/>
          </a:bodyPr>
          <a:lstStyle/>
          <a:p>
            <a:pPr algn="ctr">
              <a:lnSpc>
                <a:spcPts val="8000"/>
              </a:lnSpc>
            </a:pPr>
            <a:r>
              <a:rPr lang="en-US" sz="8000">
                <a:solidFill>
                  <a:srgbClr val="91612F"/>
                </a:solidFill>
                <a:latin typeface="Linux Biolinum"/>
              </a:rPr>
              <a:t>Q&amp;A</a:t>
            </a:r>
          </a:p>
        </p:txBody>
      </p:sp>
      <p:sp>
        <p:nvSpPr>
          <p:cNvPr name="TextBox 7" id="7"/>
          <p:cNvSpPr txBox="true"/>
          <p:nvPr/>
        </p:nvSpPr>
        <p:spPr>
          <a:xfrm rot="0">
            <a:off x="2482606" y="2694716"/>
            <a:ext cx="13337775" cy="4854378"/>
          </a:xfrm>
          <a:prstGeom prst="rect">
            <a:avLst/>
          </a:prstGeom>
        </p:spPr>
        <p:txBody>
          <a:bodyPr anchor="t" rtlCol="false" tIns="0" lIns="0" bIns="0" rIns="0">
            <a:spAutoFit/>
          </a:bodyPr>
          <a:lstStyle/>
          <a:p>
            <a:pPr algn="just" marL="595398" indent="-297699" lvl="1">
              <a:lnSpc>
                <a:spcPts val="3860"/>
              </a:lnSpc>
              <a:buFont typeface="Arial"/>
              <a:buChar char="•"/>
            </a:pPr>
            <a:r>
              <a:rPr lang="en-US" sz="2757">
                <a:solidFill>
                  <a:srgbClr val="91612F"/>
                </a:solidFill>
                <a:latin typeface="Linux Biolinum Bold"/>
              </a:rPr>
              <a:t>Why are you not having any subdepartment in Administration and Operations?</a:t>
            </a:r>
          </a:p>
          <a:p>
            <a:pPr algn="just">
              <a:lnSpc>
                <a:spcPts val="3860"/>
              </a:lnSpc>
            </a:pPr>
            <a:r>
              <a:rPr lang="en-US" sz="2757">
                <a:solidFill>
                  <a:srgbClr val="91612F"/>
                </a:solidFill>
                <a:latin typeface="Linux Biolinum"/>
              </a:rPr>
              <a:t>+At the beginning of the company, we are going to need some especializations in our staff, such as the engineers and the marketing people, but we do not need that specification in other general sections, like the operations and administration, since at the beginning of start-ups there is always a lot of self-organization. Moreover, we must emphasize that we are outsourcing the manufacturing of our phyisical product, the GPS, so the needed staff is reduced in the operations section, as well as in the organization one, since we are also outsourcing the human resources area only in the beginning of the company, to let the selection of our engineers, the key of our project, in the hands of professionals.</a:t>
            </a:r>
          </a:p>
          <a:p>
            <a:pPr algn="just">
              <a:lnSpc>
                <a:spcPts val="386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sp>
        <p:nvSpPr>
          <p:cNvPr name="Freeform 2" id="2"/>
          <p:cNvSpPr/>
          <p:nvPr/>
        </p:nvSpPr>
        <p:spPr>
          <a:xfrm flipH="true" flipV="true" rot="-5400000">
            <a:off x="731665" y="-2130767"/>
            <a:ext cx="1691219" cy="4627715"/>
          </a:xfrm>
          <a:custGeom>
            <a:avLst/>
            <a:gdLst/>
            <a:ahLst/>
            <a:cxnLst/>
            <a:rect r="r" b="b" t="t" l="l"/>
            <a:pathLst>
              <a:path h="4627715" w="1691219">
                <a:moveTo>
                  <a:pt x="1691219" y="4627715"/>
                </a:moveTo>
                <a:lnTo>
                  <a:pt x="0" y="4627715"/>
                </a:lnTo>
                <a:lnTo>
                  <a:pt x="0" y="0"/>
                </a:lnTo>
                <a:lnTo>
                  <a:pt x="1691219" y="0"/>
                </a:lnTo>
                <a:lnTo>
                  <a:pt x="1691219" y="462771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171" y="-491529"/>
            <a:ext cx="3508266" cy="3457236"/>
          </a:xfrm>
          <a:custGeom>
            <a:avLst/>
            <a:gdLst/>
            <a:ahLst/>
            <a:cxnLst/>
            <a:rect r="r" b="b" t="t" l="l"/>
            <a:pathLst>
              <a:path h="3457236" w="3508266">
                <a:moveTo>
                  <a:pt x="0" y="0"/>
                </a:moveTo>
                <a:lnTo>
                  <a:pt x="3508266" y="0"/>
                </a:lnTo>
                <a:lnTo>
                  <a:pt x="3508266" y="3457236"/>
                </a:lnTo>
                <a:lnTo>
                  <a:pt x="0" y="345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413690" y="7790052"/>
            <a:ext cx="1691219" cy="4627715"/>
          </a:xfrm>
          <a:custGeom>
            <a:avLst/>
            <a:gdLst/>
            <a:ahLst/>
            <a:cxnLst/>
            <a:rect r="r" b="b" t="t" l="l"/>
            <a:pathLst>
              <a:path h="4627715" w="1691219">
                <a:moveTo>
                  <a:pt x="0" y="0"/>
                </a:moveTo>
                <a:lnTo>
                  <a:pt x="1691220" y="0"/>
                </a:lnTo>
                <a:lnTo>
                  <a:pt x="1691220" y="4627715"/>
                </a:lnTo>
                <a:lnTo>
                  <a:pt x="0" y="4627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064891" y="7925998"/>
            <a:ext cx="3508266" cy="3457236"/>
          </a:xfrm>
          <a:custGeom>
            <a:avLst/>
            <a:gdLst/>
            <a:ahLst/>
            <a:cxnLst/>
            <a:rect r="r" b="b" t="t" l="l"/>
            <a:pathLst>
              <a:path h="3457236" w="3508266">
                <a:moveTo>
                  <a:pt x="0" y="0"/>
                </a:moveTo>
                <a:lnTo>
                  <a:pt x="3508266" y="0"/>
                </a:lnTo>
                <a:lnTo>
                  <a:pt x="3508266" y="3457237"/>
                </a:lnTo>
                <a:lnTo>
                  <a:pt x="0" y="3457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713217" y="2429653"/>
            <a:ext cx="12861567" cy="1076062"/>
          </a:xfrm>
          <a:prstGeom prst="rect">
            <a:avLst/>
          </a:prstGeom>
        </p:spPr>
        <p:txBody>
          <a:bodyPr anchor="t" rtlCol="false" tIns="0" lIns="0" bIns="0" rIns="0">
            <a:spAutoFit/>
          </a:bodyPr>
          <a:lstStyle/>
          <a:p>
            <a:pPr algn="ctr">
              <a:lnSpc>
                <a:spcPts val="8000"/>
              </a:lnSpc>
            </a:pPr>
            <a:r>
              <a:rPr lang="en-US" sz="8000">
                <a:solidFill>
                  <a:srgbClr val="91612F"/>
                </a:solidFill>
                <a:latin typeface="Linux Biolinum"/>
              </a:rPr>
              <a:t>Our team</a:t>
            </a:r>
          </a:p>
        </p:txBody>
      </p:sp>
      <p:grpSp>
        <p:nvGrpSpPr>
          <p:cNvPr name="Group 7" id="7"/>
          <p:cNvGrpSpPr/>
          <p:nvPr/>
        </p:nvGrpSpPr>
        <p:grpSpPr>
          <a:xfrm rot="0">
            <a:off x="2220708" y="6314545"/>
            <a:ext cx="3306074" cy="1284079"/>
            <a:chOff x="0" y="0"/>
            <a:chExt cx="4408098" cy="1712105"/>
          </a:xfrm>
        </p:grpSpPr>
        <p:sp>
          <p:nvSpPr>
            <p:cNvPr name="TextBox 8" id="8"/>
            <p:cNvSpPr txBox="true"/>
            <p:nvPr/>
          </p:nvSpPr>
          <p:spPr>
            <a:xfrm rot="0">
              <a:off x="0" y="38100"/>
              <a:ext cx="4408098" cy="466668"/>
            </a:xfrm>
            <a:prstGeom prst="rect">
              <a:avLst/>
            </a:prstGeom>
          </p:spPr>
          <p:txBody>
            <a:bodyPr anchor="t" rtlCol="false" tIns="0" lIns="0" bIns="0" rIns="0">
              <a:spAutoFit/>
            </a:bodyPr>
            <a:lstStyle/>
            <a:p>
              <a:pPr>
                <a:lnSpc>
                  <a:spcPts val="2500"/>
                </a:lnSpc>
              </a:pPr>
              <a:r>
                <a:rPr lang="en-US" sz="2500" spc="125">
                  <a:solidFill>
                    <a:srgbClr val="91612F"/>
                  </a:solidFill>
                  <a:latin typeface="Linux Biolinum"/>
                </a:rPr>
                <a:t>CEO</a:t>
              </a:r>
            </a:p>
          </p:txBody>
        </p:sp>
        <p:sp>
          <p:nvSpPr>
            <p:cNvPr name="TextBox 9" id="9"/>
            <p:cNvSpPr txBox="true"/>
            <p:nvPr/>
          </p:nvSpPr>
          <p:spPr>
            <a:xfrm rot="0">
              <a:off x="0" y="663217"/>
              <a:ext cx="4408098" cy="449792"/>
            </a:xfrm>
            <a:prstGeom prst="rect">
              <a:avLst/>
            </a:prstGeom>
          </p:spPr>
          <p:txBody>
            <a:bodyPr anchor="t" rtlCol="false" tIns="0" lIns="0" bIns="0" rIns="0">
              <a:spAutoFit/>
            </a:bodyPr>
            <a:lstStyle/>
            <a:p>
              <a:pPr>
                <a:lnSpc>
                  <a:spcPts val="2800"/>
                </a:lnSpc>
              </a:pPr>
              <a:r>
                <a:rPr lang="en-US" sz="2000">
                  <a:solidFill>
                    <a:srgbClr val="C46E28"/>
                  </a:solidFill>
                  <a:latin typeface="Assistant Regular"/>
                </a:rPr>
                <a:t>Data Science Engineer</a:t>
              </a:r>
            </a:p>
          </p:txBody>
        </p:sp>
        <p:sp>
          <p:nvSpPr>
            <p:cNvPr name="TextBox 10" id="10"/>
            <p:cNvSpPr txBox="true"/>
            <p:nvPr/>
          </p:nvSpPr>
          <p:spPr>
            <a:xfrm rot="0">
              <a:off x="0" y="1271457"/>
              <a:ext cx="4408098" cy="440649"/>
            </a:xfrm>
            <a:prstGeom prst="rect">
              <a:avLst/>
            </a:prstGeom>
          </p:spPr>
          <p:txBody>
            <a:bodyPr anchor="t" rtlCol="false" tIns="0" lIns="0" bIns="0" rIns="0">
              <a:spAutoFit/>
            </a:bodyPr>
            <a:lstStyle/>
            <a:p>
              <a:pPr>
                <a:lnSpc>
                  <a:spcPts val="2800"/>
                </a:lnSpc>
              </a:pPr>
            </a:p>
          </p:txBody>
        </p:sp>
      </p:grpSp>
      <p:sp>
        <p:nvSpPr>
          <p:cNvPr name="Freeform 11" id="11"/>
          <p:cNvSpPr/>
          <p:nvPr/>
        </p:nvSpPr>
        <p:spPr>
          <a:xfrm flipH="true" flipV="false" rot="5400000">
            <a:off x="2619493" y="4718470"/>
            <a:ext cx="459346" cy="1256916"/>
          </a:xfrm>
          <a:custGeom>
            <a:avLst/>
            <a:gdLst/>
            <a:ahLst/>
            <a:cxnLst/>
            <a:rect r="r" b="b" t="t" l="l"/>
            <a:pathLst>
              <a:path h="1256916" w="459346">
                <a:moveTo>
                  <a:pt x="459346" y="0"/>
                </a:moveTo>
                <a:lnTo>
                  <a:pt x="0" y="0"/>
                </a:lnTo>
                <a:lnTo>
                  <a:pt x="0" y="1256917"/>
                </a:lnTo>
                <a:lnTo>
                  <a:pt x="459346" y="1256917"/>
                </a:lnTo>
                <a:lnTo>
                  <a:pt x="4593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2220708" y="4805074"/>
            <a:ext cx="3340848" cy="1425575"/>
          </a:xfrm>
          <a:prstGeom prst="rect">
            <a:avLst/>
          </a:prstGeom>
        </p:spPr>
        <p:txBody>
          <a:bodyPr anchor="t" rtlCol="false" tIns="0" lIns="0" bIns="0" rIns="0">
            <a:spAutoFit/>
          </a:bodyPr>
          <a:lstStyle/>
          <a:p>
            <a:pPr>
              <a:lnSpc>
                <a:spcPts val="5499"/>
              </a:lnSpc>
            </a:pPr>
            <a:r>
              <a:rPr lang="en-US" sz="5499">
                <a:solidFill>
                  <a:srgbClr val="91612F"/>
                </a:solidFill>
                <a:latin typeface="Linux Biolinum"/>
              </a:rPr>
              <a:t>David Pérez</a:t>
            </a:r>
          </a:p>
        </p:txBody>
      </p:sp>
      <p:grpSp>
        <p:nvGrpSpPr>
          <p:cNvPr name="Group 13" id="13"/>
          <p:cNvGrpSpPr/>
          <p:nvPr/>
        </p:nvGrpSpPr>
        <p:grpSpPr>
          <a:xfrm rot="0">
            <a:off x="5803152" y="6314545"/>
            <a:ext cx="3306074" cy="1284079"/>
            <a:chOff x="0" y="0"/>
            <a:chExt cx="4408098" cy="1712105"/>
          </a:xfrm>
        </p:grpSpPr>
        <p:sp>
          <p:nvSpPr>
            <p:cNvPr name="TextBox 14" id="14"/>
            <p:cNvSpPr txBox="true"/>
            <p:nvPr/>
          </p:nvSpPr>
          <p:spPr>
            <a:xfrm rot="0">
              <a:off x="0" y="38100"/>
              <a:ext cx="4408098" cy="466668"/>
            </a:xfrm>
            <a:prstGeom prst="rect">
              <a:avLst/>
            </a:prstGeom>
          </p:spPr>
          <p:txBody>
            <a:bodyPr anchor="t" rtlCol="false" tIns="0" lIns="0" bIns="0" rIns="0">
              <a:spAutoFit/>
            </a:bodyPr>
            <a:lstStyle/>
            <a:p>
              <a:pPr>
                <a:lnSpc>
                  <a:spcPts val="2500"/>
                </a:lnSpc>
              </a:pPr>
              <a:r>
                <a:rPr lang="en-US" sz="2500" spc="125">
                  <a:solidFill>
                    <a:srgbClr val="91612F"/>
                  </a:solidFill>
                  <a:latin typeface="Linux Biolinum"/>
                </a:rPr>
                <a:t>CFO</a:t>
              </a:r>
            </a:p>
          </p:txBody>
        </p:sp>
        <p:sp>
          <p:nvSpPr>
            <p:cNvPr name="TextBox 15" id="15"/>
            <p:cNvSpPr txBox="true"/>
            <p:nvPr/>
          </p:nvSpPr>
          <p:spPr>
            <a:xfrm rot="0">
              <a:off x="0" y="663217"/>
              <a:ext cx="4408098" cy="449792"/>
            </a:xfrm>
            <a:prstGeom prst="rect">
              <a:avLst/>
            </a:prstGeom>
          </p:spPr>
          <p:txBody>
            <a:bodyPr anchor="t" rtlCol="false" tIns="0" lIns="0" bIns="0" rIns="0">
              <a:spAutoFit/>
            </a:bodyPr>
            <a:lstStyle/>
            <a:p>
              <a:pPr>
                <a:lnSpc>
                  <a:spcPts val="2800"/>
                </a:lnSpc>
              </a:pPr>
              <a:r>
                <a:rPr lang="en-US" sz="2000">
                  <a:solidFill>
                    <a:srgbClr val="C46E28"/>
                  </a:solidFill>
                  <a:latin typeface="Assistant Regular"/>
                </a:rPr>
                <a:t>Computer Engineer</a:t>
              </a:r>
            </a:p>
          </p:txBody>
        </p:sp>
        <p:sp>
          <p:nvSpPr>
            <p:cNvPr name="TextBox 16" id="16"/>
            <p:cNvSpPr txBox="true"/>
            <p:nvPr/>
          </p:nvSpPr>
          <p:spPr>
            <a:xfrm rot="0">
              <a:off x="0" y="1271457"/>
              <a:ext cx="4408098" cy="440649"/>
            </a:xfrm>
            <a:prstGeom prst="rect">
              <a:avLst/>
            </a:prstGeom>
          </p:spPr>
          <p:txBody>
            <a:bodyPr anchor="t" rtlCol="false" tIns="0" lIns="0" bIns="0" rIns="0">
              <a:spAutoFit/>
            </a:bodyPr>
            <a:lstStyle/>
            <a:p>
              <a:pPr>
                <a:lnSpc>
                  <a:spcPts val="2800"/>
                </a:lnSpc>
              </a:pPr>
            </a:p>
          </p:txBody>
        </p:sp>
      </p:grpSp>
      <p:sp>
        <p:nvSpPr>
          <p:cNvPr name="Freeform 17" id="17"/>
          <p:cNvSpPr/>
          <p:nvPr/>
        </p:nvSpPr>
        <p:spPr>
          <a:xfrm flipH="true" flipV="false" rot="5400000">
            <a:off x="6201937" y="4718470"/>
            <a:ext cx="459346" cy="1256916"/>
          </a:xfrm>
          <a:custGeom>
            <a:avLst/>
            <a:gdLst/>
            <a:ahLst/>
            <a:cxnLst/>
            <a:rect r="r" b="b" t="t" l="l"/>
            <a:pathLst>
              <a:path h="1256916" w="459346">
                <a:moveTo>
                  <a:pt x="459346" y="0"/>
                </a:moveTo>
                <a:lnTo>
                  <a:pt x="0" y="0"/>
                </a:lnTo>
                <a:lnTo>
                  <a:pt x="0" y="1256917"/>
                </a:lnTo>
                <a:lnTo>
                  <a:pt x="459346" y="1256917"/>
                </a:lnTo>
                <a:lnTo>
                  <a:pt x="4593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5803152" y="4805074"/>
            <a:ext cx="3340848" cy="1425575"/>
          </a:xfrm>
          <a:prstGeom prst="rect">
            <a:avLst/>
          </a:prstGeom>
        </p:spPr>
        <p:txBody>
          <a:bodyPr anchor="t" rtlCol="false" tIns="0" lIns="0" bIns="0" rIns="0">
            <a:spAutoFit/>
          </a:bodyPr>
          <a:lstStyle/>
          <a:p>
            <a:pPr>
              <a:lnSpc>
                <a:spcPts val="5499"/>
              </a:lnSpc>
            </a:pPr>
            <a:r>
              <a:rPr lang="en-US" sz="5499">
                <a:solidFill>
                  <a:srgbClr val="91612F"/>
                </a:solidFill>
                <a:latin typeface="Linux Biolinum"/>
              </a:rPr>
              <a:t>Federico</a:t>
            </a:r>
          </a:p>
          <a:p>
            <a:pPr>
              <a:lnSpc>
                <a:spcPts val="5499"/>
              </a:lnSpc>
            </a:pPr>
            <a:r>
              <a:rPr lang="en-US" sz="5499">
                <a:solidFill>
                  <a:srgbClr val="91612F"/>
                </a:solidFill>
                <a:latin typeface="Linux Biolinum"/>
              </a:rPr>
              <a:t>Falcone</a:t>
            </a:r>
          </a:p>
        </p:txBody>
      </p:sp>
      <p:grpSp>
        <p:nvGrpSpPr>
          <p:cNvPr name="Group 19" id="19"/>
          <p:cNvGrpSpPr/>
          <p:nvPr/>
        </p:nvGrpSpPr>
        <p:grpSpPr>
          <a:xfrm rot="0">
            <a:off x="9382125" y="6314545"/>
            <a:ext cx="3306074" cy="1284079"/>
            <a:chOff x="0" y="0"/>
            <a:chExt cx="4408098" cy="1712105"/>
          </a:xfrm>
        </p:grpSpPr>
        <p:sp>
          <p:nvSpPr>
            <p:cNvPr name="TextBox 20" id="20"/>
            <p:cNvSpPr txBox="true"/>
            <p:nvPr/>
          </p:nvSpPr>
          <p:spPr>
            <a:xfrm rot="0">
              <a:off x="0" y="38100"/>
              <a:ext cx="4408098" cy="466668"/>
            </a:xfrm>
            <a:prstGeom prst="rect">
              <a:avLst/>
            </a:prstGeom>
          </p:spPr>
          <p:txBody>
            <a:bodyPr anchor="t" rtlCol="false" tIns="0" lIns="0" bIns="0" rIns="0">
              <a:spAutoFit/>
            </a:bodyPr>
            <a:lstStyle/>
            <a:p>
              <a:pPr>
                <a:lnSpc>
                  <a:spcPts val="2500"/>
                </a:lnSpc>
              </a:pPr>
              <a:r>
                <a:rPr lang="en-US" sz="2500" spc="125">
                  <a:solidFill>
                    <a:srgbClr val="91612F"/>
                  </a:solidFill>
                  <a:latin typeface="Linux Biolinum"/>
                </a:rPr>
                <a:t>CEO</a:t>
              </a:r>
            </a:p>
          </p:txBody>
        </p:sp>
        <p:sp>
          <p:nvSpPr>
            <p:cNvPr name="TextBox 21" id="21"/>
            <p:cNvSpPr txBox="true"/>
            <p:nvPr/>
          </p:nvSpPr>
          <p:spPr>
            <a:xfrm rot="0">
              <a:off x="0" y="663217"/>
              <a:ext cx="4408098" cy="449792"/>
            </a:xfrm>
            <a:prstGeom prst="rect">
              <a:avLst/>
            </a:prstGeom>
          </p:spPr>
          <p:txBody>
            <a:bodyPr anchor="t" rtlCol="false" tIns="0" lIns="0" bIns="0" rIns="0">
              <a:spAutoFit/>
            </a:bodyPr>
            <a:lstStyle/>
            <a:p>
              <a:pPr>
                <a:lnSpc>
                  <a:spcPts val="2800"/>
                </a:lnSpc>
              </a:pPr>
              <a:r>
                <a:rPr lang="en-US" sz="2000">
                  <a:solidFill>
                    <a:srgbClr val="C46E28"/>
                  </a:solidFill>
                  <a:latin typeface="Assistant Regular"/>
                </a:rPr>
                <a:t>Data Science Engineer</a:t>
              </a:r>
            </a:p>
          </p:txBody>
        </p:sp>
        <p:sp>
          <p:nvSpPr>
            <p:cNvPr name="TextBox 22" id="22"/>
            <p:cNvSpPr txBox="true"/>
            <p:nvPr/>
          </p:nvSpPr>
          <p:spPr>
            <a:xfrm rot="0">
              <a:off x="0" y="1271457"/>
              <a:ext cx="4408098" cy="440649"/>
            </a:xfrm>
            <a:prstGeom prst="rect">
              <a:avLst/>
            </a:prstGeom>
          </p:spPr>
          <p:txBody>
            <a:bodyPr anchor="t" rtlCol="false" tIns="0" lIns="0" bIns="0" rIns="0">
              <a:spAutoFit/>
            </a:bodyPr>
            <a:lstStyle/>
            <a:p>
              <a:pPr>
                <a:lnSpc>
                  <a:spcPts val="2800"/>
                </a:lnSpc>
              </a:pPr>
            </a:p>
          </p:txBody>
        </p:sp>
      </p:grpSp>
      <p:sp>
        <p:nvSpPr>
          <p:cNvPr name="Freeform 23" id="23"/>
          <p:cNvSpPr/>
          <p:nvPr/>
        </p:nvSpPr>
        <p:spPr>
          <a:xfrm flipH="true" flipV="false" rot="5400000">
            <a:off x="9780910" y="4718470"/>
            <a:ext cx="459346" cy="1256916"/>
          </a:xfrm>
          <a:custGeom>
            <a:avLst/>
            <a:gdLst/>
            <a:ahLst/>
            <a:cxnLst/>
            <a:rect r="r" b="b" t="t" l="l"/>
            <a:pathLst>
              <a:path h="1256916" w="459346">
                <a:moveTo>
                  <a:pt x="459346" y="0"/>
                </a:moveTo>
                <a:lnTo>
                  <a:pt x="0" y="0"/>
                </a:lnTo>
                <a:lnTo>
                  <a:pt x="0" y="1256917"/>
                </a:lnTo>
                <a:lnTo>
                  <a:pt x="459346" y="1256917"/>
                </a:lnTo>
                <a:lnTo>
                  <a:pt x="4593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9382125" y="4805074"/>
            <a:ext cx="3340848" cy="2120900"/>
          </a:xfrm>
          <a:prstGeom prst="rect">
            <a:avLst/>
          </a:prstGeom>
        </p:spPr>
        <p:txBody>
          <a:bodyPr anchor="t" rtlCol="false" tIns="0" lIns="0" bIns="0" rIns="0">
            <a:spAutoFit/>
          </a:bodyPr>
          <a:lstStyle/>
          <a:p>
            <a:pPr>
              <a:lnSpc>
                <a:spcPts val="5499"/>
              </a:lnSpc>
            </a:pPr>
            <a:r>
              <a:rPr lang="en-US" sz="5499">
                <a:solidFill>
                  <a:srgbClr val="91612F"/>
                </a:solidFill>
                <a:latin typeface="Linux Biolinum"/>
              </a:rPr>
              <a:t>Guillem </a:t>
            </a:r>
          </a:p>
          <a:p>
            <a:pPr>
              <a:lnSpc>
                <a:spcPts val="5499"/>
              </a:lnSpc>
            </a:pPr>
            <a:r>
              <a:rPr lang="en-US" sz="5499">
                <a:solidFill>
                  <a:srgbClr val="91612F"/>
                </a:solidFill>
                <a:latin typeface="Linux Biolinum"/>
              </a:rPr>
              <a:t>Escriba</a:t>
            </a:r>
          </a:p>
          <a:p>
            <a:pPr>
              <a:lnSpc>
                <a:spcPts val="5499"/>
              </a:lnSpc>
            </a:pPr>
          </a:p>
        </p:txBody>
      </p:sp>
      <p:grpSp>
        <p:nvGrpSpPr>
          <p:cNvPr name="Group 25" id="25"/>
          <p:cNvGrpSpPr/>
          <p:nvPr/>
        </p:nvGrpSpPr>
        <p:grpSpPr>
          <a:xfrm rot="0">
            <a:off x="13275019" y="6314545"/>
            <a:ext cx="3306074" cy="1284079"/>
            <a:chOff x="0" y="0"/>
            <a:chExt cx="4408098" cy="1712105"/>
          </a:xfrm>
        </p:grpSpPr>
        <p:sp>
          <p:nvSpPr>
            <p:cNvPr name="TextBox 26" id="26"/>
            <p:cNvSpPr txBox="true"/>
            <p:nvPr/>
          </p:nvSpPr>
          <p:spPr>
            <a:xfrm rot="0">
              <a:off x="0" y="38100"/>
              <a:ext cx="4408098" cy="466668"/>
            </a:xfrm>
            <a:prstGeom prst="rect">
              <a:avLst/>
            </a:prstGeom>
          </p:spPr>
          <p:txBody>
            <a:bodyPr anchor="t" rtlCol="false" tIns="0" lIns="0" bIns="0" rIns="0">
              <a:spAutoFit/>
            </a:bodyPr>
            <a:lstStyle/>
            <a:p>
              <a:pPr>
                <a:lnSpc>
                  <a:spcPts val="2500"/>
                </a:lnSpc>
              </a:pPr>
              <a:r>
                <a:rPr lang="en-US" sz="2500" spc="125">
                  <a:solidFill>
                    <a:srgbClr val="91612F"/>
                  </a:solidFill>
                  <a:latin typeface="Linux Biolinum"/>
                </a:rPr>
                <a:t>GENERAL MANAGER</a:t>
              </a:r>
            </a:p>
          </p:txBody>
        </p:sp>
        <p:sp>
          <p:nvSpPr>
            <p:cNvPr name="TextBox 27" id="27"/>
            <p:cNvSpPr txBox="true"/>
            <p:nvPr/>
          </p:nvSpPr>
          <p:spPr>
            <a:xfrm rot="0">
              <a:off x="0" y="663217"/>
              <a:ext cx="4408098" cy="449792"/>
            </a:xfrm>
            <a:prstGeom prst="rect">
              <a:avLst/>
            </a:prstGeom>
          </p:spPr>
          <p:txBody>
            <a:bodyPr anchor="t" rtlCol="false" tIns="0" lIns="0" bIns="0" rIns="0">
              <a:spAutoFit/>
            </a:bodyPr>
            <a:lstStyle/>
            <a:p>
              <a:pPr>
                <a:lnSpc>
                  <a:spcPts val="2800"/>
                </a:lnSpc>
              </a:pPr>
              <a:r>
                <a:rPr lang="en-US" sz="2000">
                  <a:solidFill>
                    <a:srgbClr val="C46E28"/>
                  </a:solidFill>
                  <a:latin typeface="Assistant Regular"/>
                </a:rPr>
                <a:t>Audiovisual Engineer</a:t>
              </a:r>
            </a:p>
          </p:txBody>
        </p:sp>
        <p:sp>
          <p:nvSpPr>
            <p:cNvPr name="TextBox 28" id="28"/>
            <p:cNvSpPr txBox="true"/>
            <p:nvPr/>
          </p:nvSpPr>
          <p:spPr>
            <a:xfrm rot="0">
              <a:off x="0" y="1271457"/>
              <a:ext cx="4408098" cy="440649"/>
            </a:xfrm>
            <a:prstGeom prst="rect">
              <a:avLst/>
            </a:prstGeom>
          </p:spPr>
          <p:txBody>
            <a:bodyPr anchor="t" rtlCol="false" tIns="0" lIns="0" bIns="0" rIns="0">
              <a:spAutoFit/>
            </a:bodyPr>
            <a:lstStyle/>
            <a:p>
              <a:pPr>
                <a:lnSpc>
                  <a:spcPts val="2800"/>
                </a:lnSpc>
              </a:pPr>
            </a:p>
          </p:txBody>
        </p:sp>
      </p:grpSp>
      <p:sp>
        <p:nvSpPr>
          <p:cNvPr name="Freeform 29" id="29"/>
          <p:cNvSpPr/>
          <p:nvPr/>
        </p:nvSpPr>
        <p:spPr>
          <a:xfrm flipH="true" flipV="false" rot="5400000">
            <a:off x="13673804" y="4718470"/>
            <a:ext cx="459346" cy="1256916"/>
          </a:xfrm>
          <a:custGeom>
            <a:avLst/>
            <a:gdLst/>
            <a:ahLst/>
            <a:cxnLst/>
            <a:rect r="r" b="b" t="t" l="l"/>
            <a:pathLst>
              <a:path h="1256916" w="459346">
                <a:moveTo>
                  <a:pt x="459346" y="0"/>
                </a:moveTo>
                <a:lnTo>
                  <a:pt x="0" y="0"/>
                </a:lnTo>
                <a:lnTo>
                  <a:pt x="0" y="1256917"/>
                </a:lnTo>
                <a:lnTo>
                  <a:pt x="459346" y="1256917"/>
                </a:lnTo>
                <a:lnTo>
                  <a:pt x="4593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0" id="30"/>
          <p:cNvSpPr txBox="true"/>
          <p:nvPr/>
        </p:nvSpPr>
        <p:spPr>
          <a:xfrm rot="0">
            <a:off x="13275019" y="4805074"/>
            <a:ext cx="2985679" cy="1425575"/>
          </a:xfrm>
          <a:prstGeom prst="rect">
            <a:avLst/>
          </a:prstGeom>
        </p:spPr>
        <p:txBody>
          <a:bodyPr anchor="t" rtlCol="false" tIns="0" lIns="0" bIns="0" rIns="0">
            <a:spAutoFit/>
          </a:bodyPr>
          <a:lstStyle/>
          <a:p>
            <a:pPr>
              <a:lnSpc>
                <a:spcPts val="5499"/>
              </a:lnSpc>
            </a:pPr>
            <a:r>
              <a:rPr lang="en-US" sz="5499">
                <a:solidFill>
                  <a:srgbClr val="91612F"/>
                </a:solidFill>
                <a:latin typeface="Linux Biolinum"/>
              </a:rPr>
              <a:t>Oriol Soler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400000">
            <a:off x="731665" y="-2130767"/>
            <a:ext cx="1691219" cy="4627715"/>
          </a:xfrm>
          <a:custGeom>
            <a:avLst/>
            <a:gdLst/>
            <a:ahLst/>
            <a:cxnLst/>
            <a:rect r="r" b="b" t="t" l="l"/>
            <a:pathLst>
              <a:path h="4627715" w="1691219">
                <a:moveTo>
                  <a:pt x="1691219" y="4627715"/>
                </a:moveTo>
                <a:lnTo>
                  <a:pt x="0" y="4627715"/>
                </a:lnTo>
                <a:lnTo>
                  <a:pt x="0" y="0"/>
                </a:lnTo>
                <a:lnTo>
                  <a:pt x="1691219" y="0"/>
                </a:lnTo>
                <a:lnTo>
                  <a:pt x="1691219" y="462771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171" y="-491529"/>
            <a:ext cx="3508266" cy="3457236"/>
          </a:xfrm>
          <a:custGeom>
            <a:avLst/>
            <a:gdLst/>
            <a:ahLst/>
            <a:cxnLst/>
            <a:rect r="r" b="b" t="t" l="l"/>
            <a:pathLst>
              <a:path h="3457236" w="3508266">
                <a:moveTo>
                  <a:pt x="0" y="0"/>
                </a:moveTo>
                <a:lnTo>
                  <a:pt x="3508266" y="0"/>
                </a:lnTo>
                <a:lnTo>
                  <a:pt x="3508266" y="3457236"/>
                </a:lnTo>
                <a:lnTo>
                  <a:pt x="0" y="345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413690" y="7790052"/>
            <a:ext cx="1691219" cy="4627715"/>
          </a:xfrm>
          <a:custGeom>
            <a:avLst/>
            <a:gdLst/>
            <a:ahLst/>
            <a:cxnLst/>
            <a:rect r="r" b="b" t="t" l="l"/>
            <a:pathLst>
              <a:path h="4627715" w="1691219">
                <a:moveTo>
                  <a:pt x="0" y="0"/>
                </a:moveTo>
                <a:lnTo>
                  <a:pt x="1691220" y="0"/>
                </a:lnTo>
                <a:lnTo>
                  <a:pt x="1691220" y="4627715"/>
                </a:lnTo>
                <a:lnTo>
                  <a:pt x="0" y="4627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064891" y="7925998"/>
            <a:ext cx="3508266" cy="3457236"/>
          </a:xfrm>
          <a:custGeom>
            <a:avLst/>
            <a:gdLst/>
            <a:ahLst/>
            <a:cxnLst/>
            <a:rect r="r" b="b" t="t" l="l"/>
            <a:pathLst>
              <a:path h="3457236" w="3508266">
                <a:moveTo>
                  <a:pt x="0" y="0"/>
                </a:moveTo>
                <a:lnTo>
                  <a:pt x="3508266" y="0"/>
                </a:lnTo>
                <a:lnTo>
                  <a:pt x="3508266" y="3457237"/>
                </a:lnTo>
                <a:lnTo>
                  <a:pt x="0" y="3457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0" y="236372"/>
            <a:ext cx="18288000" cy="1076062"/>
          </a:xfrm>
          <a:prstGeom prst="rect">
            <a:avLst/>
          </a:prstGeom>
        </p:spPr>
        <p:txBody>
          <a:bodyPr anchor="t" rtlCol="false" tIns="0" lIns="0" bIns="0" rIns="0">
            <a:spAutoFit/>
          </a:bodyPr>
          <a:lstStyle/>
          <a:p>
            <a:pPr algn="ctr">
              <a:lnSpc>
                <a:spcPts val="8000"/>
              </a:lnSpc>
            </a:pPr>
            <a:r>
              <a:rPr lang="en-US" sz="8000">
                <a:solidFill>
                  <a:srgbClr val="91612F"/>
                </a:solidFill>
                <a:latin typeface="Linux Biolinum"/>
              </a:rPr>
              <a:t>Organizational chart</a:t>
            </a:r>
          </a:p>
        </p:txBody>
      </p:sp>
      <p:grpSp>
        <p:nvGrpSpPr>
          <p:cNvPr name="Group 7" id="7"/>
          <p:cNvGrpSpPr/>
          <p:nvPr/>
        </p:nvGrpSpPr>
        <p:grpSpPr>
          <a:xfrm rot="0">
            <a:off x="8123990" y="1312434"/>
            <a:ext cx="2040020" cy="20400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835F47"/>
            </a:solidFill>
          </p:spPr>
        </p:sp>
        <p:sp>
          <p:nvSpPr>
            <p:cNvPr name="TextBox 9" id="9"/>
            <p:cNvSpPr txBox="true"/>
            <p:nvPr/>
          </p:nvSpPr>
          <p:spPr>
            <a:xfrm>
              <a:off x="139700" y="92075"/>
              <a:ext cx="533400" cy="581025"/>
            </a:xfrm>
            <a:prstGeom prst="rect">
              <a:avLst/>
            </a:prstGeom>
          </p:spPr>
          <p:txBody>
            <a:bodyPr anchor="ctr" rtlCol="false" tIns="50800" lIns="50800" bIns="50800" rIns="50800"/>
            <a:lstStyle/>
            <a:p>
              <a:pPr algn="ctr">
                <a:lnSpc>
                  <a:spcPts val="2659"/>
                </a:lnSpc>
              </a:pPr>
              <a:r>
                <a:rPr lang="en-US" sz="1899">
                  <a:solidFill>
                    <a:srgbClr val="FFFFFF"/>
                  </a:solidFill>
                  <a:latin typeface="Linux Biolinum"/>
                </a:rPr>
                <a:t>GENERAL DIRECTION</a:t>
              </a:r>
            </a:p>
          </p:txBody>
        </p:sp>
      </p:grpSp>
      <p:grpSp>
        <p:nvGrpSpPr>
          <p:cNvPr name="Group 10" id="10"/>
          <p:cNvGrpSpPr/>
          <p:nvPr/>
        </p:nvGrpSpPr>
        <p:grpSpPr>
          <a:xfrm rot="0">
            <a:off x="782811" y="4587347"/>
            <a:ext cx="2613344" cy="1306672"/>
            <a:chOff x="0" y="0"/>
            <a:chExt cx="812800" cy="406400"/>
          </a:xfrm>
        </p:grpSpPr>
        <p:sp>
          <p:nvSpPr>
            <p:cNvPr name="Freeform 11" id="11"/>
            <p:cNvSpPr/>
            <p:nvPr/>
          </p:nvSpPr>
          <p:spPr>
            <a:xfrm flipH="false" flipV="false" rot="0">
              <a:off x="0" y="0"/>
              <a:ext cx="812800" cy="406400"/>
            </a:xfrm>
            <a:custGeom>
              <a:avLst/>
              <a:gdLst/>
              <a:ahLst/>
              <a:cxnLst/>
              <a:rect r="r" b="b" t="t" l="l"/>
              <a:pathLst>
                <a:path h="406400" w="812800">
                  <a:moveTo>
                    <a:pt x="812800" y="0"/>
                  </a:moveTo>
                  <a:lnTo>
                    <a:pt x="0" y="0"/>
                  </a:lnTo>
                  <a:lnTo>
                    <a:pt x="101600" y="203200"/>
                  </a:lnTo>
                  <a:lnTo>
                    <a:pt x="0" y="406400"/>
                  </a:lnTo>
                  <a:lnTo>
                    <a:pt x="812800" y="406400"/>
                  </a:lnTo>
                  <a:lnTo>
                    <a:pt x="711200" y="203200"/>
                  </a:lnTo>
                  <a:lnTo>
                    <a:pt x="812800" y="0"/>
                  </a:lnTo>
                  <a:close/>
                </a:path>
              </a:pathLst>
            </a:custGeom>
            <a:solidFill>
              <a:srgbClr val="F4C01E"/>
            </a:solidFill>
          </p:spPr>
        </p:sp>
        <p:sp>
          <p:nvSpPr>
            <p:cNvPr name="TextBox 12" id="12"/>
            <p:cNvSpPr txBox="true"/>
            <p:nvPr/>
          </p:nvSpPr>
          <p:spPr>
            <a:xfrm>
              <a:off x="88900" y="-47625"/>
              <a:ext cx="635000" cy="454025"/>
            </a:xfrm>
            <a:prstGeom prst="rect">
              <a:avLst/>
            </a:prstGeom>
          </p:spPr>
          <p:txBody>
            <a:bodyPr anchor="ctr" rtlCol="false" tIns="50800" lIns="50800" bIns="50800" rIns="50800"/>
            <a:lstStyle/>
            <a:p>
              <a:pPr algn="ctr">
                <a:lnSpc>
                  <a:spcPts val="2659"/>
                </a:lnSpc>
              </a:pPr>
              <a:r>
                <a:rPr lang="en-US" sz="1899">
                  <a:solidFill>
                    <a:srgbClr val="FFFFFF"/>
                  </a:solidFill>
                  <a:latin typeface="Linux Biolinum"/>
                </a:rPr>
                <a:t>BUSINESS DEVELOPMENT [0.5]</a:t>
              </a:r>
            </a:p>
          </p:txBody>
        </p:sp>
      </p:grpSp>
      <p:grpSp>
        <p:nvGrpSpPr>
          <p:cNvPr name="Group 13" id="13"/>
          <p:cNvGrpSpPr/>
          <p:nvPr/>
        </p:nvGrpSpPr>
        <p:grpSpPr>
          <a:xfrm rot="0">
            <a:off x="5148658" y="4582118"/>
            <a:ext cx="2613344" cy="1306672"/>
            <a:chOff x="0" y="0"/>
            <a:chExt cx="812800" cy="406400"/>
          </a:xfrm>
        </p:grpSpPr>
        <p:sp>
          <p:nvSpPr>
            <p:cNvPr name="Freeform 14" id="14"/>
            <p:cNvSpPr/>
            <p:nvPr/>
          </p:nvSpPr>
          <p:spPr>
            <a:xfrm flipH="false" flipV="false" rot="0">
              <a:off x="0" y="0"/>
              <a:ext cx="812800" cy="406400"/>
            </a:xfrm>
            <a:custGeom>
              <a:avLst/>
              <a:gdLst/>
              <a:ahLst/>
              <a:cxnLst/>
              <a:rect r="r" b="b" t="t" l="l"/>
              <a:pathLst>
                <a:path h="406400" w="812800">
                  <a:moveTo>
                    <a:pt x="812800" y="0"/>
                  </a:moveTo>
                  <a:lnTo>
                    <a:pt x="0" y="0"/>
                  </a:lnTo>
                  <a:lnTo>
                    <a:pt x="101600" y="203200"/>
                  </a:lnTo>
                  <a:lnTo>
                    <a:pt x="0" y="406400"/>
                  </a:lnTo>
                  <a:lnTo>
                    <a:pt x="812800" y="406400"/>
                  </a:lnTo>
                  <a:lnTo>
                    <a:pt x="711200" y="203200"/>
                  </a:lnTo>
                  <a:lnTo>
                    <a:pt x="812800" y="0"/>
                  </a:lnTo>
                  <a:close/>
                </a:path>
              </a:pathLst>
            </a:custGeom>
            <a:solidFill>
              <a:srgbClr val="F39540"/>
            </a:solidFill>
          </p:spPr>
        </p:sp>
        <p:sp>
          <p:nvSpPr>
            <p:cNvPr name="TextBox 15" id="15"/>
            <p:cNvSpPr txBox="true"/>
            <p:nvPr/>
          </p:nvSpPr>
          <p:spPr>
            <a:xfrm>
              <a:off x="88900" y="-47625"/>
              <a:ext cx="635000" cy="454025"/>
            </a:xfrm>
            <a:prstGeom prst="rect">
              <a:avLst/>
            </a:prstGeom>
          </p:spPr>
          <p:txBody>
            <a:bodyPr anchor="ctr" rtlCol="false" tIns="50800" lIns="50800" bIns="50800" rIns="50800"/>
            <a:lstStyle/>
            <a:p>
              <a:pPr algn="ctr">
                <a:lnSpc>
                  <a:spcPts val="2659"/>
                </a:lnSpc>
              </a:pPr>
              <a:r>
                <a:rPr lang="en-US" sz="1899">
                  <a:solidFill>
                    <a:srgbClr val="FFFFFF"/>
                  </a:solidFill>
                  <a:latin typeface="Linux Biolinum"/>
                </a:rPr>
                <a:t>OPERATIONS </a:t>
              </a:r>
            </a:p>
            <a:p>
              <a:pPr algn="ctr">
                <a:lnSpc>
                  <a:spcPts val="2659"/>
                </a:lnSpc>
              </a:pPr>
              <a:r>
                <a:rPr lang="en-US" sz="1899">
                  <a:solidFill>
                    <a:srgbClr val="FFFFFF"/>
                  </a:solidFill>
                  <a:latin typeface="Linux Biolinum"/>
                </a:rPr>
                <a:t>[2]</a:t>
              </a:r>
            </a:p>
          </p:txBody>
        </p:sp>
      </p:grpSp>
      <p:grpSp>
        <p:nvGrpSpPr>
          <p:cNvPr name="Group 16" id="16"/>
          <p:cNvGrpSpPr/>
          <p:nvPr/>
        </p:nvGrpSpPr>
        <p:grpSpPr>
          <a:xfrm rot="0">
            <a:off x="9988849" y="4582118"/>
            <a:ext cx="2613344" cy="1309287"/>
            <a:chOff x="0" y="0"/>
            <a:chExt cx="812800" cy="407213"/>
          </a:xfrm>
        </p:grpSpPr>
        <p:sp>
          <p:nvSpPr>
            <p:cNvPr name="Freeform 17" id="17"/>
            <p:cNvSpPr/>
            <p:nvPr/>
          </p:nvSpPr>
          <p:spPr>
            <a:xfrm flipH="false" flipV="false" rot="0">
              <a:off x="0" y="0"/>
              <a:ext cx="812800" cy="407213"/>
            </a:xfrm>
            <a:custGeom>
              <a:avLst/>
              <a:gdLst/>
              <a:ahLst/>
              <a:cxnLst/>
              <a:rect r="r" b="b" t="t" l="l"/>
              <a:pathLst>
                <a:path h="407213" w="812800">
                  <a:moveTo>
                    <a:pt x="812800" y="0"/>
                  </a:moveTo>
                  <a:lnTo>
                    <a:pt x="0" y="0"/>
                  </a:lnTo>
                  <a:lnTo>
                    <a:pt x="101600" y="203607"/>
                  </a:lnTo>
                  <a:lnTo>
                    <a:pt x="0" y="407213"/>
                  </a:lnTo>
                  <a:lnTo>
                    <a:pt x="812800" y="407213"/>
                  </a:lnTo>
                  <a:lnTo>
                    <a:pt x="711200" y="203607"/>
                  </a:lnTo>
                  <a:lnTo>
                    <a:pt x="812800" y="0"/>
                  </a:lnTo>
                  <a:close/>
                </a:path>
              </a:pathLst>
            </a:custGeom>
            <a:solidFill>
              <a:srgbClr val="C46E28"/>
            </a:solidFill>
          </p:spPr>
        </p:sp>
        <p:sp>
          <p:nvSpPr>
            <p:cNvPr name="TextBox 18" id="18"/>
            <p:cNvSpPr txBox="true"/>
            <p:nvPr/>
          </p:nvSpPr>
          <p:spPr>
            <a:xfrm>
              <a:off x="88900" y="-47625"/>
              <a:ext cx="635000" cy="454838"/>
            </a:xfrm>
            <a:prstGeom prst="rect">
              <a:avLst/>
            </a:prstGeom>
          </p:spPr>
          <p:txBody>
            <a:bodyPr anchor="ctr" rtlCol="false" tIns="50800" lIns="50800" bIns="50800" rIns="50800"/>
            <a:lstStyle/>
            <a:p>
              <a:pPr algn="ctr">
                <a:lnSpc>
                  <a:spcPts val="2659"/>
                </a:lnSpc>
              </a:pPr>
              <a:r>
                <a:rPr lang="en-US" sz="1899">
                  <a:solidFill>
                    <a:srgbClr val="FFFFFF"/>
                  </a:solidFill>
                  <a:latin typeface="Linux Biolinum"/>
                </a:rPr>
                <a:t>ADMINISTRATION</a:t>
              </a:r>
            </a:p>
            <a:p>
              <a:pPr algn="ctr">
                <a:lnSpc>
                  <a:spcPts val="2659"/>
                </a:lnSpc>
              </a:pPr>
              <a:r>
                <a:rPr lang="en-US" sz="1899">
                  <a:solidFill>
                    <a:srgbClr val="FFFFFF"/>
                  </a:solidFill>
                  <a:latin typeface="Linux Biolinum"/>
                </a:rPr>
                <a:t>[3]</a:t>
              </a:r>
            </a:p>
          </p:txBody>
        </p:sp>
      </p:grpSp>
      <p:grpSp>
        <p:nvGrpSpPr>
          <p:cNvPr name="Group 19" id="19"/>
          <p:cNvGrpSpPr/>
          <p:nvPr/>
        </p:nvGrpSpPr>
        <p:grpSpPr>
          <a:xfrm rot="0">
            <a:off x="13818427" y="4587347"/>
            <a:ext cx="2613344" cy="1306672"/>
            <a:chOff x="0" y="0"/>
            <a:chExt cx="812800" cy="406400"/>
          </a:xfrm>
        </p:grpSpPr>
        <p:sp>
          <p:nvSpPr>
            <p:cNvPr name="Freeform 20" id="20"/>
            <p:cNvSpPr/>
            <p:nvPr/>
          </p:nvSpPr>
          <p:spPr>
            <a:xfrm flipH="false" flipV="false" rot="0">
              <a:off x="0" y="0"/>
              <a:ext cx="812800" cy="406400"/>
            </a:xfrm>
            <a:custGeom>
              <a:avLst/>
              <a:gdLst/>
              <a:ahLst/>
              <a:cxnLst/>
              <a:rect r="r" b="b" t="t" l="l"/>
              <a:pathLst>
                <a:path h="406400" w="812800">
                  <a:moveTo>
                    <a:pt x="812800" y="0"/>
                  </a:moveTo>
                  <a:lnTo>
                    <a:pt x="0" y="0"/>
                  </a:lnTo>
                  <a:lnTo>
                    <a:pt x="101600" y="203200"/>
                  </a:lnTo>
                  <a:lnTo>
                    <a:pt x="0" y="406400"/>
                  </a:lnTo>
                  <a:lnTo>
                    <a:pt x="812800" y="406400"/>
                  </a:lnTo>
                  <a:lnTo>
                    <a:pt x="711200" y="203200"/>
                  </a:lnTo>
                  <a:lnTo>
                    <a:pt x="812800" y="0"/>
                  </a:lnTo>
                  <a:close/>
                </a:path>
              </a:pathLst>
            </a:custGeom>
            <a:solidFill>
              <a:srgbClr val="FED576"/>
            </a:solidFill>
          </p:spPr>
        </p:sp>
        <p:sp>
          <p:nvSpPr>
            <p:cNvPr name="TextBox 21" id="21"/>
            <p:cNvSpPr txBox="true"/>
            <p:nvPr/>
          </p:nvSpPr>
          <p:spPr>
            <a:xfrm>
              <a:off x="88900" y="-47625"/>
              <a:ext cx="635000" cy="454025"/>
            </a:xfrm>
            <a:prstGeom prst="rect">
              <a:avLst/>
            </a:prstGeom>
          </p:spPr>
          <p:txBody>
            <a:bodyPr anchor="ctr" rtlCol="false" tIns="50800" lIns="50800" bIns="50800" rIns="50800"/>
            <a:lstStyle/>
            <a:p>
              <a:pPr algn="ctr">
                <a:lnSpc>
                  <a:spcPts val="2659"/>
                </a:lnSpc>
              </a:pPr>
              <a:r>
                <a:rPr lang="en-US" sz="1899">
                  <a:solidFill>
                    <a:srgbClr val="FFFFFF"/>
                  </a:solidFill>
                  <a:latin typeface="Linux Biolinum Bold"/>
                </a:rPr>
                <a:t>TECH </a:t>
              </a:r>
            </a:p>
            <a:p>
              <a:pPr algn="ctr">
                <a:lnSpc>
                  <a:spcPts val="2659"/>
                </a:lnSpc>
              </a:pPr>
              <a:r>
                <a:rPr lang="en-US" sz="1899">
                  <a:solidFill>
                    <a:srgbClr val="FFFFFF"/>
                  </a:solidFill>
                  <a:latin typeface="Linux Biolinum Bold"/>
                </a:rPr>
                <a:t>[1]</a:t>
              </a:r>
            </a:p>
          </p:txBody>
        </p:sp>
      </p:grpSp>
      <p:grpSp>
        <p:nvGrpSpPr>
          <p:cNvPr name="Group 22" id="22"/>
          <p:cNvGrpSpPr/>
          <p:nvPr/>
        </p:nvGrpSpPr>
        <p:grpSpPr>
          <a:xfrm rot="0">
            <a:off x="1082243" y="6290988"/>
            <a:ext cx="2014479" cy="201447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733382" y="0"/>
                  </a:moveTo>
                  <a:lnTo>
                    <a:pt x="79418" y="0"/>
                  </a:lnTo>
                  <a:cubicBezTo>
                    <a:pt x="79418" y="43699"/>
                    <a:pt x="44079" y="79418"/>
                    <a:pt x="0" y="79418"/>
                  </a:cubicBezTo>
                  <a:lnTo>
                    <a:pt x="0" y="733382"/>
                  </a:lnTo>
                  <a:cubicBezTo>
                    <a:pt x="43699" y="733382"/>
                    <a:pt x="79418" y="768721"/>
                    <a:pt x="79418" y="812800"/>
                  </a:cubicBezTo>
                  <a:lnTo>
                    <a:pt x="733382" y="812800"/>
                  </a:lnTo>
                  <a:cubicBezTo>
                    <a:pt x="733382" y="769101"/>
                    <a:pt x="768721" y="733382"/>
                    <a:pt x="812800" y="733382"/>
                  </a:cubicBezTo>
                  <a:lnTo>
                    <a:pt x="812800" y="79418"/>
                  </a:lnTo>
                  <a:cubicBezTo>
                    <a:pt x="769101" y="79418"/>
                    <a:pt x="733382" y="44079"/>
                    <a:pt x="733382" y="0"/>
                  </a:cubicBezTo>
                  <a:close/>
                </a:path>
              </a:pathLst>
            </a:custGeom>
            <a:solidFill>
              <a:srgbClr val="F4C01E"/>
            </a:solidFill>
          </p:spPr>
        </p:sp>
        <p:sp>
          <p:nvSpPr>
            <p:cNvPr name="TextBox 24" id="24"/>
            <p:cNvSpPr txBox="true"/>
            <p:nvPr/>
          </p:nvSpPr>
          <p:spPr>
            <a:xfrm>
              <a:off x="38100" y="-9525"/>
              <a:ext cx="736600" cy="784225"/>
            </a:xfrm>
            <a:prstGeom prst="rect">
              <a:avLst/>
            </a:prstGeom>
          </p:spPr>
          <p:txBody>
            <a:bodyPr anchor="ctr" rtlCol="false" tIns="50800" lIns="50800" bIns="50800" rIns="50800"/>
            <a:lstStyle/>
            <a:p>
              <a:pPr algn="ctr">
                <a:lnSpc>
                  <a:spcPts val="2659"/>
                </a:lnSpc>
              </a:pPr>
              <a:r>
                <a:rPr lang="en-US" sz="1899">
                  <a:solidFill>
                    <a:srgbClr val="FFFFFF"/>
                  </a:solidFill>
                  <a:latin typeface="Linux Biolinum Bold"/>
                </a:rPr>
                <a:t>MARKETING &amp; SALES [1.5]</a:t>
              </a:r>
            </a:p>
          </p:txBody>
        </p:sp>
      </p:grpSp>
      <p:grpSp>
        <p:nvGrpSpPr>
          <p:cNvPr name="Group 25" id="25"/>
          <p:cNvGrpSpPr/>
          <p:nvPr/>
        </p:nvGrpSpPr>
        <p:grpSpPr>
          <a:xfrm rot="0">
            <a:off x="12780940" y="6340184"/>
            <a:ext cx="2014479" cy="2014479"/>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733382" y="0"/>
                  </a:moveTo>
                  <a:lnTo>
                    <a:pt x="79418" y="0"/>
                  </a:lnTo>
                  <a:cubicBezTo>
                    <a:pt x="79418" y="43699"/>
                    <a:pt x="44079" y="79418"/>
                    <a:pt x="0" y="79418"/>
                  </a:cubicBezTo>
                  <a:lnTo>
                    <a:pt x="0" y="733382"/>
                  </a:lnTo>
                  <a:cubicBezTo>
                    <a:pt x="43699" y="733382"/>
                    <a:pt x="79418" y="768721"/>
                    <a:pt x="79418" y="812800"/>
                  </a:cubicBezTo>
                  <a:lnTo>
                    <a:pt x="733382" y="812800"/>
                  </a:lnTo>
                  <a:cubicBezTo>
                    <a:pt x="733382" y="769101"/>
                    <a:pt x="768721" y="733382"/>
                    <a:pt x="812800" y="733382"/>
                  </a:cubicBezTo>
                  <a:lnTo>
                    <a:pt x="812800" y="79418"/>
                  </a:lnTo>
                  <a:cubicBezTo>
                    <a:pt x="769101" y="79418"/>
                    <a:pt x="733382" y="44079"/>
                    <a:pt x="733382" y="0"/>
                  </a:cubicBezTo>
                  <a:close/>
                </a:path>
              </a:pathLst>
            </a:custGeom>
            <a:solidFill>
              <a:srgbClr val="FED576"/>
            </a:solidFill>
          </p:spPr>
        </p:sp>
        <p:sp>
          <p:nvSpPr>
            <p:cNvPr name="TextBox 27" id="27"/>
            <p:cNvSpPr txBox="true"/>
            <p:nvPr/>
          </p:nvSpPr>
          <p:spPr>
            <a:xfrm>
              <a:off x="38100" y="-9525"/>
              <a:ext cx="736600" cy="784225"/>
            </a:xfrm>
            <a:prstGeom prst="rect">
              <a:avLst/>
            </a:prstGeom>
          </p:spPr>
          <p:txBody>
            <a:bodyPr anchor="ctr" rtlCol="false" tIns="50800" lIns="50800" bIns="50800" rIns="50800"/>
            <a:lstStyle/>
            <a:p>
              <a:pPr algn="ctr">
                <a:lnSpc>
                  <a:spcPts val="2659"/>
                </a:lnSpc>
              </a:pPr>
              <a:r>
                <a:rPr lang="en-US" sz="1899">
                  <a:solidFill>
                    <a:srgbClr val="FFFFFF"/>
                  </a:solidFill>
                  <a:latin typeface="Linux Biolinum"/>
                </a:rPr>
                <a:t>GPS DEVELOPMENT [4]</a:t>
              </a:r>
            </a:p>
          </p:txBody>
        </p:sp>
      </p:grpSp>
      <p:grpSp>
        <p:nvGrpSpPr>
          <p:cNvPr name="Group 28" id="28"/>
          <p:cNvGrpSpPr/>
          <p:nvPr/>
        </p:nvGrpSpPr>
        <p:grpSpPr>
          <a:xfrm rot="0">
            <a:off x="15490804" y="6308137"/>
            <a:ext cx="2014479" cy="2014479"/>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733382" y="0"/>
                  </a:moveTo>
                  <a:lnTo>
                    <a:pt x="79418" y="0"/>
                  </a:lnTo>
                  <a:cubicBezTo>
                    <a:pt x="79418" y="43699"/>
                    <a:pt x="44079" y="79418"/>
                    <a:pt x="0" y="79418"/>
                  </a:cubicBezTo>
                  <a:lnTo>
                    <a:pt x="0" y="733382"/>
                  </a:lnTo>
                  <a:cubicBezTo>
                    <a:pt x="43699" y="733382"/>
                    <a:pt x="79418" y="768721"/>
                    <a:pt x="79418" y="812800"/>
                  </a:cubicBezTo>
                  <a:lnTo>
                    <a:pt x="733382" y="812800"/>
                  </a:lnTo>
                  <a:cubicBezTo>
                    <a:pt x="733382" y="769101"/>
                    <a:pt x="768721" y="733382"/>
                    <a:pt x="812800" y="733382"/>
                  </a:cubicBezTo>
                  <a:lnTo>
                    <a:pt x="812800" y="79418"/>
                  </a:lnTo>
                  <a:cubicBezTo>
                    <a:pt x="769101" y="79418"/>
                    <a:pt x="733382" y="44079"/>
                    <a:pt x="733382" y="0"/>
                  </a:cubicBezTo>
                  <a:close/>
                </a:path>
              </a:pathLst>
            </a:custGeom>
            <a:solidFill>
              <a:srgbClr val="FED576"/>
            </a:solidFill>
          </p:spPr>
        </p:sp>
        <p:sp>
          <p:nvSpPr>
            <p:cNvPr name="TextBox 30" id="30"/>
            <p:cNvSpPr txBox="true"/>
            <p:nvPr/>
          </p:nvSpPr>
          <p:spPr>
            <a:xfrm>
              <a:off x="38100" y="-9525"/>
              <a:ext cx="736600" cy="784225"/>
            </a:xfrm>
            <a:prstGeom prst="rect">
              <a:avLst/>
            </a:prstGeom>
          </p:spPr>
          <p:txBody>
            <a:bodyPr anchor="ctr" rtlCol="false" tIns="50800" lIns="50800" bIns="50800" rIns="50800"/>
            <a:lstStyle/>
            <a:p>
              <a:pPr algn="ctr">
                <a:lnSpc>
                  <a:spcPts val="2659"/>
                </a:lnSpc>
              </a:pPr>
              <a:r>
                <a:rPr lang="en-US" sz="1899">
                  <a:solidFill>
                    <a:srgbClr val="FFFFFF"/>
                  </a:solidFill>
                  <a:latin typeface="Linux Biolinum"/>
                </a:rPr>
                <a:t>WEB &amp; APP DEVELOPMENT</a:t>
              </a:r>
            </a:p>
            <a:p>
              <a:pPr algn="ctr">
                <a:lnSpc>
                  <a:spcPts val="2659"/>
                </a:lnSpc>
              </a:pPr>
              <a:r>
                <a:rPr lang="en-US" sz="1899">
                  <a:solidFill>
                    <a:srgbClr val="FFFFFF"/>
                  </a:solidFill>
                  <a:latin typeface="Linux Biolinum"/>
                </a:rPr>
                <a:t>[10]</a:t>
              </a:r>
            </a:p>
          </p:txBody>
        </p:sp>
      </p:grpSp>
      <p:sp>
        <p:nvSpPr>
          <p:cNvPr name="AutoShape 31" id="31"/>
          <p:cNvSpPr/>
          <p:nvPr/>
        </p:nvSpPr>
        <p:spPr>
          <a:xfrm>
            <a:off x="8856238" y="3621165"/>
            <a:ext cx="575524" cy="38100"/>
          </a:xfrm>
          <a:prstGeom prst="line">
            <a:avLst/>
          </a:prstGeom>
          <a:ln cap="flat" w="38100">
            <a:solidFill>
              <a:srgbClr val="000000"/>
            </a:solidFill>
            <a:prstDash val="solid"/>
            <a:headEnd type="none" len="sm" w="sm"/>
            <a:tailEnd type="none" len="sm" w="sm"/>
          </a:ln>
        </p:spPr>
      </p:sp>
      <p:sp>
        <p:nvSpPr>
          <p:cNvPr name="AutoShape 32" id="32"/>
          <p:cNvSpPr/>
          <p:nvPr/>
        </p:nvSpPr>
        <p:spPr>
          <a:xfrm rot="0">
            <a:off x="2089483" y="3908927"/>
            <a:ext cx="7035467" cy="0"/>
          </a:xfrm>
          <a:prstGeom prst="line">
            <a:avLst/>
          </a:prstGeom>
          <a:ln cap="flat" w="38100">
            <a:solidFill>
              <a:srgbClr val="000000"/>
            </a:solidFill>
            <a:prstDash val="solid"/>
            <a:headEnd type="none" len="sm" w="sm"/>
            <a:tailEnd type="none" len="sm" w="sm"/>
          </a:ln>
        </p:spPr>
      </p:sp>
      <p:sp>
        <p:nvSpPr>
          <p:cNvPr name="AutoShape 33" id="33"/>
          <p:cNvSpPr/>
          <p:nvPr/>
        </p:nvSpPr>
        <p:spPr>
          <a:xfrm rot="0">
            <a:off x="8926244" y="3908927"/>
            <a:ext cx="6217905" cy="0"/>
          </a:xfrm>
          <a:prstGeom prst="line">
            <a:avLst/>
          </a:prstGeom>
          <a:ln cap="flat" w="38100">
            <a:solidFill>
              <a:srgbClr val="000000"/>
            </a:solidFill>
            <a:prstDash val="solid"/>
            <a:headEnd type="none" len="sm" w="sm"/>
            <a:tailEnd type="none" len="sm" w="sm"/>
          </a:ln>
        </p:spPr>
      </p:sp>
      <p:sp>
        <p:nvSpPr>
          <p:cNvPr name="AutoShape 34" id="34"/>
          <p:cNvSpPr/>
          <p:nvPr/>
        </p:nvSpPr>
        <p:spPr>
          <a:xfrm>
            <a:off x="2089483" y="3927977"/>
            <a:ext cx="0" cy="659370"/>
          </a:xfrm>
          <a:prstGeom prst="line">
            <a:avLst/>
          </a:prstGeom>
          <a:ln cap="flat" w="38100">
            <a:solidFill>
              <a:srgbClr val="000000"/>
            </a:solidFill>
            <a:prstDash val="solid"/>
            <a:headEnd type="none" len="sm" w="sm"/>
            <a:tailEnd type="none" len="sm" w="sm"/>
          </a:ln>
        </p:spPr>
      </p:sp>
      <p:sp>
        <p:nvSpPr>
          <p:cNvPr name="AutoShape 35" id="35"/>
          <p:cNvSpPr/>
          <p:nvPr/>
        </p:nvSpPr>
        <p:spPr>
          <a:xfrm flipH="true">
            <a:off x="6455330" y="3947027"/>
            <a:ext cx="0" cy="635090"/>
          </a:xfrm>
          <a:prstGeom prst="line">
            <a:avLst/>
          </a:prstGeom>
          <a:ln cap="flat" w="38100">
            <a:solidFill>
              <a:srgbClr val="000000"/>
            </a:solidFill>
            <a:prstDash val="solid"/>
            <a:headEnd type="none" len="sm" w="sm"/>
            <a:tailEnd type="none" len="sm" w="sm"/>
          </a:ln>
        </p:spPr>
      </p:sp>
      <p:sp>
        <p:nvSpPr>
          <p:cNvPr name="AutoShape 36" id="36"/>
          <p:cNvSpPr/>
          <p:nvPr/>
        </p:nvSpPr>
        <p:spPr>
          <a:xfrm flipH="true">
            <a:off x="11295521" y="3947027"/>
            <a:ext cx="0" cy="635090"/>
          </a:xfrm>
          <a:prstGeom prst="line">
            <a:avLst/>
          </a:prstGeom>
          <a:ln cap="flat" w="38100">
            <a:solidFill>
              <a:srgbClr val="000000"/>
            </a:solidFill>
            <a:prstDash val="solid"/>
            <a:headEnd type="none" len="sm" w="sm"/>
            <a:tailEnd type="none" len="sm" w="sm"/>
          </a:ln>
        </p:spPr>
      </p:sp>
      <p:sp>
        <p:nvSpPr>
          <p:cNvPr name="AutoShape 37" id="37"/>
          <p:cNvSpPr/>
          <p:nvPr/>
        </p:nvSpPr>
        <p:spPr>
          <a:xfrm flipH="true">
            <a:off x="15125099" y="3947027"/>
            <a:ext cx="19050" cy="640320"/>
          </a:xfrm>
          <a:prstGeom prst="line">
            <a:avLst/>
          </a:prstGeom>
          <a:ln cap="flat" w="38100">
            <a:solidFill>
              <a:srgbClr val="000000"/>
            </a:solidFill>
            <a:prstDash val="solid"/>
            <a:headEnd type="none" len="sm" w="sm"/>
            <a:tailEnd type="none" len="sm" w="sm"/>
          </a:ln>
        </p:spPr>
      </p:sp>
      <p:sp>
        <p:nvSpPr>
          <p:cNvPr name="AutoShape 38" id="38"/>
          <p:cNvSpPr/>
          <p:nvPr/>
        </p:nvSpPr>
        <p:spPr>
          <a:xfrm flipH="true">
            <a:off x="2089483" y="5894019"/>
            <a:ext cx="0" cy="396969"/>
          </a:xfrm>
          <a:prstGeom prst="line">
            <a:avLst/>
          </a:prstGeom>
          <a:ln cap="flat" w="38100">
            <a:solidFill>
              <a:srgbClr val="000000"/>
            </a:solidFill>
            <a:prstDash val="solid"/>
            <a:headEnd type="none" len="sm" w="sm"/>
            <a:tailEnd type="none" len="sm" w="sm"/>
          </a:ln>
        </p:spPr>
      </p:sp>
      <p:sp>
        <p:nvSpPr>
          <p:cNvPr name="AutoShape 39" id="39"/>
          <p:cNvSpPr/>
          <p:nvPr/>
        </p:nvSpPr>
        <p:spPr>
          <a:xfrm rot="5400000">
            <a:off x="15004429" y="5976597"/>
            <a:ext cx="203256" cy="0"/>
          </a:xfrm>
          <a:prstGeom prst="line">
            <a:avLst/>
          </a:prstGeom>
          <a:ln cap="flat" w="38100">
            <a:solidFill>
              <a:srgbClr val="000000"/>
            </a:solidFill>
            <a:prstDash val="solid"/>
            <a:headEnd type="none" len="sm" w="sm"/>
            <a:tailEnd type="none" len="sm" w="sm"/>
          </a:ln>
        </p:spPr>
      </p:sp>
      <p:sp>
        <p:nvSpPr>
          <p:cNvPr name="AutoShape 40" id="40"/>
          <p:cNvSpPr/>
          <p:nvPr/>
        </p:nvSpPr>
        <p:spPr>
          <a:xfrm rot="0">
            <a:off x="13750080" y="6053946"/>
            <a:ext cx="2767013" cy="0"/>
          </a:xfrm>
          <a:prstGeom prst="line">
            <a:avLst/>
          </a:prstGeom>
          <a:ln cap="flat" w="38100">
            <a:solidFill>
              <a:srgbClr val="000000"/>
            </a:solidFill>
            <a:prstDash val="solid"/>
            <a:headEnd type="none" len="sm" w="sm"/>
            <a:tailEnd type="none" len="sm" w="sm"/>
          </a:ln>
        </p:spPr>
      </p:sp>
      <p:sp>
        <p:nvSpPr>
          <p:cNvPr name="AutoShape 41" id="41"/>
          <p:cNvSpPr/>
          <p:nvPr/>
        </p:nvSpPr>
        <p:spPr>
          <a:xfrm rot="-5400000">
            <a:off x="13638150" y="6190155"/>
            <a:ext cx="261959" cy="0"/>
          </a:xfrm>
          <a:prstGeom prst="line">
            <a:avLst/>
          </a:prstGeom>
          <a:ln cap="flat" w="38100">
            <a:solidFill>
              <a:srgbClr val="000000"/>
            </a:solidFill>
            <a:prstDash val="solid"/>
            <a:headEnd type="none" len="sm" w="sm"/>
            <a:tailEnd type="none" len="sm" w="sm"/>
          </a:ln>
        </p:spPr>
      </p:sp>
      <p:sp>
        <p:nvSpPr>
          <p:cNvPr name="AutoShape 42" id="42"/>
          <p:cNvSpPr/>
          <p:nvPr/>
        </p:nvSpPr>
        <p:spPr>
          <a:xfrm flipH="true" flipV="true">
            <a:off x="16498043" y="6097275"/>
            <a:ext cx="0" cy="210861"/>
          </a:xfrm>
          <a:prstGeom prst="line">
            <a:avLst/>
          </a:prstGeom>
          <a:ln cap="flat" w="38100">
            <a:solidFill>
              <a:srgbClr val="000000"/>
            </a:solidFill>
            <a:prstDash val="solid"/>
            <a:headEnd type="none" len="sm" w="sm"/>
            <a:tailEnd type="none" len="sm" w="sm"/>
          </a:ln>
        </p:spPr>
      </p:sp>
      <p:sp>
        <p:nvSpPr>
          <p:cNvPr name="Freeform 43" id="43"/>
          <p:cNvSpPr/>
          <p:nvPr/>
        </p:nvSpPr>
        <p:spPr>
          <a:xfrm flipH="false" flipV="false" rot="0">
            <a:off x="2517681" y="6111096"/>
            <a:ext cx="696430" cy="662242"/>
          </a:xfrm>
          <a:custGeom>
            <a:avLst/>
            <a:gdLst/>
            <a:ahLst/>
            <a:cxnLst/>
            <a:rect r="r" b="b" t="t" l="l"/>
            <a:pathLst>
              <a:path h="662242" w="696430">
                <a:moveTo>
                  <a:pt x="0" y="0"/>
                </a:moveTo>
                <a:lnTo>
                  <a:pt x="696430" y="0"/>
                </a:lnTo>
                <a:lnTo>
                  <a:pt x="696430" y="662242"/>
                </a:lnTo>
                <a:lnTo>
                  <a:pt x="0" y="6622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4" id="44"/>
          <p:cNvSpPr/>
          <p:nvPr/>
        </p:nvSpPr>
        <p:spPr>
          <a:xfrm flipH="false" flipV="false" rot="0">
            <a:off x="16926668" y="6111096"/>
            <a:ext cx="696430" cy="662242"/>
          </a:xfrm>
          <a:custGeom>
            <a:avLst/>
            <a:gdLst/>
            <a:ahLst/>
            <a:cxnLst/>
            <a:rect r="r" b="b" t="t" l="l"/>
            <a:pathLst>
              <a:path h="662242" w="696430">
                <a:moveTo>
                  <a:pt x="0" y="0"/>
                </a:moveTo>
                <a:lnTo>
                  <a:pt x="696430" y="0"/>
                </a:lnTo>
                <a:lnTo>
                  <a:pt x="696430" y="662242"/>
                </a:lnTo>
                <a:lnTo>
                  <a:pt x="0" y="6622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45" id="45"/>
          <p:cNvGrpSpPr/>
          <p:nvPr/>
        </p:nvGrpSpPr>
        <p:grpSpPr>
          <a:xfrm rot="0">
            <a:off x="233975" y="8450533"/>
            <a:ext cx="14138848" cy="2932702"/>
            <a:chOff x="0" y="0"/>
            <a:chExt cx="3723812" cy="772399"/>
          </a:xfrm>
        </p:grpSpPr>
        <p:sp>
          <p:nvSpPr>
            <p:cNvPr name="Freeform 46" id="46"/>
            <p:cNvSpPr/>
            <p:nvPr/>
          </p:nvSpPr>
          <p:spPr>
            <a:xfrm flipH="false" flipV="false" rot="0">
              <a:off x="0" y="0"/>
              <a:ext cx="3723812" cy="772399"/>
            </a:xfrm>
            <a:custGeom>
              <a:avLst/>
              <a:gdLst/>
              <a:ahLst/>
              <a:cxnLst/>
              <a:rect r="r" b="b" t="t" l="l"/>
              <a:pathLst>
                <a:path h="772399" w="3723812">
                  <a:moveTo>
                    <a:pt x="27926" y="0"/>
                  </a:moveTo>
                  <a:lnTo>
                    <a:pt x="3695886" y="0"/>
                  </a:lnTo>
                  <a:cubicBezTo>
                    <a:pt x="3711309" y="0"/>
                    <a:pt x="3723812" y="12503"/>
                    <a:pt x="3723812" y="27926"/>
                  </a:cubicBezTo>
                  <a:lnTo>
                    <a:pt x="3723812" y="744473"/>
                  </a:lnTo>
                  <a:cubicBezTo>
                    <a:pt x="3723812" y="759896"/>
                    <a:pt x="3711309" y="772399"/>
                    <a:pt x="3695886" y="772399"/>
                  </a:cubicBezTo>
                  <a:lnTo>
                    <a:pt x="27926" y="772399"/>
                  </a:lnTo>
                  <a:cubicBezTo>
                    <a:pt x="12503" y="772399"/>
                    <a:pt x="0" y="759896"/>
                    <a:pt x="0" y="744473"/>
                  </a:cubicBezTo>
                  <a:lnTo>
                    <a:pt x="0" y="27926"/>
                  </a:lnTo>
                  <a:cubicBezTo>
                    <a:pt x="0" y="12503"/>
                    <a:pt x="12503" y="0"/>
                    <a:pt x="27926" y="0"/>
                  </a:cubicBezTo>
                  <a:close/>
                </a:path>
              </a:pathLst>
            </a:custGeom>
            <a:solidFill>
              <a:srgbClr val="E9B3A3"/>
            </a:solidFill>
          </p:spPr>
        </p:sp>
        <p:sp>
          <p:nvSpPr>
            <p:cNvPr name="TextBox 47" id="47"/>
            <p:cNvSpPr txBox="true"/>
            <p:nvPr/>
          </p:nvSpPr>
          <p:spPr>
            <a:xfrm>
              <a:off x="0" y="-38100"/>
              <a:ext cx="3723812" cy="810499"/>
            </a:xfrm>
            <a:prstGeom prst="rect">
              <a:avLst/>
            </a:prstGeom>
          </p:spPr>
          <p:txBody>
            <a:bodyPr anchor="ctr" rtlCol="false" tIns="50800" lIns="50800" bIns="50800" rIns="50800"/>
            <a:lstStyle/>
            <a:p>
              <a:pPr algn="ctr">
                <a:lnSpc>
                  <a:spcPts val="2449"/>
                </a:lnSpc>
              </a:pPr>
            </a:p>
          </p:txBody>
        </p:sp>
      </p:grpSp>
      <p:sp>
        <p:nvSpPr>
          <p:cNvPr name="Freeform 48" id="48"/>
          <p:cNvSpPr/>
          <p:nvPr/>
        </p:nvSpPr>
        <p:spPr>
          <a:xfrm flipH="false" flipV="false" rot="0">
            <a:off x="483962" y="8490520"/>
            <a:ext cx="396643" cy="377172"/>
          </a:xfrm>
          <a:custGeom>
            <a:avLst/>
            <a:gdLst/>
            <a:ahLst/>
            <a:cxnLst/>
            <a:rect r="r" b="b" t="t" l="l"/>
            <a:pathLst>
              <a:path h="377172" w="396643">
                <a:moveTo>
                  <a:pt x="0" y="0"/>
                </a:moveTo>
                <a:lnTo>
                  <a:pt x="396643" y="0"/>
                </a:lnTo>
                <a:lnTo>
                  <a:pt x="396643" y="377172"/>
                </a:lnTo>
                <a:lnTo>
                  <a:pt x="0" y="3771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9" id="49"/>
          <p:cNvSpPr txBox="true"/>
          <p:nvPr/>
        </p:nvSpPr>
        <p:spPr>
          <a:xfrm rot="0">
            <a:off x="432013" y="8850529"/>
            <a:ext cx="13742772" cy="1253381"/>
          </a:xfrm>
          <a:prstGeom prst="rect">
            <a:avLst/>
          </a:prstGeom>
        </p:spPr>
        <p:txBody>
          <a:bodyPr anchor="t" rtlCol="false" tIns="0" lIns="0" bIns="0" rIns="0">
            <a:spAutoFit/>
          </a:bodyPr>
          <a:lstStyle/>
          <a:p>
            <a:pPr algn="just">
              <a:lnSpc>
                <a:spcPts val="3360"/>
              </a:lnSpc>
            </a:pPr>
            <a:r>
              <a:rPr lang="en-US" sz="2400">
                <a:solidFill>
                  <a:srgbClr val="000000"/>
                </a:solidFill>
                <a:latin typeface="Linux Biolinum"/>
              </a:rPr>
              <a:t>Our key departments at the start is the marketing and sales team, to make us a place in a very competitive market and out app development team to create a unique and useful app better than the ones of our competitors.</a:t>
            </a:r>
          </a:p>
        </p:txBody>
      </p:sp>
      <p:sp>
        <p:nvSpPr>
          <p:cNvPr name="TextBox 50" id="50"/>
          <p:cNvSpPr txBox="true"/>
          <p:nvPr/>
        </p:nvSpPr>
        <p:spPr>
          <a:xfrm rot="0">
            <a:off x="943141" y="8374333"/>
            <a:ext cx="2688016" cy="533346"/>
          </a:xfrm>
          <a:prstGeom prst="rect">
            <a:avLst/>
          </a:prstGeom>
        </p:spPr>
        <p:txBody>
          <a:bodyPr anchor="t" rtlCol="false" tIns="0" lIns="0" bIns="0" rIns="0">
            <a:spAutoFit/>
          </a:bodyPr>
          <a:lstStyle/>
          <a:p>
            <a:pPr algn="ctr">
              <a:lnSpc>
                <a:spcPts val="4200"/>
              </a:lnSpc>
            </a:pPr>
            <a:r>
              <a:rPr lang="en-US" sz="3000">
                <a:solidFill>
                  <a:srgbClr val="835F47"/>
                </a:solidFill>
                <a:latin typeface="Linux Biolinum"/>
              </a:rPr>
              <a:t>Key departments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400000">
            <a:off x="731665" y="-2130767"/>
            <a:ext cx="1691219" cy="4627715"/>
          </a:xfrm>
          <a:custGeom>
            <a:avLst/>
            <a:gdLst/>
            <a:ahLst/>
            <a:cxnLst/>
            <a:rect r="r" b="b" t="t" l="l"/>
            <a:pathLst>
              <a:path h="4627715" w="1691219">
                <a:moveTo>
                  <a:pt x="1691219" y="4627715"/>
                </a:moveTo>
                <a:lnTo>
                  <a:pt x="0" y="4627715"/>
                </a:lnTo>
                <a:lnTo>
                  <a:pt x="0" y="0"/>
                </a:lnTo>
                <a:lnTo>
                  <a:pt x="1691219" y="0"/>
                </a:lnTo>
                <a:lnTo>
                  <a:pt x="1691219" y="462771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171" y="-491529"/>
            <a:ext cx="3508266" cy="3457236"/>
          </a:xfrm>
          <a:custGeom>
            <a:avLst/>
            <a:gdLst/>
            <a:ahLst/>
            <a:cxnLst/>
            <a:rect r="r" b="b" t="t" l="l"/>
            <a:pathLst>
              <a:path h="3457236" w="3508266">
                <a:moveTo>
                  <a:pt x="0" y="0"/>
                </a:moveTo>
                <a:lnTo>
                  <a:pt x="3508266" y="0"/>
                </a:lnTo>
                <a:lnTo>
                  <a:pt x="3508266" y="3457236"/>
                </a:lnTo>
                <a:lnTo>
                  <a:pt x="0" y="345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413690" y="7790052"/>
            <a:ext cx="1691219" cy="4627715"/>
          </a:xfrm>
          <a:custGeom>
            <a:avLst/>
            <a:gdLst/>
            <a:ahLst/>
            <a:cxnLst/>
            <a:rect r="r" b="b" t="t" l="l"/>
            <a:pathLst>
              <a:path h="4627715" w="1691219">
                <a:moveTo>
                  <a:pt x="0" y="0"/>
                </a:moveTo>
                <a:lnTo>
                  <a:pt x="1691220" y="0"/>
                </a:lnTo>
                <a:lnTo>
                  <a:pt x="1691220" y="4627715"/>
                </a:lnTo>
                <a:lnTo>
                  <a:pt x="0" y="4627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064891" y="7925998"/>
            <a:ext cx="3508266" cy="3457236"/>
          </a:xfrm>
          <a:custGeom>
            <a:avLst/>
            <a:gdLst/>
            <a:ahLst/>
            <a:cxnLst/>
            <a:rect r="r" b="b" t="t" l="l"/>
            <a:pathLst>
              <a:path h="3457236" w="3508266">
                <a:moveTo>
                  <a:pt x="0" y="0"/>
                </a:moveTo>
                <a:lnTo>
                  <a:pt x="3508266" y="0"/>
                </a:lnTo>
                <a:lnTo>
                  <a:pt x="3508266" y="3457237"/>
                </a:lnTo>
                <a:lnTo>
                  <a:pt x="0" y="3457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651189" y="1209412"/>
            <a:ext cx="1885051" cy="188505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835F47"/>
            </a:solidFill>
          </p:spPr>
        </p:sp>
        <p:sp>
          <p:nvSpPr>
            <p:cNvPr name="TextBox 8" id="8"/>
            <p:cNvSpPr txBox="true"/>
            <p:nvPr/>
          </p:nvSpPr>
          <p:spPr>
            <a:xfrm>
              <a:off x="139700" y="101600"/>
              <a:ext cx="533400" cy="5715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a:rPr>
                <a:t>GENERAL DIRECTION</a:t>
              </a:r>
            </a:p>
          </p:txBody>
        </p:sp>
      </p:grpSp>
      <p:grpSp>
        <p:nvGrpSpPr>
          <p:cNvPr name="Group 9" id="9"/>
          <p:cNvGrpSpPr/>
          <p:nvPr/>
        </p:nvGrpSpPr>
        <p:grpSpPr>
          <a:xfrm rot="0">
            <a:off x="1361477" y="4121141"/>
            <a:ext cx="2414823" cy="1207412"/>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812800" y="0"/>
                  </a:moveTo>
                  <a:lnTo>
                    <a:pt x="0" y="0"/>
                  </a:lnTo>
                  <a:lnTo>
                    <a:pt x="101600" y="203200"/>
                  </a:lnTo>
                  <a:lnTo>
                    <a:pt x="0" y="406400"/>
                  </a:lnTo>
                  <a:lnTo>
                    <a:pt x="812800" y="406400"/>
                  </a:lnTo>
                  <a:lnTo>
                    <a:pt x="711200" y="203200"/>
                  </a:lnTo>
                  <a:lnTo>
                    <a:pt x="812800" y="0"/>
                  </a:lnTo>
                  <a:close/>
                </a:path>
              </a:pathLst>
            </a:custGeom>
            <a:solidFill>
              <a:srgbClr val="F4C01E"/>
            </a:solidFill>
          </p:spPr>
        </p:sp>
        <p:sp>
          <p:nvSpPr>
            <p:cNvPr name="TextBox 11" id="11"/>
            <p:cNvSpPr txBox="true"/>
            <p:nvPr/>
          </p:nvSpPr>
          <p:spPr>
            <a:xfrm>
              <a:off x="88900" y="-38100"/>
              <a:ext cx="635000" cy="4445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a:rPr>
                <a:t>BUSINESS DEVELOPMENT</a:t>
              </a:r>
            </a:p>
            <a:p>
              <a:pPr algn="ctr">
                <a:lnSpc>
                  <a:spcPts val="2449"/>
                </a:lnSpc>
              </a:pPr>
              <a:r>
                <a:rPr lang="en-US" sz="1749">
                  <a:solidFill>
                    <a:srgbClr val="FFFFFF"/>
                  </a:solidFill>
                  <a:latin typeface="Linux Biolinum"/>
                </a:rPr>
                <a:t>[1]</a:t>
              </a:r>
            </a:p>
          </p:txBody>
        </p:sp>
      </p:grpSp>
      <p:grpSp>
        <p:nvGrpSpPr>
          <p:cNvPr name="Group 12" id="12"/>
          <p:cNvGrpSpPr/>
          <p:nvPr/>
        </p:nvGrpSpPr>
        <p:grpSpPr>
          <a:xfrm rot="0">
            <a:off x="6664593" y="4121141"/>
            <a:ext cx="2414823" cy="120741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812800" y="0"/>
                  </a:moveTo>
                  <a:lnTo>
                    <a:pt x="0" y="0"/>
                  </a:lnTo>
                  <a:lnTo>
                    <a:pt x="101600" y="203200"/>
                  </a:lnTo>
                  <a:lnTo>
                    <a:pt x="0" y="406400"/>
                  </a:lnTo>
                  <a:lnTo>
                    <a:pt x="812800" y="406400"/>
                  </a:lnTo>
                  <a:lnTo>
                    <a:pt x="711200" y="203200"/>
                  </a:lnTo>
                  <a:lnTo>
                    <a:pt x="812800" y="0"/>
                  </a:lnTo>
                  <a:close/>
                </a:path>
              </a:pathLst>
            </a:custGeom>
            <a:solidFill>
              <a:srgbClr val="F39540"/>
            </a:solidFill>
          </p:spPr>
        </p:sp>
        <p:sp>
          <p:nvSpPr>
            <p:cNvPr name="TextBox 14" id="14"/>
            <p:cNvSpPr txBox="true"/>
            <p:nvPr/>
          </p:nvSpPr>
          <p:spPr>
            <a:xfrm>
              <a:off x="88900" y="-38100"/>
              <a:ext cx="635000" cy="4445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a:rPr>
                <a:t>OPERATIONS</a:t>
              </a:r>
            </a:p>
            <a:p>
              <a:pPr algn="ctr">
                <a:lnSpc>
                  <a:spcPts val="2449"/>
                </a:lnSpc>
              </a:pPr>
              <a:r>
                <a:rPr lang="en-US" sz="1749">
                  <a:solidFill>
                    <a:srgbClr val="FFFFFF"/>
                  </a:solidFill>
                  <a:latin typeface="Linux Biolinum"/>
                </a:rPr>
                <a:t> [1]</a:t>
              </a:r>
            </a:p>
          </p:txBody>
        </p:sp>
      </p:grpSp>
      <p:grpSp>
        <p:nvGrpSpPr>
          <p:cNvPr name="Group 15" id="15"/>
          <p:cNvGrpSpPr/>
          <p:nvPr/>
        </p:nvGrpSpPr>
        <p:grpSpPr>
          <a:xfrm rot="0">
            <a:off x="11967709" y="4231706"/>
            <a:ext cx="2414823" cy="1209828"/>
            <a:chOff x="0" y="0"/>
            <a:chExt cx="812800" cy="407213"/>
          </a:xfrm>
        </p:grpSpPr>
        <p:sp>
          <p:nvSpPr>
            <p:cNvPr name="Freeform 16" id="16"/>
            <p:cNvSpPr/>
            <p:nvPr/>
          </p:nvSpPr>
          <p:spPr>
            <a:xfrm flipH="false" flipV="false" rot="0">
              <a:off x="0" y="0"/>
              <a:ext cx="812800" cy="407213"/>
            </a:xfrm>
            <a:custGeom>
              <a:avLst/>
              <a:gdLst/>
              <a:ahLst/>
              <a:cxnLst/>
              <a:rect r="r" b="b" t="t" l="l"/>
              <a:pathLst>
                <a:path h="407213" w="812800">
                  <a:moveTo>
                    <a:pt x="812800" y="0"/>
                  </a:moveTo>
                  <a:lnTo>
                    <a:pt x="0" y="0"/>
                  </a:lnTo>
                  <a:lnTo>
                    <a:pt x="101600" y="203607"/>
                  </a:lnTo>
                  <a:lnTo>
                    <a:pt x="0" y="407213"/>
                  </a:lnTo>
                  <a:lnTo>
                    <a:pt x="812800" y="407213"/>
                  </a:lnTo>
                  <a:lnTo>
                    <a:pt x="711200" y="203607"/>
                  </a:lnTo>
                  <a:lnTo>
                    <a:pt x="812800" y="0"/>
                  </a:lnTo>
                  <a:close/>
                </a:path>
              </a:pathLst>
            </a:custGeom>
            <a:solidFill>
              <a:srgbClr val="C46E28"/>
            </a:solidFill>
          </p:spPr>
        </p:sp>
        <p:sp>
          <p:nvSpPr>
            <p:cNvPr name="TextBox 17" id="17"/>
            <p:cNvSpPr txBox="true"/>
            <p:nvPr/>
          </p:nvSpPr>
          <p:spPr>
            <a:xfrm>
              <a:off x="88900" y="-38100"/>
              <a:ext cx="635000" cy="445313"/>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a:rPr>
                <a:t>ADMINISTRATION</a:t>
              </a:r>
            </a:p>
            <a:p>
              <a:pPr algn="ctr">
                <a:lnSpc>
                  <a:spcPts val="2449"/>
                </a:lnSpc>
              </a:pPr>
              <a:r>
                <a:rPr lang="en-US" sz="1749">
                  <a:solidFill>
                    <a:srgbClr val="FFFFFF"/>
                  </a:solidFill>
                  <a:latin typeface="Linux Biolinum"/>
                </a:rPr>
                <a:t>[1]</a:t>
              </a:r>
            </a:p>
          </p:txBody>
        </p:sp>
      </p:grpSp>
      <p:grpSp>
        <p:nvGrpSpPr>
          <p:cNvPr name="Group 18" id="18"/>
          <p:cNvGrpSpPr/>
          <p:nvPr/>
        </p:nvGrpSpPr>
        <p:grpSpPr>
          <a:xfrm rot="0">
            <a:off x="15124560" y="4183716"/>
            <a:ext cx="2414823" cy="1207412"/>
            <a:chOff x="0" y="0"/>
            <a:chExt cx="812800" cy="406400"/>
          </a:xfrm>
        </p:grpSpPr>
        <p:sp>
          <p:nvSpPr>
            <p:cNvPr name="Freeform 19" id="19"/>
            <p:cNvSpPr/>
            <p:nvPr/>
          </p:nvSpPr>
          <p:spPr>
            <a:xfrm flipH="false" flipV="false" rot="0">
              <a:off x="0" y="0"/>
              <a:ext cx="812800" cy="406400"/>
            </a:xfrm>
            <a:custGeom>
              <a:avLst/>
              <a:gdLst/>
              <a:ahLst/>
              <a:cxnLst/>
              <a:rect r="r" b="b" t="t" l="l"/>
              <a:pathLst>
                <a:path h="406400" w="812800">
                  <a:moveTo>
                    <a:pt x="812800" y="0"/>
                  </a:moveTo>
                  <a:lnTo>
                    <a:pt x="0" y="0"/>
                  </a:lnTo>
                  <a:lnTo>
                    <a:pt x="101600" y="203200"/>
                  </a:lnTo>
                  <a:lnTo>
                    <a:pt x="0" y="406400"/>
                  </a:lnTo>
                  <a:lnTo>
                    <a:pt x="812800" y="406400"/>
                  </a:lnTo>
                  <a:lnTo>
                    <a:pt x="711200" y="203200"/>
                  </a:lnTo>
                  <a:lnTo>
                    <a:pt x="812800" y="0"/>
                  </a:lnTo>
                  <a:close/>
                </a:path>
              </a:pathLst>
            </a:custGeom>
            <a:solidFill>
              <a:srgbClr val="FED576"/>
            </a:solidFill>
          </p:spPr>
        </p:sp>
        <p:sp>
          <p:nvSpPr>
            <p:cNvPr name="TextBox 20" id="20"/>
            <p:cNvSpPr txBox="true"/>
            <p:nvPr/>
          </p:nvSpPr>
          <p:spPr>
            <a:xfrm>
              <a:off x="88900" y="-38100"/>
              <a:ext cx="635000" cy="4445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Bold"/>
                </a:rPr>
                <a:t>TECH </a:t>
              </a:r>
            </a:p>
            <a:p>
              <a:pPr algn="ctr">
                <a:lnSpc>
                  <a:spcPts val="2449"/>
                </a:lnSpc>
              </a:pPr>
              <a:r>
                <a:rPr lang="en-US" sz="1749">
                  <a:solidFill>
                    <a:srgbClr val="FFFFFF"/>
                  </a:solidFill>
                  <a:latin typeface="Linux Biolinum Bold"/>
                </a:rPr>
                <a:t>[1]</a:t>
              </a:r>
            </a:p>
          </p:txBody>
        </p:sp>
      </p:grpSp>
      <p:grpSp>
        <p:nvGrpSpPr>
          <p:cNvPr name="Group 21" id="21"/>
          <p:cNvGrpSpPr/>
          <p:nvPr/>
        </p:nvGrpSpPr>
        <p:grpSpPr>
          <a:xfrm rot="0">
            <a:off x="6941279" y="5806462"/>
            <a:ext cx="1861450" cy="186145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733382" y="0"/>
                  </a:moveTo>
                  <a:lnTo>
                    <a:pt x="79418" y="0"/>
                  </a:lnTo>
                  <a:cubicBezTo>
                    <a:pt x="79418" y="43699"/>
                    <a:pt x="44079" y="79418"/>
                    <a:pt x="0" y="79418"/>
                  </a:cubicBezTo>
                  <a:lnTo>
                    <a:pt x="0" y="733382"/>
                  </a:lnTo>
                  <a:cubicBezTo>
                    <a:pt x="43699" y="733382"/>
                    <a:pt x="79418" y="768721"/>
                    <a:pt x="79418" y="812800"/>
                  </a:cubicBezTo>
                  <a:lnTo>
                    <a:pt x="733382" y="812800"/>
                  </a:lnTo>
                  <a:cubicBezTo>
                    <a:pt x="733382" y="769101"/>
                    <a:pt x="768721" y="733382"/>
                    <a:pt x="812800" y="733382"/>
                  </a:cubicBezTo>
                  <a:lnTo>
                    <a:pt x="812800" y="79418"/>
                  </a:lnTo>
                  <a:cubicBezTo>
                    <a:pt x="769101" y="79418"/>
                    <a:pt x="733382" y="44079"/>
                    <a:pt x="733382" y="0"/>
                  </a:cubicBezTo>
                  <a:close/>
                </a:path>
              </a:pathLst>
            </a:custGeom>
            <a:solidFill>
              <a:srgbClr val="F39540"/>
            </a:solidFill>
          </p:spPr>
        </p:sp>
        <p:sp>
          <p:nvSpPr>
            <p:cNvPr name="TextBox 23" id="23"/>
            <p:cNvSpPr txBox="true"/>
            <p:nvPr/>
          </p:nvSpPr>
          <p:spPr>
            <a:xfrm>
              <a:off x="38100" y="0"/>
              <a:ext cx="736600" cy="7747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Bold"/>
                </a:rPr>
                <a:t>LOGISTIC</a:t>
              </a:r>
            </a:p>
            <a:p>
              <a:pPr algn="ctr">
                <a:lnSpc>
                  <a:spcPts val="2449"/>
                </a:lnSpc>
              </a:pPr>
              <a:r>
                <a:rPr lang="en-US" sz="1749">
                  <a:solidFill>
                    <a:srgbClr val="FFFFFF"/>
                  </a:solidFill>
                  <a:latin typeface="Linux Biolinum Bold"/>
                </a:rPr>
                <a:t>[0.5]</a:t>
              </a:r>
            </a:p>
          </p:txBody>
        </p:sp>
      </p:grpSp>
      <p:grpSp>
        <p:nvGrpSpPr>
          <p:cNvPr name="Group 24" id="24"/>
          <p:cNvGrpSpPr/>
          <p:nvPr/>
        </p:nvGrpSpPr>
        <p:grpSpPr>
          <a:xfrm rot="0">
            <a:off x="432013" y="5831522"/>
            <a:ext cx="1861450" cy="186145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733382" y="0"/>
                  </a:moveTo>
                  <a:lnTo>
                    <a:pt x="79418" y="0"/>
                  </a:lnTo>
                  <a:cubicBezTo>
                    <a:pt x="79418" y="43699"/>
                    <a:pt x="44079" y="79418"/>
                    <a:pt x="0" y="79418"/>
                  </a:cubicBezTo>
                  <a:lnTo>
                    <a:pt x="0" y="733382"/>
                  </a:lnTo>
                  <a:cubicBezTo>
                    <a:pt x="43699" y="733382"/>
                    <a:pt x="79418" y="768721"/>
                    <a:pt x="79418" y="812800"/>
                  </a:cubicBezTo>
                  <a:lnTo>
                    <a:pt x="733382" y="812800"/>
                  </a:lnTo>
                  <a:cubicBezTo>
                    <a:pt x="733382" y="769101"/>
                    <a:pt x="768721" y="733382"/>
                    <a:pt x="812800" y="733382"/>
                  </a:cubicBezTo>
                  <a:lnTo>
                    <a:pt x="812800" y="79418"/>
                  </a:lnTo>
                  <a:cubicBezTo>
                    <a:pt x="769101" y="79418"/>
                    <a:pt x="733382" y="44079"/>
                    <a:pt x="733382" y="0"/>
                  </a:cubicBezTo>
                  <a:close/>
                </a:path>
              </a:pathLst>
            </a:custGeom>
            <a:solidFill>
              <a:srgbClr val="F4C01E"/>
            </a:solidFill>
          </p:spPr>
        </p:sp>
        <p:sp>
          <p:nvSpPr>
            <p:cNvPr name="TextBox 26" id="26"/>
            <p:cNvSpPr txBox="true"/>
            <p:nvPr/>
          </p:nvSpPr>
          <p:spPr>
            <a:xfrm>
              <a:off x="38100" y="0"/>
              <a:ext cx="736600" cy="7747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Bold"/>
                </a:rPr>
                <a:t>MARKETING</a:t>
              </a:r>
            </a:p>
            <a:p>
              <a:pPr algn="ctr">
                <a:lnSpc>
                  <a:spcPts val="2449"/>
                </a:lnSpc>
              </a:pPr>
              <a:r>
                <a:rPr lang="en-US" sz="1749">
                  <a:solidFill>
                    <a:srgbClr val="FFFFFF"/>
                  </a:solidFill>
                  <a:latin typeface="Linux Biolinum Bold"/>
                </a:rPr>
                <a:t>[7]</a:t>
              </a:r>
            </a:p>
          </p:txBody>
        </p:sp>
      </p:grpSp>
      <p:grpSp>
        <p:nvGrpSpPr>
          <p:cNvPr name="Group 27" id="27"/>
          <p:cNvGrpSpPr/>
          <p:nvPr/>
        </p:nvGrpSpPr>
        <p:grpSpPr>
          <a:xfrm rot="0">
            <a:off x="4755084" y="5824947"/>
            <a:ext cx="1861450" cy="186145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733382" y="0"/>
                  </a:moveTo>
                  <a:lnTo>
                    <a:pt x="79418" y="0"/>
                  </a:lnTo>
                  <a:cubicBezTo>
                    <a:pt x="79418" y="43699"/>
                    <a:pt x="44079" y="79418"/>
                    <a:pt x="0" y="79418"/>
                  </a:cubicBezTo>
                  <a:lnTo>
                    <a:pt x="0" y="733382"/>
                  </a:lnTo>
                  <a:cubicBezTo>
                    <a:pt x="43699" y="733382"/>
                    <a:pt x="79418" y="768721"/>
                    <a:pt x="79418" y="812800"/>
                  </a:cubicBezTo>
                  <a:lnTo>
                    <a:pt x="733382" y="812800"/>
                  </a:lnTo>
                  <a:cubicBezTo>
                    <a:pt x="733382" y="769101"/>
                    <a:pt x="768721" y="733382"/>
                    <a:pt x="812800" y="733382"/>
                  </a:cubicBezTo>
                  <a:lnTo>
                    <a:pt x="812800" y="79418"/>
                  </a:lnTo>
                  <a:cubicBezTo>
                    <a:pt x="769101" y="79418"/>
                    <a:pt x="733382" y="44079"/>
                    <a:pt x="733382" y="0"/>
                  </a:cubicBezTo>
                  <a:close/>
                </a:path>
              </a:pathLst>
            </a:custGeom>
            <a:solidFill>
              <a:srgbClr val="F39540"/>
            </a:solidFill>
          </p:spPr>
        </p:sp>
        <p:sp>
          <p:nvSpPr>
            <p:cNvPr name="TextBox 29" id="29"/>
            <p:cNvSpPr txBox="true"/>
            <p:nvPr/>
          </p:nvSpPr>
          <p:spPr>
            <a:xfrm>
              <a:off x="38100" y="0"/>
              <a:ext cx="736600" cy="7747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Bold"/>
                </a:rPr>
                <a:t>PURCHASING &amp; PRODUCTION</a:t>
              </a:r>
            </a:p>
            <a:p>
              <a:pPr algn="ctr">
                <a:lnSpc>
                  <a:spcPts val="2449"/>
                </a:lnSpc>
              </a:pPr>
              <a:r>
                <a:rPr lang="en-US" sz="1749">
                  <a:solidFill>
                    <a:srgbClr val="FFFFFF"/>
                  </a:solidFill>
                  <a:latin typeface="Linux Biolinum Bold"/>
                </a:rPr>
                <a:t>[1.5]</a:t>
              </a:r>
            </a:p>
          </p:txBody>
        </p:sp>
      </p:grpSp>
      <p:grpSp>
        <p:nvGrpSpPr>
          <p:cNvPr name="Group 30" id="30"/>
          <p:cNvGrpSpPr/>
          <p:nvPr/>
        </p:nvGrpSpPr>
        <p:grpSpPr>
          <a:xfrm rot="0">
            <a:off x="15382196" y="5880055"/>
            <a:ext cx="1861450" cy="1861450"/>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733382" y="0"/>
                  </a:moveTo>
                  <a:lnTo>
                    <a:pt x="79418" y="0"/>
                  </a:lnTo>
                  <a:cubicBezTo>
                    <a:pt x="79418" y="43699"/>
                    <a:pt x="44079" y="79418"/>
                    <a:pt x="0" y="79418"/>
                  </a:cubicBezTo>
                  <a:lnTo>
                    <a:pt x="0" y="733382"/>
                  </a:lnTo>
                  <a:cubicBezTo>
                    <a:pt x="43699" y="733382"/>
                    <a:pt x="79418" y="768721"/>
                    <a:pt x="79418" y="812800"/>
                  </a:cubicBezTo>
                  <a:lnTo>
                    <a:pt x="733382" y="812800"/>
                  </a:lnTo>
                  <a:cubicBezTo>
                    <a:pt x="733382" y="769101"/>
                    <a:pt x="768721" y="733382"/>
                    <a:pt x="812800" y="733382"/>
                  </a:cubicBezTo>
                  <a:lnTo>
                    <a:pt x="812800" y="79418"/>
                  </a:lnTo>
                  <a:cubicBezTo>
                    <a:pt x="769101" y="79418"/>
                    <a:pt x="733382" y="44079"/>
                    <a:pt x="733382" y="0"/>
                  </a:cubicBezTo>
                  <a:close/>
                </a:path>
              </a:pathLst>
            </a:custGeom>
            <a:solidFill>
              <a:srgbClr val="FED576"/>
            </a:solidFill>
          </p:spPr>
        </p:sp>
        <p:sp>
          <p:nvSpPr>
            <p:cNvPr name="TextBox 32" id="32"/>
            <p:cNvSpPr txBox="true"/>
            <p:nvPr/>
          </p:nvSpPr>
          <p:spPr>
            <a:xfrm>
              <a:off x="38100" y="0"/>
              <a:ext cx="736600" cy="7747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a:rPr>
                <a:t>PRODUCT UPDATING</a:t>
              </a:r>
            </a:p>
            <a:p>
              <a:pPr algn="ctr">
                <a:lnSpc>
                  <a:spcPts val="2449"/>
                </a:lnSpc>
              </a:pPr>
              <a:r>
                <a:rPr lang="en-US" sz="1749">
                  <a:solidFill>
                    <a:srgbClr val="FFFFFF"/>
                  </a:solidFill>
                  <a:latin typeface="Linux Biolinum"/>
                </a:rPr>
                <a:t>[11]</a:t>
              </a:r>
            </a:p>
          </p:txBody>
        </p:sp>
      </p:grpSp>
      <p:grpSp>
        <p:nvGrpSpPr>
          <p:cNvPr name="Group 33" id="33"/>
          <p:cNvGrpSpPr/>
          <p:nvPr/>
        </p:nvGrpSpPr>
        <p:grpSpPr>
          <a:xfrm rot="0">
            <a:off x="11269677" y="5848363"/>
            <a:ext cx="1861450" cy="1861450"/>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733382" y="0"/>
                  </a:moveTo>
                  <a:lnTo>
                    <a:pt x="79418" y="0"/>
                  </a:lnTo>
                  <a:cubicBezTo>
                    <a:pt x="79418" y="43699"/>
                    <a:pt x="44079" y="79418"/>
                    <a:pt x="0" y="79418"/>
                  </a:cubicBezTo>
                  <a:lnTo>
                    <a:pt x="0" y="733382"/>
                  </a:lnTo>
                  <a:cubicBezTo>
                    <a:pt x="43699" y="733382"/>
                    <a:pt x="79418" y="768721"/>
                    <a:pt x="79418" y="812800"/>
                  </a:cubicBezTo>
                  <a:lnTo>
                    <a:pt x="733382" y="812800"/>
                  </a:lnTo>
                  <a:cubicBezTo>
                    <a:pt x="733382" y="769101"/>
                    <a:pt x="768721" y="733382"/>
                    <a:pt x="812800" y="733382"/>
                  </a:cubicBezTo>
                  <a:lnTo>
                    <a:pt x="812800" y="79418"/>
                  </a:lnTo>
                  <a:cubicBezTo>
                    <a:pt x="769101" y="79418"/>
                    <a:pt x="733382" y="44079"/>
                    <a:pt x="733382" y="0"/>
                  </a:cubicBezTo>
                  <a:close/>
                </a:path>
              </a:pathLst>
            </a:custGeom>
            <a:solidFill>
              <a:srgbClr val="C46E28"/>
            </a:solidFill>
          </p:spPr>
        </p:sp>
        <p:sp>
          <p:nvSpPr>
            <p:cNvPr name="TextBox 35" id="35"/>
            <p:cNvSpPr txBox="true"/>
            <p:nvPr/>
          </p:nvSpPr>
          <p:spPr>
            <a:xfrm>
              <a:off x="38100" y="0"/>
              <a:ext cx="736600" cy="7747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a:rPr>
                <a:t>FINANCE GA</a:t>
              </a:r>
            </a:p>
            <a:p>
              <a:pPr algn="ctr">
                <a:lnSpc>
                  <a:spcPts val="2449"/>
                </a:lnSpc>
              </a:pPr>
              <a:r>
                <a:rPr lang="en-US" sz="1749">
                  <a:solidFill>
                    <a:srgbClr val="FFFFFF"/>
                  </a:solidFill>
                  <a:latin typeface="Linux Biolinum"/>
                </a:rPr>
                <a:t>[2]</a:t>
              </a:r>
            </a:p>
          </p:txBody>
        </p:sp>
      </p:grpSp>
      <p:sp>
        <p:nvSpPr>
          <p:cNvPr name="AutoShape 36" id="36"/>
          <p:cNvSpPr/>
          <p:nvPr/>
        </p:nvSpPr>
        <p:spPr>
          <a:xfrm>
            <a:off x="9327812" y="3341315"/>
            <a:ext cx="531804" cy="38100"/>
          </a:xfrm>
          <a:prstGeom prst="line">
            <a:avLst/>
          </a:prstGeom>
          <a:ln cap="flat" w="38100">
            <a:solidFill>
              <a:srgbClr val="000000"/>
            </a:solidFill>
            <a:prstDash val="solid"/>
            <a:headEnd type="none" len="sm" w="sm"/>
            <a:tailEnd type="none" len="sm" w="sm"/>
          </a:ln>
        </p:spPr>
      </p:sp>
      <p:sp>
        <p:nvSpPr>
          <p:cNvPr name="AutoShape 37" id="37"/>
          <p:cNvSpPr/>
          <p:nvPr/>
        </p:nvSpPr>
        <p:spPr>
          <a:xfrm rot="-9804">
            <a:off x="2549824" y="3614801"/>
            <a:ext cx="7026302" cy="0"/>
          </a:xfrm>
          <a:prstGeom prst="line">
            <a:avLst/>
          </a:prstGeom>
          <a:ln cap="flat" w="38100">
            <a:solidFill>
              <a:srgbClr val="000000"/>
            </a:solidFill>
            <a:prstDash val="solid"/>
            <a:headEnd type="none" len="sm" w="sm"/>
            <a:tailEnd type="none" len="sm" w="sm"/>
          </a:ln>
        </p:spPr>
      </p:sp>
      <p:sp>
        <p:nvSpPr>
          <p:cNvPr name="AutoShape 38" id="38"/>
          <p:cNvSpPr/>
          <p:nvPr/>
        </p:nvSpPr>
        <p:spPr>
          <a:xfrm rot="-9900">
            <a:off x="9392486" y="3594761"/>
            <a:ext cx="6958550" cy="0"/>
          </a:xfrm>
          <a:prstGeom prst="line">
            <a:avLst/>
          </a:prstGeom>
          <a:ln cap="flat" w="38100">
            <a:solidFill>
              <a:srgbClr val="000000"/>
            </a:solidFill>
            <a:prstDash val="solid"/>
            <a:headEnd type="none" len="sm" w="sm"/>
            <a:tailEnd type="none" len="sm" w="sm"/>
          </a:ln>
        </p:spPr>
      </p:sp>
      <p:sp>
        <p:nvSpPr>
          <p:cNvPr name="AutoShape 39" id="39"/>
          <p:cNvSpPr/>
          <p:nvPr/>
        </p:nvSpPr>
        <p:spPr>
          <a:xfrm>
            <a:off x="2568888" y="3626267"/>
            <a:ext cx="0" cy="494873"/>
          </a:xfrm>
          <a:prstGeom prst="line">
            <a:avLst/>
          </a:prstGeom>
          <a:ln cap="flat" w="38100">
            <a:solidFill>
              <a:srgbClr val="000000"/>
            </a:solidFill>
            <a:prstDash val="solid"/>
            <a:headEnd type="none" len="sm" w="sm"/>
            <a:tailEnd type="none" len="sm" w="sm"/>
          </a:ln>
        </p:spPr>
      </p:sp>
      <p:sp>
        <p:nvSpPr>
          <p:cNvPr name="AutoShape 40" id="40"/>
          <p:cNvSpPr/>
          <p:nvPr/>
        </p:nvSpPr>
        <p:spPr>
          <a:xfrm>
            <a:off x="7872004" y="3633851"/>
            <a:ext cx="0" cy="487290"/>
          </a:xfrm>
          <a:prstGeom prst="line">
            <a:avLst/>
          </a:prstGeom>
          <a:ln cap="flat" w="38100">
            <a:solidFill>
              <a:srgbClr val="000000"/>
            </a:solidFill>
            <a:prstDash val="solid"/>
            <a:headEnd type="none" len="sm" w="sm"/>
            <a:tailEnd type="none" len="sm" w="sm"/>
          </a:ln>
        </p:spPr>
      </p:sp>
      <p:sp>
        <p:nvSpPr>
          <p:cNvPr name="AutoShape 41" id="41"/>
          <p:cNvSpPr/>
          <p:nvPr/>
        </p:nvSpPr>
        <p:spPr>
          <a:xfrm>
            <a:off x="13175120" y="3604781"/>
            <a:ext cx="0" cy="626925"/>
          </a:xfrm>
          <a:prstGeom prst="line">
            <a:avLst/>
          </a:prstGeom>
          <a:ln cap="flat" w="38100">
            <a:solidFill>
              <a:srgbClr val="000000"/>
            </a:solidFill>
            <a:prstDash val="solid"/>
            <a:headEnd type="none" len="sm" w="sm"/>
            <a:tailEnd type="none" len="sm" w="sm"/>
          </a:ln>
        </p:spPr>
      </p:sp>
      <p:sp>
        <p:nvSpPr>
          <p:cNvPr name="AutoShape 42" id="42"/>
          <p:cNvSpPr/>
          <p:nvPr/>
        </p:nvSpPr>
        <p:spPr>
          <a:xfrm>
            <a:off x="16331972" y="3616571"/>
            <a:ext cx="0" cy="567145"/>
          </a:xfrm>
          <a:prstGeom prst="line">
            <a:avLst/>
          </a:prstGeom>
          <a:ln cap="flat" w="38100">
            <a:solidFill>
              <a:srgbClr val="000000"/>
            </a:solidFill>
            <a:prstDash val="solid"/>
            <a:headEnd type="none" len="sm" w="sm"/>
            <a:tailEnd type="none" len="sm" w="sm"/>
          </a:ln>
        </p:spPr>
      </p:sp>
      <p:sp>
        <p:nvSpPr>
          <p:cNvPr name="AutoShape 43" id="43"/>
          <p:cNvSpPr/>
          <p:nvPr/>
        </p:nvSpPr>
        <p:spPr>
          <a:xfrm>
            <a:off x="7872004" y="5328552"/>
            <a:ext cx="0" cy="187816"/>
          </a:xfrm>
          <a:prstGeom prst="line">
            <a:avLst/>
          </a:prstGeom>
          <a:ln cap="flat" w="38100">
            <a:solidFill>
              <a:srgbClr val="000000"/>
            </a:solidFill>
            <a:prstDash val="solid"/>
            <a:headEnd type="none" len="sm" w="sm"/>
            <a:tailEnd type="none" len="sm" w="sm"/>
          </a:ln>
        </p:spPr>
      </p:sp>
      <p:sp>
        <p:nvSpPr>
          <p:cNvPr name="AutoShape 44" id="44"/>
          <p:cNvSpPr/>
          <p:nvPr/>
        </p:nvSpPr>
        <p:spPr>
          <a:xfrm rot="0">
            <a:off x="5666759" y="5497319"/>
            <a:ext cx="4388494" cy="0"/>
          </a:xfrm>
          <a:prstGeom prst="line">
            <a:avLst/>
          </a:prstGeom>
          <a:ln cap="flat" w="38100">
            <a:solidFill>
              <a:srgbClr val="000000"/>
            </a:solidFill>
            <a:prstDash val="solid"/>
            <a:headEnd type="none" len="sm" w="sm"/>
            <a:tailEnd type="none" len="sm" w="sm"/>
          </a:ln>
        </p:spPr>
      </p:sp>
      <p:sp>
        <p:nvSpPr>
          <p:cNvPr name="AutoShape 45" id="45"/>
          <p:cNvSpPr/>
          <p:nvPr/>
        </p:nvSpPr>
        <p:spPr>
          <a:xfrm>
            <a:off x="16067243" y="5614599"/>
            <a:ext cx="492813" cy="38100"/>
          </a:xfrm>
          <a:prstGeom prst="line">
            <a:avLst/>
          </a:prstGeom>
          <a:ln cap="flat" w="38100">
            <a:solidFill>
              <a:srgbClr val="000000"/>
            </a:solidFill>
            <a:prstDash val="solid"/>
            <a:headEnd type="none" len="sm" w="sm"/>
            <a:tailEnd type="none" len="sm" w="sm"/>
          </a:ln>
        </p:spPr>
      </p:sp>
      <p:grpSp>
        <p:nvGrpSpPr>
          <p:cNvPr name="Group 46" id="46"/>
          <p:cNvGrpSpPr/>
          <p:nvPr/>
        </p:nvGrpSpPr>
        <p:grpSpPr>
          <a:xfrm rot="0">
            <a:off x="2568888" y="5850401"/>
            <a:ext cx="1861450" cy="1861450"/>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733382" y="0"/>
                  </a:moveTo>
                  <a:lnTo>
                    <a:pt x="79418" y="0"/>
                  </a:lnTo>
                  <a:cubicBezTo>
                    <a:pt x="79418" y="43699"/>
                    <a:pt x="44079" y="79418"/>
                    <a:pt x="0" y="79418"/>
                  </a:cubicBezTo>
                  <a:lnTo>
                    <a:pt x="0" y="733382"/>
                  </a:lnTo>
                  <a:cubicBezTo>
                    <a:pt x="43699" y="733382"/>
                    <a:pt x="79418" y="768721"/>
                    <a:pt x="79418" y="812800"/>
                  </a:cubicBezTo>
                  <a:lnTo>
                    <a:pt x="733382" y="812800"/>
                  </a:lnTo>
                  <a:cubicBezTo>
                    <a:pt x="733382" y="769101"/>
                    <a:pt x="768721" y="733382"/>
                    <a:pt x="812800" y="733382"/>
                  </a:cubicBezTo>
                  <a:lnTo>
                    <a:pt x="812800" y="79418"/>
                  </a:lnTo>
                  <a:cubicBezTo>
                    <a:pt x="769101" y="79418"/>
                    <a:pt x="733382" y="44079"/>
                    <a:pt x="733382" y="0"/>
                  </a:cubicBezTo>
                  <a:close/>
                </a:path>
              </a:pathLst>
            </a:custGeom>
            <a:solidFill>
              <a:srgbClr val="F4C01E"/>
            </a:solidFill>
          </p:spPr>
        </p:sp>
        <p:sp>
          <p:nvSpPr>
            <p:cNvPr name="TextBox 48" id="48"/>
            <p:cNvSpPr txBox="true"/>
            <p:nvPr/>
          </p:nvSpPr>
          <p:spPr>
            <a:xfrm>
              <a:off x="38100" y="0"/>
              <a:ext cx="736600" cy="7747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Bold"/>
                </a:rPr>
                <a:t>SALES</a:t>
              </a:r>
            </a:p>
            <a:p>
              <a:pPr algn="ctr">
                <a:lnSpc>
                  <a:spcPts val="2449"/>
                </a:lnSpc>
              </a:pPr>
              <a:r>
                <a:rPr lang="en-US" sz="1749">
                  <a:solidFill>
                    <a:srgbClr val="FFFFFF"/>
                  </a:solidFill>
                  <a:latin typeface="Linux Biolinum Bold"/>
                </a:rPr>
                <a:t>[4]</a:t>
              </a:r>
            </a:p>
          </p:txBody>
        </p:sp>
      </p:grpSp>
      <p:grpSp>
        <p:nvGrpSpPr>
          <p:cNvPr name="Group 49" id="49"/>
          <p:cNvGrpSpPr/>
          <p:nvPr/>
        </p:nvGrpSpPr>
        <p:grpSpPr>
          <a:xfrm rot="0">
            <a:off x="9105478" y="5801630"/>
            <a:ext cx="1861450" cy="1861450"/>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733382" y="0"/>
                  </a:moveTo>
                  <a:lnTo>
                    <a:pt x="79418" y="0"/>
                  </a:lnTo>
                  <a:cubicBezTo>
                    <a:pt x="79418" y="43699"/>
                    <a:pt x="44079" y="79418"/>
                    <a:pt x="0" y="79418"/>
                  </a:cubicBezTo>
                  <a:lnTo>
                    <a:pt x="0" y="733382"/>
                  </a:lnTo>
                  <a:cubicBezTo>
                    <a:pt x="43699" y="733382"/>
                    <a:pt x="79418" y="768721"/>
                    <a:pt x="79418" y="812800"/>
                  </a:cubicBezTo>
                  <a:lnTo>
                    <a:pt x="733382" y="812800"/>
                  </a:lnTo>
                  <a:cubicBezTo>
                    <a:pt x="733382" y="769101"/>
                    <a:pt x="768721" y="733382"/>
                    <a:pt x="812800" y="733382"/>
                  </a:cubicBezTo>
                  <a:lnTo>
                    <a:pt x="812800" y="79418"/>
                  </a:lnTo>
                  <a:cubicBezTo>
                    <a:pt x="769101" y="79418"/>
                    <a:pt x="733382" y="44079"/>
                    <a:pt x="733382" y="0"/>
                  </a:cubicBezTo>
                  <a:close/>
                </a:path>
              </a:pathLst>
            </a:custGeom>
            <a:solidFill>
              <a:srgbClr val="F39540"/>
            </a:solidFill>
          </p:spPr>
        </p:sp>
        <p:sp>
          <p:nvSpPr>
            <p:cNvPr name="TextBox 51" id="51"/>
            <p:cNvSpPr txBox="true"/>
            <p:nvPr/>
          </p:nvSpPr>
          <p:spPr>
            <a:xfrm>
              <a:off x="38100" y="0"/>
              <a:ext cx="736600" cy="7747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Bold"/>
                </a:rPr>
                <a:t>AFTER SALES</a:t>
              </a:r>
            </a:p>
            <a:p>
              <a:pPr algn="ctr">
                <a:lnSpc>
                  <a:spcPts val="2449"/>
                </a:lnSpc>
              </a:pPr>
              <a:r>
                <a:rPr lang="en-US" sz="1749">
                  <a:solidFill>
                    <a:srgbClr val="FFFFFF"/>
                  </a:solidFill>
                  <a:latin typeface="Linux Biolinum Bold"/>
                </a:rPr>
                <a:t>[2]</a:t>
              </a:r>
            </a:p>
          </p:txBody>
        </p:sp>
      </p:grpSp>
      <p:grpSp>
        <p:nvGrpSpPr>
          <p:cNvPr name="Group 52" id="52"/>
          <p:cNvGrpSpPr/>
          <p:nvPr/>
        </p:nvGrpSpPr>
        <p:grpSpPr>
          <a:xfrm rot="0">
            <a:off x="13263110" y="5888879"/>
            <a:ext cx="1861450" cy="1861450"/>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733382" y="0"/>
                  </a:moveTo>
                  <a:lnTo>
                    <a:pt x="79418" y="0"/>
                  </a:lnTo>
                  <a:cubicBezTo>
                    <a:pt x="79418" y="43699"/>
                    <a:pt x="44079" y="79418"/>
                    <a:pt x="0" y="79418"/>
                  </a:cubicBezTo>
                  <a:lnTo>
                    <a:pt x="0" y="733382"/>
                  </a:lnTo>
                  <a:cubicBezTo>
                    <a:pt x="43699" y="733382"/>
                    <a:pt x="79418" y="768721"/>
                    <a:pt x="79418" y="812800"/>
                  </a:cubicBezTo>
                  <a:lnTo>
                    <a:pt x="733382" y="812800"/>
                  </a:lnTo>
                  <a:cubicBezTo>
                    <a:pt x="733382" y="769101"/>
                    <a:pt x="768721" y="733382"/>
                    <a:pt x="812800" y="733382"/>
                  </a:cubicBezTo>
                  <a:lnTo>
                    <a:pt x="812800" y="79418"/>
                  </a:lnTo>
                  <a:cubicBezTo>
                    <a:pt x="769101" y="79418"/>
                    <a:pt x="733382" y="44079"/>
                    <a:pt x="733382" y="0"/>
                  </a:cubicBezTo>
                  <a:close/>
                </a:path>
              </a:pathLst>
            </a:custGeom>
            <a:solidFill>
              <a:srgbClr val="C46E28"/>
            </a:solidFill>
          </p:spPr>
        </p:sp>
        <p:sp>
          <p:nvSpPr>
            <p:cNvPr name="TextBox 54" id="54"/>
            <p:cNvSpPr txBox="true"/>
            <p:nvPr/>
          </p:nvSpPr>
          <p:spPr>
            <a:xfrm>
              <a:off x="38100" y="0"/>
              <a:ext cx="736600" cy="774700"/>
            </a:xfrm>
            <a:prstGeom prst="rect">
              <a:avLst/>
            </a:prstGeom>
          </p:spPr>
          <p:txBody>
            <a:bodyPr anchor="ctr" rtlCol="false" tIns="50800" lIns="50800" bIns="50800" rIns="50800"/>
            <a:lstStyle/>
            <a:p>
              <a:pPr algn="ctr">
                <a:lnSpc>
                  <a:spcPts val="2449"/>
                </a:lnSpc>
              </a:pPr>
              <a:r>
                <a:rPr lang="en-US" sz="1749">
                  <a:solidFill>
                    <a:srgbClr val="FFFFFF"/>
                  </a:solidFill>
                  <a:latin typeface="Linux Biolinum"/>
                </a:rPr>
                <a:t>HUMAN RESOURCES</a:t>
              </a:r>
            </a:p>
            <a:p>
              <a:pPr algn="ctr">
                <a:lnSpc>
                  <a:spcPts val="2449"/>
                </a:lnSpc>
              </a:pPr>
              <a:r>
                <a:rPr lang="en-US" sz="1749">
                  <a:solidFill>
                    <a:srgbClr val="FFFFFF"/>
                  </a:solidFill>
                  <a:latin typeface="Linux Biolinum"/>
                </a:rPr>
                <a:t>[3]</a:t>
              </a:r>
            </a:p>
          </p:txBody>
        </p:sp>
      </p:grpSp>
      <p:sp>
        <p:nvSpPr>
          <p:cNvPr name="AutoShape 55" id="55"/>
          <p:cNvSpPr/>
          <p:nvPr/>
        </p:nvSpPr>
        <p:spPr>
          <a:xfrm rot="0">
            <a:off x="12181352" y="5659988"/>
            <a:ext cx="2031533" cy="0"/>
          </a:xfrm>
          <a:prstGeom prst="line">
            <a:avLst/>
          </a:prstGeom>
          <a:ln cap="flat" w="38100">
            <a:solidFill>
              <a:srgbClr val="000000"/>
            </a:solidFill>
            <a:prstDash val="solid"/>
            <a:headEnd type="none" len="sm" w="sm"/>
            <a:tailEnd type="none" len="sm" w="sm"/>
          </a:ln>
        </p:spPr>
      </p:sp>
      <p:sp>
        <p:nvSpPr>
          <p:cNvPr name="AutoShape 56" id="56"/>
          <p:cNvSpPr/>
          <p:nvPr/>
        </p:nvSpPr>
        <p:spPr>
          <a:xfrm rot="12953">
            <a:off x="1362730" y="5677121"/>
            <a:ext cx="2136891" cy="0"/>
          </a:xfrm>
          <a:prstGeom prst="line">
            <a:avLst/>
          </a:prstGeom>
          <a:ln cap="flat" w="38100">
            <a:solidFill>
              <a:srgbClr val="000000"/>
            </a:solidFill>
            <a:prstDash val="solid"/>
            <a:headEnd type="none" len="sm" w="sm"/>
            <a:tailEnd type="none" len="sm" w="sm"/>
          </a:ln>
        </p:spPr>
      </p:sp>
      <p:sp>
        <p:nvSpPr>
          <p:cNvPr name="AutoShape 57" id="57"/>
          <p:cNvSpPr/>
          <p:nvPr/>
        </p:nvSpPr>
        <p:spPr>
          <a:xfrm>
            <a:off x="1282891" y="5733259"/>
            <a:ext cx="158432" cy="38100"/>
          </a:xfrm>
          <a:prstGeom prst="line">
            <a:avLst/>
          </a:prstGeom>
          <a:ln cap="flat" w="38100">
            <a:solidFill>
              <a:srgbClr val="000000"/>
            </a:solidFill>
            <a:prstDash val="solid"/>
            <a:headEnd type="none" len="sm" w="sm"/>
            <a:tailEnd type="none" len="sm" w="sm"/>
          </a:ln>
        </p:spPr>
      </p:sp>
      <p:sp>
        <p:nvSpPr>
          <p:cNvPr name="AutoShape 58" id="58"/>
          <p:cNvSpPr/>
          <p:nvPr/>
        </p:nvSpPr>
        <p:spPr>
          <a:xfrm>
            <a:off x="3422534" y="5754236"/>
            <a:ext cx="154230" cy="38100"/>
          </a:xfrm>
          <a:prstGeom prst="line">
            <a:avLst/>
          </a:prstGeom>
          <a:ln cap="flat" w="38100">
            <a:solidFill>
              <a:srgbClr val="000000"/>
            </a:solidFill>
            <a:prstDash val="solid"/>
            <a:headEnd type="none" len="sm" w="sm"/>
            <a:tailEnd type="none" len="sm" w="sm"/>
          </a:ln>
        </p:spPr>
      </p:sp>
      <p:sp>
        <p:nvSpPr>
          <p:cNvPr name="AutoShape 59" id="59"/>
          <p:cNvSpPr/>
          <p:nvPr/>
        </p:nvSpPr>
        <p:spPr>
          <a:xfrm>
            <a:off x="5534148" y="5654236"/>
            <a:ext cx="303322" cy="38100"/>
          </a:xfrm>
          <a:prstGeom prst="line">
            <a:avLst/>
          </a:prstGeom>
          <a:ln cap="flat" w="38100">
            <a:solidFill>
              <a:srgbClr val="000000"/>
            </a:solidFill>
            <a:prstDash val="solid"/>
            <a:headEnd type="none" len="sm" w="sm"/>
            <a:tailEnd type="none" len="sm" w="sm"/>
          </a:ln>
        </p:spPr>
      </p:sp>
      <p:sp>
        <p:nvSpPr>
          <p:cNvPr name="AutoShape 60" id="60"/>
          <p:cNvSpPr/>
          <p:nvPr/>
        </p:nvSpPr>
        <p:spPr>
          <a:xfrm>
            <a:off x="7736977" y="5652385"/>
            <a:ext cx="270054" cy="38100"/>
          </a:xfrm>
          <a:prstGeom prst="line">
            <a:avLst/>
          </a:prstGeom>
          <a:ln cap="flat" w="38100">
            <a:solidFill>
              <a:srgbClr val="000000"/>
            </a:solidFill>
            <a:prstDash val="solid"/>
            <a:headEnd type="none" len="sm" w="sm"/>
            <a:tailEnd type="none" len="sm" w="sm"/>
          </a:ln>
        </p:spPr>
      </p:sp>
      <p:sp>
        <p:nvSpPr>
          <p:cNvPr name="AutoShape 61" id="61"/>
          <p:cNvSpPr/>
          <p:nvPr/>
        </p:nvSpPr>
        <p:spPr>
          <a:xfrm>
            <a:off x="9893573" y="5639949"/>
            <a:ext cx="285261" cy="38100"/>
          </a:xfrm>
          <a:prstGeom prst="line">
            <a:avLst/>
          </a:prstGeom>
          <a:ln cap="flat" w="38100">
            <a:solidFill>
              <a:srgbClr val="000000"/>
            </a:solidFill>
            <a:prstDash val="solid"/>
            <a:headEnd type="none" len="sm" w="sm"/>
            <a:tailEnd type="none" len="sm" w="sm"/>
          </a:ln>
        </p:spPr>
      </p:sp>
      <p:sp>
        <p:nvSpPr>
          <p:cNvPr name="AutoShape 62" id="62"/>
          <p:cNvSpPr/>
          <p:nvPr/>
        </p:nvSpPr>
        <p:spPr>
          <a:xfrm>
            <a:off x="13058920" y="5538683"/>
            <a:ext cx="232399" cy="38100"/>
          </a:xfrm>
          <a:prstGeom prst="line">
            <a:avLst/>
          </a:prstGeom>
          <a:ln cap="flat" w="38100">
            <a:solidFill>
              <a:srgbClr val="000000"/>
            </a:solidFill>
            <a:prstDash val="solid"/>
            <a:headEnd type="none" len="sm" w="sm"/>
            <a:tailEnd type="none" len="sm" w="sm"/>
          </a:ln>
        </p:spPr>
      </p:sp>
      <p:sp>
        <p:nvSpPr>
          <p:cNvPr name="AutoShape 63" id="63"/>
          <p:cNvSpPr/>
          <p:nvPr/>
        </p:nvSpPr>
        <p:spPr>
          <a:xfrm>
            <a:off x="12113187" y="5742098"/>
            <a:ext cx="174430" cy="38100"/>
          </a:xfrm>
          <a:prstGeom prst="line">
            <a:avLst/>
          </a:prstGeom>
          <a:ln cap="flat" w="38100">
            <a:solidFill>
              <a:srgbClr val="000000"/>
            </a:solidFill>
            <a:prstDash val="solid"/>
            <a:headEnd type="none" len="sm" w="sm"/>
            <a:tailEnd type="none" len="sm" w="sm"/>
          </a:ln>
        </p:spPr>
      </p:sp>
      <p:sp>
        <p:nvSpPr>
          <p:cNvPr name="AutoShape 64" id="64"/>
          <p:cNvSpPr/>
          <p:nvPr/>
        </p:nvSpPr>
        <p:spPr>
          <a:xfrm>
            <a:off x="14086362" y="5762356"/>
            <a:ext cx="214946" cy="38100"/>
          </a:xfrm>
          <a:prstGeom prst="line">
            <a:avLst/>
          </a:prstGeom>
          <a:ln cap="flat" w="38100">
            <a:solidFill>
              <a:srgbClr val="000000"/>
            </a:solidFill>
            <a:prstDash val="solid"/>
            <a:headEnd type="none" len="sm" w="sm"/>
            <a:tailEnd type="none" len="sm" w="sm"/>
          </a:ln>
        </p:spPr>
      </p:sp>
      <p:sp>
        <p:nvSpPr>
          <p:cNvPr name="AutoShape 65" id="65"/>
          <p:cNvSpPr/>
          <p:nvPr/>
        </p:nvSpPr>
        <p:spPr>
          <a:xfrm>
            <a:off x="2382912" y="5495478"/>
            <a:ext cx="371952" cy="38100"/>
          </a:xfrm>
          <a:prstGeom prst="line">
            <a:avLst/>
          </a:prstGeom>
          <a:ln cap="flat" w="38100">
            <a:solidFill>
              <a:srgbClr val="000000"/>
            </a:solidFill>
            <a:prstDash val="solid"/>
            <a:headEnd type="none" len="sm" w="sm"/>
            <a:tailEnd type="none" len="sm" w="sm"/>
          </a:ln>
        </p:spPr>
      </p:sp>
      <p:sp>
        <p:nvSpPr>
          <p:cNvPr name="Freeform 66" id="66"/>
          <p:cNvSpPr/>
          <p:nvPr/>
        </p:nvSpPr>
        <p:spPr>
          <a:xfrm flipH="false" flipV="false" rot="0">
            <a:off x="1786733" y="5633649"/>
            <a:ext cx="696430" cy="662242"/>
          </a:xfrm>
          <a:custGeom>
            <a:avLst/>
            <a:gdLst/>
            <a:ahLst/>
            <a:cxnLst/>
            <a:rect r="r" b="b" t="t" l="l"/>
            <a:pathLst>
              <a:path h="662242" w="696430">
                <a:moveTo>
                  <a:pt x="0" y="0"/>
                </a:moveTo>
                <a:lnTo>
                  <a:pt x="696430" y="0"/>
                </a:lnTo>
                <a:lnTo>
                  <a:pt x="696430" y="662242"/>
                </a:lnTo>
                <a:lnTo>
                  <a:pt x="0" y="6622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7" id="67"/>
          <p:cNvSpPr/>
          <p:nvPr/>
        </p:nvSpPr>
        <p:spPr>
          <a:xfrm flipH="false" flipV="false" rot="0">
            <a:off x="16743001" y="5633649"/>
            <a:ext cx="696430" cy="662242"/>
          </a:xfrm>
          <a:custGeom>
            <a:avLst/>
            <a:gdLst/>
            <a:ahLst/>
            <a:cxnLst/>
            <a:rect r="r" b="b" t="t" l="l"/>
            <a:pathLst>
              <a:path h="662242" w="696430">
                <a:moveTo>
                  <a:pt x="0" y="0"/>
                </a:moveTo>
                <a:lnTo>
                  <a:pt x="696431" y="0"/>
                </a:lnTo>
                <a:lnTo>
                  <a:pt x="696431" y="662242"/>
                </a:lnTo>
                <a:lnTo>
                  <a:pt x="0" y="6622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8" id="68"/>
          <p:cNvGrpSpPr/>
          <p:nvPr/>
        </p:nvGrpSpPr>
        <p:grpSpPr>
          <a:xfrm rot="0">
            <a:off x="233975" y="8392763"/>
            <a:ext cx="14138848" cy="2990472"/>
            <a:chOff x="0" y="0"/>
            <a:chExt cx="3723812" cy="787614"/>
          </a:xfrm>
        </p:grpSpPr>
        <p:sp>
          <p:nvSpPr>
            <p:cNvPr name="Freeform 69" id="69"/>
            <p:cNvSpPr/>
            <p:nvPr/>
          </p:nvSpPr>
          <p:spPr>
            <a:xfrm flipH="false" flipV="false" rot="0">
              <a:off x="0" y="0"/>
              <a:ext cx="3723812" cy="787614"/>
            </a:xfrm>
            <a:custGeom>
              <a:avLst/>
              <a:gdLst/>
              <a:ahLst/>
              <a:cxnLst/>
              <a:rect r="r" b="b" t="t" l="l"/>
              <a:pathLst>
                <a:path h="787614" w="3723812">
                  <a:moveTo>
                    <a:pt x="27926" y="0"/>
                  </a:moveTo>
                  <a:lnTo>
                    <a:pt x="3695886" y="0"/>
                  </a:lnTo>
                  <a:cubicBezTo>
                    <a:pt x="3711309" y="0"/>
                    <a:pt x="3723812" y="12503"/>
                    <a:pt x="3723812" y="27926"/>
                  </a:cubicBezTo>
                  <a:lnTo>
                    <a:pt x="3723812" y="759688"/>
                  </a:lnTo>
                  <a:cubicBezTo>
                    <a:pt x="3723812" y="775111"/>
                    <a:pt x="3711309" y="787614"/>
                    <a:pt x="3695886" y="787614"/>
                  </a:cubicBezTo>
                  <a:lnTo>
                    <a:pt x="27926" y="787614"/>
                  </a:lnTo>
                  <a:cubicBezTo>
                    <a:pt x="12503" y="787614"/>
                    <a:pt x="0" y="775111"/>
                    <a:pt x="0" y="759688"/>
                  </a:cubicBezTo>
                  <a:lnTo>
                    <a:pt x="0" y="27926"/>
                  </a:lnTo>
                  <a:cubicBezTo>
                    <a:pt x="0" y="12503"/>
                    <a:pt x="12503" y="0"/>
                    <a:pt x="27926" y="0"/>
                  </a:cubicBezTo>
                  <a:close/>
                </a:path>
              </a:pathLst>
            </a:custGeom>
            <a:solidFill>
              <a:srgbClr val="E9B3A3"/>
            </a:solidFill>
          </p:spPr>
        </p:sp>
        <p:sp>
          <p:nvSpPr>
            <p:cNvPr name="TextBox 70" id="70"/>
            <p:cNvSpPr txBox="true"/>
            <p:nvPr/>
          </p:nvSpPr>
          <p:spPr>
            <a:xfrm>
              <a:off x="0" y="-38100"/>
              <a:ext cx="3723812" cy="825714"/>
            </a:xfrm>
            <a:prstGeom prst="rect">
              <a:avLst/>
            </a:prstGeom>
          </p:spPr>
          <p:txBody>
            <a:bodyPr anchor="ctr" rtlCol="false" tIns="50800" lIns="50800" bIns="50800" rIns="50800"/>
            <a:lstStyle/>
            <a:p>
              <a:pPr algn="ctr">
                <a:lnSpc>
                  <a:spcPts val="2449"/>
                </a:lnSpc>
              </a:pPr>
            </a:p>
          </p:txBody>
        </p:sp>
      </p:grpSp>
      <p:sp>
        <p:nvSpPr>
          <p:cNvPr name="Freeform 71" id="71"/>
          <p:cNvSpPr/>
          <p:nvPr/>
        </p:nvSpPr>
        <p:spPr>
          <a:xfrm flipH="false" flipV="false" rot="0">
            <a:off x="483962" y="8490520"/>
            <a:ext cx="396643" cy="377172"/>
          </a:xfrm>
          <a:custGeom>
            <a:avLst/>
            <a:gdLst/>
            <a:ahLst/>
            <a:cxnLst/>
            <a:rect r="r" b="b" t="t" l="l"/>
            <a:pathLst>
              <a:path h="377172" w="396643">
                <a:moveTo>
                  <a:pt x="0" y="0"/>
                </a:moveTo>
                <a:lnTo>
                  <a:pt x="396643" y="0"/>
                </a:lnTo>
                <a:lnTo>
                  <a:pt x="396643" y="377172"/>
                </a:lnTo>
                <a:lnTo>
                  <a:pt x="0" y="3771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2" id="72"/>
          <p:cNvSpPr txBox="true"/>
          <p:nvPr/>
        </p:nvSpPr>
        <p:spPr>
          <a:xfrm rot="0">
            <a:off x="0" y="133350"/>
            <a:ext cx="18288000" cy="1076062"/>
          </a:xfrm>
          <a:prstGeom prst="rect">
            <a:avLst/>
          </a:prstGeom>
        </p:spPr>
        <p:txBody>
          <a:bodyPr anchor="t" rtlCol="false" tIns="0" lIns="0" bIns="0" rIns="0">
            <a:spAutoFit/>
          </a:bodyPr>
          <a:lstStyle/>
          <a:p>
            <a:pPr algn="ctr">
              <a:lnSpc>
                <a:spcPts val="8000"/>
              </a:lnSpc>
            </a:pPr>
            <a:r>
              <a:rPr lang="en-US" sz="8000">
                <a:solidFill>
                  <a:srgbClr val="91612F"/>
                </a:solidFill>
                <a:latin typeface="Linux Biolinum"/>
              </a:rPr>
              <a:t>Organizational chart</a:t>
            </a:r>
          </a:p>
        </p:txBody>
      </p:sp>
      <p:sp>
        <p:nvSpPr>
          <p:cNvPr name="TextBox 73" id="73"/>
          <p:cNvSpPr txBox="true"/>
          <p:nvPr/>
        </p:nvSpPr>
        <p:spPr>
          <a:xfrm rot="0">
            <a:off x="432013" y="8850529"/>
            <a:ext cx="13742772" cy="1253381"/>
          </a:xfrm>
          <a:prstGeom prst="rect">
            <a:avLst/>
          </a:prstGeom>
        </p:spPr>
        <p:txBody>
          <a:bodyPr anchor="t" rtlCol="false" tIns="0" lIns="0" bIns="0" rIns="0">
            <a:spAutoFit/>
          </a:bodyPr>
          <a:lstStyle/>
          <a:p>
            <a:pPr algn="just">
              <a:lnSpc>
                <a:spcPts val="3360"/>
              </a:lnSpc>
            </a:pPr>
            <a:r>
              <a:rPr lang="en-US" sz="2400">
                <a:solidFill>
                  <a:srgbClr val="000000"/>
                </a:solidFill>
                <a:latin typeface="Linux Biolinum"/>
              </a:rPr>
              <a:t>Since we are in a very competitive market with some apps that have similar functions we need a powerful marketing department to diferentiate us. Also to remain in the market we need to constantly update the product to compete against our rivals.</a:t>
            </a:r>
          </a:p>
        </p:txBody>
      </p:sp>
      <p:sp>
        <p:nvSpPr>
          <p:cNvPr name="TextBox 74" id="74"/>
          <p:cNvSpPr txBox="true"/>
          <p:nvPr/>
        </p:nvSpPr>
        <p:spPr>
          <a:xfrm rot="0">
            <a:off x="943141" y="8374333"/>
            <a:ext cx="2688016" cy="533346"/>
          </a:xfrm>
          <a:prstGeom prst="rect">
            <a:avLst/>
          </a:prstGeom>
        </p:spPr>
        <p:txBody>
          <a:bodyPr anchor="t" rtlCol="false" tIns="0" lIns="0" bIns="0" rIns="0">
            <a:spAutoFit/>
          </a:bodyPr>
          <a:lstStyle/>
          <a:p>
            <a:pPr algn="ctr">
              <a:lnSpc>
                <a:spcPts val="4200"/>
              </a:lnSpc>
            </a:pPr>
            <a:r>
              <a:rPr lang="en-US" sz="3000">
                <a:solidFill>
                  <a:srgbClr val="835F47"/>
                </a:solidFill>
                <a:latin typeface="Linux Biolinum"/>
              </a:rPr>
              <a:t>Key departments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400000">
            <a:off x="731665" y="-2130767"/>
            <a:ext cx="1691219" cy="4627715"/>
          </a:xfrm>
          <a:custGeom>
            <a:avLst/>
            <a:gdLst/>
            <a:ahLst/>
            <a:cxnLst/>
            <a:rect r="r" b="b" t="t" l="l"/>
            <a:pathLst>
              <a:path h="4627715" w="1691219">
                <a:moveTo>
                  <a:pt x="1691219" y="4627715"/>
                </a:moveTo>
                <a:lnTo>
                  <a:pt x="0" y="4627715"/>
                </a:lnTo>
                <a:lnTo>
                  <a:pt x="0" y="0"/>
                </a:lnTo>
                <a:lnTo>
                  <a:pt x="1691219" y="0"/>
                </a:lnTo>
                <a:lnTo>
                  <a:pt x="1691219" y="462771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171" y="-491529"/>
            <a:ext cx="3070426" cy="3025765"/>
          </a:xfrm>
          <a:custGeom>
            <a:avLst/>
            <a:gdLst/>
            <a:ahLst/>
            <a:cxnLst/>
            <a:rect r="r" b="b" t="t" l="l"/>
            <a:pathLst>
              <a:path h="3025765" w="3070426">
                <a:moveTo>
                  <a:pt x="0" y="0"/>
                </a:moveTo>
                <a:lnTo>
                  <a:pt x="3070426" y="0"/>
                </a:lnTo>
                <a:lnTo>
                  <a:pt x="3070426" y="3025765"/>
                </a:lnTo>
                <a:lnTo>
                  <a:pt x="0" y="30257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7382282" y="8758644"/>
            <a:ext cx="1172745" cy="3209005"/>
          </a:xfrm>
          <a:custGeom>
            <a:avLst/>
            <a:gdLst/>
            <a:ahLst/>
            <a:cxnLst/>
            <a:rect r="r" b="b" t="t" l="l"/>
            <a:pathLst>
              <a:path h="3209005" w="1172745">
                <a:moveTo>
                  <a:pt x="0" y="0"/>
                </a:moveTo>
                <a:lnTo>
                  <a:pt x="1172746" y="0"/>
                </a:lnTo>
                <a:lnTo>
                  <a:pt x="1172746" y="3209005"/>
                </a:lnTo>
                <a:lnTo>
                  <a:pt x="0" y="32090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59300" y="9103034"/>
            <a:ext cx="2313857" cy="2280201"/>
          </a:xfrm>
          <a:custGeom>
            <a:avLst/>
            <a:gdLst/>
            <a:ahLst/>
            <a:cxnLst/>
            <a:rect r="r" b="b" t="t" l="l"/>
            <a:pathLst>
              <a:path h="2280201" w="2313857">
                <a:moveTo>
                  <a:pt x="0" y="0"/>
                </a:moveTo>
                <a:lnTo>
                  <a:pt x="2313857" y="0"/>
                </a:lnTo>
                <a:lnTo>
                  <a:pt x="2313857" y="2280201"/>
                </a:lnTo>
                <a:lnTo>
                  <a:pt x="0" y="22802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6" id="6"/>
          <p:cNvPicPr>
            <a:picLocks noChangeAspect="true"/>
          </p:cNvPicPr>
          <p:nvPr/>
        </p:nvPicPr>
        <p:blipFill>
          <a:blip r:embed="rId6"/>
          <a:stretch>
            <a:fillRect/>
          </a:stretch>
        </p:blipFill>
        <p:spPr>
          <a:xfrm rot="0">
            <a:off x="304752" y="59558"/>
            <a:ext cx="18228881" cy="11095217"/>
          </a:xfrm>
          <a:prstGeom prst="rect">
            <a:avLst/>
          </a:prstGeom>
        </p:spPr>
      </p:pic>
      <p:grpSp>
        <p:nvGrpSpPr>
          <p:cNvPr name="Group 7" id="7"/>
          <p:cNvGrpSpPr/>
          <p:nvPr/>
        </p:nvGrpSpPr>
        <p:grpSpPr>
          <a:xfrm rot="0">
            <a:off x="5869720" y="4446767"/>
            <a:ext cx="468774" cy="4724923"/>
            <a:chOff x="0" y="0"/>
            <a:chExt cx="123463" cy="1244424"/>
          </a:xfrm>
        </p:grpSpPr>
        <p:sp>
          <p:nvSpPr>
            <p:cNvPr name="Freeform 8" id="8"/>
            <p:cNvSpPr/>
            <p:nvPr/>
          </p:nvSpPr>
          <p:spPr>
            <a:xfrm flipH="false" flipV="false" rot="0">
              <a:off x="0" y="0"/>
              <a:ext cx="123463" cy="1244424"/>
            </a:xfrm>
            <a:custGeom>
              <a:avLst/>
              <a:gdLst/>
              <a:ahLst/>
              <a:cxnLst/>
              <a:rect r="r" b="b" t="t" l="l"/>
              <a:pathLst>
                <a:path h="1244424" w="123463">
                  <a:moveTo>
                    <a:pt x="0" y="0"/>
                  </a:moveTo>
                  <a:lnTo>
                    <a:pt x="123463" y="0"/>
                  </a:lnTo>
                  <a:lnTo>
                    <a:pt x="123463" y="1244424"/>
                  </a:lnTo>
                  <a:lnTo>
                    <a:pt x="0" y="1244424"/>
                  </a:lnTo>
                  <a:close/>
                </a:path>
              </a:pathLst>
            </a:custGeom>
            <a:solidFill>
              <a:srgbClr val="835F47"/>
            </a:solidFill>
          </p:spPr>
        </p:sp>
        <p:sp>
          <p:nvSpPr>
            <p:cNvPr name="TextBox 9" id="9"/>
            <p:cNvSpPr txBox="true"/>
            <p:nvPr/>
          </p:nvSpPr>
          <p:spPr>
            <a:xfrm>
              <a:off x="0" y="-38100"/>
              <a:ext cx="123463" cy="1282524"/>
            </a:xfrm>
            <a:prstGeom prst="rect">
              <a:avLst/>
            </a:prstGeom>
          </p:spPr>
          <p:txBody>
            <a:bodyPr anchor="ctr" rtlCol="false" tIns="50800" lIns="50800" bIns="50800" rIns="50800"/>
            <a:lstStyle/>
            <a:p>
              <a:pPr algn="ctr">
                <a:lnSpc>
                  <a:spcPts val="2449"/>
                </a:lnSpc>
              </a:pPr>
            </a:p>
          </p:txBody>
        </p:sp>
      </p:grpSp>
      <p:grpSp>
        <p:nvGrpSpPr>
          <p:cNvPr name="Group 10" id="10"/>
          <p:cNvGrpSpPr/>
          <p:nvPr/>
        </p:nvGrpSpPr>
        <p:grpSpPr>
          <a:xfrm rot="0">
            <a:off x="8005369" y="4446767"/>
            <a:ext cx="465651" cy="4724923"/>
            <a:chOff x="0" y="0"/>
            <a:chExt cx="122641" cy="1244424"/>
          </a:xfrm>
        </p:grpSpPr>
        <p:sp>
          <p:nvSpPr>
            <p:cNvPr name="Freeform 11" id="11"/>
            <p:cNvSpPr/>
            <p:nvPr/>
          </p:nvSpPr>
          <p:spPr>
            <a:xfrm flipH="false" flipV="false" rot="0">
              <a:off x="0" y="0"/>
              <a:ext cx="122641" cy="1244424"/>
            </a:xfrm>
            <a:custGeom>
              <a:avLst/>
              <a:gdLst/>
              <a:ahLst/>
              <a:cxnLst/>
              <a:rect r="r" b="b" t="t" l="l"/>
              <a:pathLst>
                <a:path h="1244424" w="122641">
                  <a:moveTo>
                    <a:pt x="0" y="0"/>
                  </a:moveTo>
                  <a:lnTo>
                    <a:pt x="122641" y="0"/>
                  </a:lnTo>
                  <a:lnTo>
                    <a:pt x="122641" y="1244424"/>
                  </a:lnTo>
                  <a:lnTo>
                    <a:pt x="0" y="1244424"/>
                  </a:lnTo>
                  <a:close/>
                </a:path>
              </a:pathLst>
            </a:custGeom>
            <a:solidFill>
              <a:srgbClr val="835F47"/>
            </a:solidFill>
          </p:spPr>
        </p:sp>
        <p:sp>
          <p:nvSpPr>
            <p:cNvPr name="TextBox 12" id="12"/>
            <p:cNvSpPr txBox="true"/>
            <p:nvPr/>
          </p:nvSpPr>
          <p:spPr>
            <a:xfrm>
              <a:off x="0" y="-38100"/>
              <a:ext cx="122641" cy="1282524"/>
            </a:xfrm>
            <a:prstGeom prst="rect">
              <a:avLst/>
            </a:prstGeom>
          </p:spPr>
          <p:txBody>
            <a:bodyPr anchor="ctr" rtlCol="false" tIns="50800" lIns="50800" bIns="50800" rIns="50800"/>
            <a:lstStyle/>
            <a:p>
              <a:pPr algn="ctr">
                <a:lnSpc>
                  <a:spcPts val="2449"/>
                </a:lnSpc>
              </a:pPr>
            </a:p>
          </p:txBody>
        </p:sp>
      </p:grpSp>
      <p:grpSp>
        <p:nvGrpSpPr>
          <p:cNvPr name="Group 13" id="13"/>
          <p:cNvGrpSpPr/>
          <p:nvPr/>
        </p:nvGrpSpPr>
        <p:grpSpPr>
          <a:xfrm rot="0">
            <a:off x="10137895" y="4446767"/>
            <a:ext cx="471919" cy="4724923"/>
            <a:chOff x="0" y="0"/>
            <a:chExt cx="124292" cy="1244424"/>
          </a:xfrm>
        </p:grpSpPr>
        <p:sp>
          <p:nvSpPr>
            <p:cNvPr name="Freeform 14" id="14"/>
            <p:cNvSpPr/>
            <p:nvPr/>
          </p:nvSpPr>
          <p:spPr>
            <a:xfrm flipH="false" flipV="false" rot="0">
              <a:off x="0" y="0"/>
              <a:ext cx="124292" cy="1244424"/>
            </a:xfrm>
            <a:custGeom>
              <a:avLst/>
              <a:gdLst/>
              <a:ahLst/>
              <a:cxnLst/>
              <a:rect r="r" b="b" t="t" l="l"/>
              <a:pathLst>
                <a:path h="1244424" w="124292">
                  <a:moveTo>
                    <a:pt x="0" y="0"/>
                  </a:moveTo>
                  <a:lnTo>
                    <a:pt x="124292" y="0"/>
                  </a:lnTo>
                  <a:lnTo>
                    <a:pt x="124292" y="1244424"/>
                  </a:lnTo>
                  <a:lnTo>
                    <a:pt x="0" y="1244424"/>
                  </a:lnTo>
                  <a:close/>
                </a:path>
              </a:pathLst>
            </a:custGeom>
            <a:solidFill>
              <a:srgbClr val="835F47"/>
            </a:solidFill>
          </p:spPr>
        </p:sp>
        <p:sp>
          <p:nvSpPr>
            <p:cNvPr name="TextBox 15" id="15"/>
            <p:cNvSpPr txBox="true"/>
            <p:nvPr/>
          </p:nvSpPr>
          <p:spPr>
            <a:xfrm>
              <a:off x="0" y="-38100"/>
              <a:ext cx="124292" cy="1282524"/>
            </a:xfrm>
            <a:prstGeom prst="rect">
              <a:avLst/>
            </a:prstGeom>
          </p:spPr>
          <p:txBody>
            <a:bodyPr anchor="ctr" rtlCol="false" tIns="50800" lIns="50800" bIns="50800" rIns="50800"/>
            <a:lstStyle/>
            <a:p>
              <a:pPr algn="ctr">
                <a:lnSpc>
                  <a:spcPts val="2449"/>
                </a:lnSpc>
              </a:pPr>
            </a:p>
          </p:txBody>
        </p:sp>
      </p:grpSp>
      <p:grpSp>
        <p:nvGrpSpPr>
          <p:cNvPr name="Group 16" id="16"/>
          <p:cNvGrpSpPr/>
          <p:nvPr/>
        </p:nvGrpSpPr>
        <p:grpSpPr>
          <a:xfrm rot="0">
            <a:off x="12270421" y="4446767"/>
            <a:ext cx="476139" cy="4724923"/>
            <a:chOff x="0" y="0"/>
            <a:chExt cx="125403" cy="1244424"/>
          </a:xfrm>
        </p:grpSpPr>
        <p:sp>
          <p:nvSpPr>
            <p:cNvPr name="Freeform 17" id="17"/>
            <p:cNvSpPr/>
            <p:nvPr/>
          </p:nvSpPr>
          <p:spPr>
            <a:xfrm flipH="false" flipV="false" rot="0">
              <a:off x="0" y="0"/>
              <a:ext cx="125403" cy="1244424"/>
            </a:xfrm>
            <a:custGeom>
              <a:avLst/>
              <a:gdLst/>
              <a:ahLst/>
              <a:cxnLst/>
              <a:rect r="r" b="b" t="t" l="l"/>
              <a:pathLst>
                <a:path h="1244424" w="125403">
                  <a:moveTo>
                    <a:pt x="0" y="0"/>
                  </a:moveTo>
                  <a:lnTo>
                    <a:pt x="125403" y="0"/>
                  </a:lnTo>
                  <a:lnTo>
                    <a:pt x="125403" y="1244424"/>
                  </a:lnTo>
                  <a:lnTo>
                    <a:pt x="0" y="1244424"/>
                  </a:lnTo>
                  <a:close/>
                </a:path>
              </a:pathLst>
            </a:custGeom>
            <a:solidFill>
              <a:srgbClr val="835F47"/>
            </a:solidFill>
          </p:spPr>
        </p:sp>
        <p:sp>
          <p:nvSpPr>
            <p:cNvPr name="TextBox 18" id="18"/>
            <p:cNvSpPr txBox="true"/>
            <p:nvPr/>
          </p:nvSpPr>
          <p:spPr>
            <a:xfrm>
              <a:off x="0" y="-38100"/>
              <a:ext cx="125403" cy="1282524"/>
            </a:xfrm>
            <a:prstGeom prst="rect">
              <a:avLst/>
            </a:prstGeom>
          </p:spPr>
          <p:txBody>
            <a:bodyPr anchor="ctr" rtlCol="false" tIns="50800" lIns="50800" bIns="50800" rIns="50800"/>
            <a:lstStyle/>
            <a:p>
              <a:pPr algn="ctr">
                <a:lnSpc>
                  <a:spcPts val="2449"/>
                </a:lnSpc>
              </a:pPr>
            </a:p>
          </p:txBody>
        </p:sp>
      </p:grpSp>
      <p:grpSp>
        <p:nvGrpSpPr>
          <p:cNvPr name="Group 19" id="19"/>
          <p:cNvGrpSpPr/>
          <p:nvPr/>
        </p:nvGrpSpPr>
        <p:grpSpPr>
          <a:xfrm rot="0">
            <a:off x="14413435" y="4446767"/>
            <a:ext cx="476139" cy="4724923"/>
            <a:chOff x="0" y="0"/>
            <a:chExt cx="125403" cy="1244424"/>
          </a:xfrm>
        </p:grpSpPr>
        <p:sp>
          <p:nvSpPr>
            <p:cNvPr name="Freeform 20" id="20"/>
            <p:cNvSpPr/>
            <p:nvPr/>
          </p:nvSpPr>
          <p:spPr>
            <a:xfrm flipH="false" flipV="false" rot="0">
              <a:off x="0" y="0"/>
              <a:ext cx="125403" cy="1244424"/>
            </a:xfrm>
            <a:custGeom>
              <a:avLst/>
              <a:gdLst/>
              <a:ahLst/>
              <a:cxnLst/>
              <a:rect r="r" b="b" t="t" l="l"/>
              <a:pathLst>
                <a:path h="1244424" w="125403">
                  <a:moveTo>
                    <a:pt x="0" y="0"/>
                  </a:moveTo>
                  <a:lnTo>
                    <a:pt x="125403" y="0"/>
                  </a:lnTo>
                  <a:lnTo>
                    <a:pt x="125403" y="1244424"/>
                  </a:lnTo>
                  <a:lnTo>
                    <a:pt x="0" y="1244424"/>
                  </a:lnTo>
                  <a:close/>
                </a:path>
              </a:pathLst>
            </a:custGeom>
            <a:solidFill>
              <a:srgbClr val="835F47"/>
            </a:solidFill>
          </p:spPr>
        </p:sp>
        <p:sp>
          <p:nvSpPr>
            <p:cNvPr name="TextBox 21" id="21"/>
            <p:cNvSpPr txBox="true"/>
            <p:nvPr/>
          </p:nvSpPr>
          <p:spPr>
            <a:xfrm>
              <a:off x="0" y="-38100"/>
              <a:ext cx="125403" cy="1282524"/>
            </a:xfrm>
            <a:prstGeom prst="rect">
              <a:avLst/>
            </a:prstGeom>
          </p:spPr>
          <p:txBody>
            <a:bodyPr anchor="ctr" rtlCol="false" tIns="50800" lIns="50800" bIns="50800" rIns="50800"/>
            <a:lstStyle/>
            <a:p>
              <a:pPr algn="ctr">
                <a:lnSpc>
                  <a:spcPts val="2449"/>
                </a:lnSpc>
              </a:pPr>
            </a:p>
          </p:txBody>
        </p:sp>
      </p:grpSp>
      <p:grpSp>
        <p:nvGrpSpPr>
          <p:cNvPr name="Group 22" id="22"/>
          <p:cNvGrpSpPr/>
          <p:nvPr/>
        </p:nvGrpSpPr>
        <p:grpSpPr>
          <a:xfrm rot="0">
            <a:off x="16546924" y="4446767"/>
            <a:ext cx="476139" cy="4724923"/>
            <a:chOff x="0" y="0"/>
            <a:chExt cx="125403" cy="1244424"/>
          </a:xfrm>
        </p:grpSpPr>
        <p:sp>
          <p:nvSpPr>
            <p:cNvPr name="Freeform 23" id="23"/>
            <p:cNvSpPr/>
            <p:nvPr/>
          </p:nvSpPr>
          <p:spPr>
            <a:xfrm flipH="false" flipV="false" rot="0">
              <a:off x="0" y="0"/>
              <a:ext cx="125403" cy="1244424"/>
            </a:xfrm>
            <a:custGeom>
              <a:avLst/>
              <a:gdLst/>
              <a:ahLst/>
              <a:cxnLst/>
              <a:rect r="r" b="b" t="t" l="l"/>
              <a:pathLst>
                <a:path h="1244424" w="125403">
                  <a:moveTo>
                    <a:pt x="0" y="0"/>
                  </a:moveTo>
                  <a:lnTo>
                    <a:pt x="125403" y="0"/>
                  </a:lnTo>
                  <a:lnTo>
                    <a:pt x="125403" y="1244424"/>
                  </a:lnTo>
                  <a:lnTo>
                    <a:pt x="0" y="1244424"/>
                  </a:lnTo>
                  <a:close/>
                </a:path>
              </a:pathLst>
            </a:custGeom>
            <a:solidFill>
              <a:srgbClr val="835F47"/>
            </a:solidFill>
          </p:spPr>
        </p:sp>
        <p:sp>
          <p:nvSpPr>
            <p:cNvPr name="TextBox 24" id="24"/>
            <p:cNvSpPr txBox="true"/>
            <p:nvPr/>
          </p:nvSpPr>
          <p:spPr>
            <a:xfrm>
              <a:off x="0" y="-38100"/>
              <a:ext cx="125403" cy="1282524"/>
            </a:xfrm>
            <a:prstGeom prst="rect">
              <a:avLst/>
            </a:prstGeom>
          </p:spPr>
          <p:txBody>
            <a:bodyPr anchor="ctr" rtlCol="false" tIns="50800" lIns="50800" bIns="50800" rIns="50800"/>
            <a:lstStyle/>
            <a:p>
              <a:pPr algn="ctr">
                <a:lnSpc>
                  <a:spcPts val="2449"/>
                </a:lnSpc>
              </a:pPr>
            </a:p>
          </p:txBody>
        </p:sp>
      </p:grpSp>
      <p:grpSp>
        <p:nvGrpSpPr>
          <p:cNvPr name="Group 25" id="25"/>
          <p:cNvGrpSpPr/>
          <p:nvPr/>
        </p:nvGrpSpPr>
        <p:grpSpPr>
          <a:xfrm rot="0">
            <a:off x="4285325" y="1701967"/>
            <a:ext cx="103813" cy="104726"/>
            <a:chOff x="0" y="0"/>
            <a:chExt cx="27342" cy="27582"/>
          </a:xfrm>
        </p:grpSpPr>
        <p:sp>
          <p:nvSpPr>
            <p:cNvPr name="Freeform 26" id="26"/>
            <p:cNvSpPr/>
            <p:nvPr/>
          </p:nvSpPr>
          <p:spPr>
            <a:xfrm flipH="false" flipV="false" rot="0">
              <a:off x="0" y="0"/>
              <a:ext cx="27342" cy="27582"/>
            </a:xfrm>
            <a:custGeom>
              <a:avLst/>
              <a:gdLst/>
              <a:ahLst/>
              <a:cxnLst/>
              <a:rect r="r" b="b" t="t" l="l"/>
              <a:pathLst>
                <a:path h="27582" w="27342">
                  <a:moveTo>
                    <a:pt x="0" y="0"/>
                  </a:moveTo>
                  <a:lnTo>
                    <a:pt x="27342" y="0"/>
                  </a:lnTo>
                  <a:lnTo>
                    <a:pt x="27342" y="27582"/>
                  </a:lnTo>
                  <a:lnTo>
                    <a:pt x="0" y="27582"/>
                  </a:lnTo>
                  <a:close/>
                </a:path>
              </a:pathLst>
            </a:custGeom>
            <a:solidFill>
              <a:srgbClr val="835F47"/>
            </a:solidFill>
          </p:spPr>
        </p:sp>
        <p:sp>
          <p:nvSpPr>
            <p:cNvPr name="TextBox 27" id="27"/>
            <p:cNvSpPr txBox="true"/>
            <p:nvPr/>
          </p:nvSpPr>
          <p:spPr>
            <a:xfrm>
              <a:off x="0" y="-38100"/>
              <a:ext cx="27342" cy="65682"/>
            </a:xfrm>
            <a:prstGeom prst="rect">
              <a:avLst/>
            </a:prstGeom>
          </p:spPr>
          <p:txBody>
            <a:bodyPr anchor="ctr" rtlCol="false" tIns="50800" lIns="50800" bIns="50800" rIns="50800"/>
            <a:lstStyle/>
            <a:p>
              <a:pPr algn="ctr">
                <a:lnSpc>
                  <a:spcPts val="2449"/>
                </a:lnSpc>
              </a:pPr>
            </a:p>
          </p:txBody>
        </p:sp>
      </p:grpSp>
      <p:sp>
        <p:nvSpPr>
          <p:cNvPr name="TextBox 28" id="28"/>
          <p:cNvSpPr txBox="true"/>
          <p:nvPr/>
        </p:nvSpPr>
        <p:spPr>
          <a:xfrm rot="0">
            <a:off x="4154883" y="316440"/>
            <a:ext cx="10149997" cy="1076062"/>
          </a:xfrm>
          <a:prstGeom prst="rect">
            <a:avLst/>
          </a:prstGeom>
        </p:spPr>
        <p:txBody>
          <a:bodyPr anchor="t" rtlCol="false" tIns="0" lIns="0" bIns="0" rIns="0">
            <a:spAutoFit/>
          </a:bodyPr>
          <a:lstStyle/>
          <a:p>
            <a:pPr algn="ctr">
              <a:lnSpc>
                <a:spcPts val="8000"/>
              </a:lnSpc>
            </a:pPr>
            <a:r>
              <a:rPr lang="en-US" sz="8000">
                <a:solidFill>
                  <a:srgbClr val="91612F"/>
                </a:solidFill>
                <a:latin typeface="Linux Biolinum"/>
              </a:rPr>
              <a:t>Company growth</a:t>
            </a:r>
          </a:p>
        </p:txBody>
      </p:sp>
      <p:sp>
        <p:nvSpPr>
          <p:cNvPr name="TextBox 29" id="29"/>
          <p:cNvSpPr txBox="true"/>
          <p:nvPr/>
        </p:nvSpPr>
        <p:spPr>
          <a:xfrm rot="-5400000">
            <a:off x="-1092728" y="4898082"/>
            <a:ext cx="5072944" cy="490837"/>
          </a:xfrm>
          <a:prstGeom prst="rect">
            <a:avLst/>
          </a:prstGeom>
        </p:spPr>
        <p:txBody>
          <a:bodyPr anchor="t" rtlCol="false" tIns="0" lIns="0" bIns="0" rIns="0">
            <a:spAutoFit/>
          </a:bodyPr>
          <a:lstStyle/>
          <a:p>
            <a:pPr algn="ctr">
              <a:lnSpc>
                <a:spcPts val="3920"/>
              </a:lnSpc>
            </a:pPr>
            <a:r>
              <a:rPr lang="en-US" sz="2800">
                <a:solidFill>
                  <a:srgbClr val="91612F"/>
                </a:solidFill>
                <a:latin typeface="Linux Biolinum Bold"/>
              </a:rPr>
              <a:t>FTE (headcount + contractors)</a:t>
            </a:r>
          </a:p>
        </p:txBody>
      </p:sp>
      <p:sp>
        <p:nvSpPr>
          <p:cNvPr name="TextBox 30" id="30"/>
          <p:cNvSpPr txBox="true"/>
          <p:nvPr/>
        </p:nvSpPr>
        <p:spPr>
          <a:xfrm rot="0">
            <a:off x="9114622" y="9796145"/>
            <a:ext cx="822920" cy="490855"/>
          </a:xfrm>
          <a:prstGeom prst="rect">
            <a:avLst/>
          </a:prstGeom>
        </p:spPr>
        <p:txBody>
          <a:bodyPr anchor="t" rtlCol="false" tIns="0" lIns="0" bIns="0" rIns="0">
            <a:spAutoFit/>
          </a:bodyPr>
          <a:lstStyle/>
          <a:p>
            <a:pPr algn="ctr">
              <a:lnSpc>
                <a:spcPts val="3920"/>
              </a:lnSpc>
            </a:pPr>
            <a:r>
              <a:rPr lang="en-US" sz="2800">
                <a:solidFill>
                  <a:srgbClr val="91612F"/>
                </a:solidFill>
                <a:latin typeface="Linux Biolinum Bold"/>
              </a:rPr>
              <a:t>Time</a:t>
            </a:r>
          </a:p>
        </p:txBody>
      </p:sp>
      <p:sp>
        <p:nvSpPr>
          <p:cNvPr name="TextBox 31" id="31"/>
          <p:cNvSpPr txBox="true"/>
          <p:nvPr/>
        </p:nvSpPr>
        <p:spPr>
          <a:xfrm rot="0">
            <a:off x="2163575" y="9567601"/>
            <a:ext cx="1991308" cy="348755"/>
          </a:xfrm>
          <a:prstGeom prst="rect">
            <a:avLst/>
          </a:prstGeom>
        </p:spPr>
        <p:txBody>
          <a:bodyPr anchor="t" rtlCol="false" tIns="0" lIns="0" bIns="0" rIns="0">
            <a:spAutoFit/>
          </a:bodyPr>
          <a:lstStyle/>
          <a:p>
            <a:pPr algn="ctr">
              <a:lnSpc>
                <a:spcPts val="2782"/>
              </a:lnSpc>
            </a:pPr>
            <a:r>
              <a:rPr lang="en-US" sz="1987">
                <a:solidFill>
                  <a:srgbClr val="91612F"/>
                </a:solidFill>
                <a:latin typeface="Linux Biolinum"/>
              </a:rPr>
              <a:t>Company Creation</a:t>
            </a:r>
          </a:p>
        </p:txBody>
      </p:sp>
      <p:sp>
        <p:nvSpPr>
          <p:cNvPr name="TextBox 32" id="32"/>
          <p:cNvSpPr txBox="true"/>
          <p:nvPr/>
        </p:nvSpPr>
        <p:spPr>
          <a:xfrm rot="0">
            <a:off x="4655725" y="9567601"/>
            <a:ext cx="1386471" cy="348755"/>
          </a:xfrm>
          <a:prstGeom prst="rect">
            <a:avLst/>
          </a:prstGeom>
        </p:spPr>
        <p:txBody>
          <a:bodyPr anchor="t" rtlCol="false" tIns="0" lIns="0" bIns="0" rIns="0">
            <a:spAutoFit/>
          </a:bodyPr>
          <a:lstStyle/>
          <a:p>
            <a:pPr algn="ctr">
              <a:lnSpc>
                <a:spcPts val="2782"/>
              </a:lnSpc>
            </a:pPr>
            <a:r>
              <a:rPr lang="en-US" sz="1987">
                <a:solidFill>
                  <a:srgbClr val="91612F"/>
                </a:solidFill>
                <a:latin typeface="Linux Biolinum"/>
              </a:rPr>
              <a:t>Development</a:t>
            </a:r>
          </a:p>
        </p:txBody>
      </p:sp>
      <p:sp>
        <p:nvSpPr>
          <p:cNvPr name="TextBox 33" id="33"/>
          <p:cNvSpPr txBox="true"/>
          <p:nvPr/>
        </p:nvSpPr>
        <p:spPr>
          <a:xfrm rot="0">
            <a:off x="7160593" y="9567601"/>
            <a:ext cx="764165" cy="348755"/>
          </a:xfrm>
          <a:prstGeom prst="rect">
            <a:avLst/>
          </a:prstGeom>
        </p:spPr>
        <p:txBody>
          <a:bodyPr anchor="t" rtlCol="false" tIns="0" lIns="0" bIns="0" rIns="0">
            <a:spAutoFit/>
          </a:bodyPr>
          <a:lstStyle/>
          <a:p>
            <a:pPr algn="ctr">
              <a:lnSpc>
                <a:spcPts val="2782"/>
              </a:lnSpc>
            </a:pPr>
            <a:r>
              <a:rPr lang="en-US" sz="1987">
                <a:solidFill>
                  <a:srgbClr val="91612F"/>
                </a:solidFill>
                <a:latin typeface="Linux Biolinum"/>
              </a:rPr>
              <a:t>Testing</a:t>
            </a:r>
          </a:p>
        </p:txBody>
      </p:sp>
      <p:sp>
        <p:nvSpPr>
          <p:cNvPr name="TextBox 34" id="34"/>
          <p:cNvSpPr txBox="true"/>
          <p:nvPr/>
        </p:nvSpPr>
        <p:spPr>
          <a:xfrm rot="0">
            <a:off x="8847744" y="9567601"/>
            <a:ext cx="1356676" cy="348755"/>
          </a:xfrm>
          <a:prstGeom prst="rect">
            <a:avLst/>
          </a:prstGeom>
        </p:spPr>
        <p:txBody>
          <a:bodyPr anchor="t" rtlCol="false" tIns="0" lIns="0" bIns="0" rIns="0">
            <a:spAutoFit/>
          </a:bodyPr>
          <a:lstStyle/>
          <a:p>
            <a:pPr algn="ctr">
              <a:lnSpc>
                <a:spcPts val="2782"/>
              </a:lnSpc>
            </a:pPr>
            <a:r>
              <a:rPr lang="en-US" sz="1987">
                <a:solidFill>
                  <a:srgbClr val="91612F"/>
                </a:solidFill>
                <a:latin typeface="Linux Biolinum"/>
              </a:rPr>
              <a:t>Final Release</a:t>
            </a:r>
          </a:p>
        </p:txBody>
      </p:sp>
      <p:sp>
        <p:nvSpPr>
          <p:cNvPr name="TextBox 35" id="35"/>
          <p:cNvSpPr txBox="true"/>
          <p:nvPr/>
        </p:nvSpPr>
        <p:spPr>
          <a:xfrm rot="0">
            <a:off x="11200296" y="9567601"/>
            <a:ext cx="1212774" cy="348755"/>
          </a:xfrm>
          <a:prstGeom prst="rect">
            <a:avLst/>
          </a:prstGeom>
        </p:spPr>
        <p:txBody>
          <a:bodyPr anchor="t" rtlCol="false" tIns="0" lIns="0" bIns="0" rIns="0">
            <a:spAutoFit/>
          </a:bodyPr>
          <a:lstStyle/>
          <a:p>
            <a:pPr algn="ctr">
              <a:lnSpc>
                <a:spcPts val="2782"/>
              </a:lnSpc>
            </a:pPr>
            <a:r>
              <a:rPr lang="en-US" sz="1987">
                <a:solidFill>
                  <a:srgbClr val="91612F"/>
                </a:solidFill>
                <a:latin typeface="Linux Biolinum"/>
              </a:rPr>
              <a:t>Corrections</a:t>
            </a:r>
          </a:p>
        </p:txBody>
      </p:sp>
      <p:sp>
        <p:nvSpPr>
          <p:cNvPr name="TextBox 36" id="36"/>
          <p:cNvSpPr txBox="true"/>
          <p:nvPr/>
        </p:nvSpPr>
        <p:spPr>
          <a:xfrm rot="0">
            <a:off x="14101362" y="9578584"/>
            <a:ext cx="1763376" cy="348755"/>
          </a:xfrm>
          <a:prstGeom prst="rect">
            <a:avLst/>
          </a:prstGeom>
        </p:spPr>
        <p:txBody>
          <a:bodyPr anchor="t" rtlCol="false" tIns="0" lIns="0" bIns="0" rIns="0">
            <a:spAutoFit/>
          </a:bodyPr>
          <a:lstStyle/>
          <a:p>
            <a:pPr algn="ctr">
              <a:lnSpc>
                <a:spcPts val="2782"/>
              </a:lnSpc>
            </a:pPr>
            <a:r>
              <a:rPr lang="en-US" sz="1987">
                <a:solidFill>
                  <a:srgbClr val="91612F"/>
                </a:solidFill>
                <a:latin typeface="Linux Biolinum"/>
              </a:rPr>
              <a:t>Possible Updates</a:t>
            </a:r>
          </a:p>
        </p:txBody>
      </p:sp>
      <p:sp>
        <p:nvSpPr>
          <p:cNvPr name="TextBox 37" id="37"/>
          <p:cNvSpPr txBox="true"/>
          <p:nvPr/>
        </p:nvSpPr>
        <p:spPr>
          <a:xfrm rot="0">
            <a:off x="4506107" y="1555745"/>
            <a:ext cx="497627" cy="349543"/>
          </a:xfrm>
          <a:prstGeom prst="rect">
            <a:avLst/>
          </a:prstGeom>
        </p:spPr>
        <p:txBody>
          <a:bodyPr anchor="t" rtlCol="false" tIns="0" lIns="0" bIns="0" rIns="0">
            <a:spAutoFit/>
          </a:bodyPr>
          <a:lstStyle/>
          <a:p>
            <a:pPr algn="ctr">
              <a:lnSpc>
                <a:spcPts val="2782"/>
              </a:lnSpc>
            </a:pPr>
            <a:r>
              <a:rPr lang="en-US" sz="1987">
                <a:solidFill>
                  <a:srgbClr val="000000"/>
                </a:solidFill>
                <a:latin typeface="Linux Biolinum"/>
              </a:rPr>
              <a:t>Tech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400000">
            <a:off x="731665" y="-2130767"/>
            <a:ext cx="1691219" cy="4627715"/>
          </a:xfrm>
          <a:custGeom>
            <a:avLst/>
            <a:gdLst/>
            <a:ahLst/>
            <a:cxnLst/>
            <a:rect r="r" b="b" t="t" l="l"/>
            <a:pathLst>
              <a:path h="4627715" w="1691219">
                <a:moveTo>
                  <a:pt x="1691219" y="4627715"/>
                </a:moveTo>
                <a:lnTo>
                  <a:pt x="0" y="4627715"/>
                </a:lnTo>
                <a:lnTo>
                  <a:pt x="0" y="0"/>
                </a:lnTo>
                <a:lnTo>
                  <a:pt x="1691219" y="0"/>
                </a:lnTo>
                <a:lnTo>
                  <a:pt x="1691219" y="462771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42230" y="-699918"/>
            <a:ext cx="3508266" cy="3457236"/>
          </a:xfrm>
          <a:custGeom>
            <a:avLst/>
            <a:gdLst/>
            <a:ahLst/>
            <a:cxnLst/>
            <a:rect r="r" b="b" t="t" l="l"/>
            <a:pathLst>
              <a:path h="3457236" w="3508266">
                <a:moveTo>
                  <a:pt x="0" y="0"/>
                </a:moveTo>
                <a:lnTo>
                  <a:pt x="3508266" y="0"/>
                </a:lnTo>
                <a:lnTo>
                  <a:pt x="3508266" y="3457236"/>
                </a:lnTo>
                <a:lnTo>
                  <a:pt x="0" y="345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413690" y="7790052"/>
            <a:ext cx="1691219" cy="4627715"/>
          </a:xfrm>
          <a:custGeom>
            <a:avLst/>
            <a:gdLst/>
            <a:ahLst/>
            <a:cxnLst/>
            <a:rect r="r" b="b" t="t" l="l"/>
            <a:pathLst>
              <a:path h="4627715" w="1691219">
                <a:moveTo>
                  <a:pt x="0" y="0"/>
                </a:moveTo>
                <a:lnTo>
                  <a:pt x="1691220" y="0"/>
                </a:lnTo>
                <a:lnTo>
                  <a:pt x="1691220" y="4627715"/>
                </a:lnTo>
                <a:lnTo>
                  <a:pt x="0" y="4627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017696" y="8006745"/>
            <a:ext cx="3508266" cy="3457236"/>
          </a:xfrm>
          <a:custGeom>
            <a:avLst/>
            <a:gdLst/>
            <a:ahLst/>
            <a:cxnLst/>
            <a:rect r="r" b="b" t="t" l="l"/>
            <a:pathLst>
              <a:path h="3457236" w="3508266">
                <a:moveTo>
                  <a:pt x="0" y="0"/>
                </a:moveTo>
                <a:lnTo>
                  <a:pt x="3508266" y="0"/>
                </a:lnTo>
                <a:lnTo>
                  <a:pt x="3508266" y="3457236"/>
                </a:lnTo>
                <a:lnTo>
                  <a:pt x="0" y="345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rot="5438066">
            <a:off x="4995932" y="6563020"/>
            <a:ext cx="7570594" cy="0"/>
          </a:xfrm>
          <a:prstGeom prst="line">
            <a:avLst/>
          </a:prstGeom>
          <a:ln cap="flat" w="19050">
            <a:solidFill>
              <a:srgbClr val="000000"/>
            </a:solidFill>
            <a:prstDash val="solid"/>
            <a:headEnd type="none" len="sm" w="sm"/>
            <a:tailEnd type="none" len="sm" w="sm"/>
          </a:ln>
        </p:spPr>
      </p:sp>
      <p:sp>
        <p:nvSpPr>
          <p:cNvPr name="AutoShape 7" id="7"/>
          <p:cNvSpPr/>
          <p:nvPr/>
        </p:nvSpPr>
        <p:spPr>
          <a:xfrm rot="0">
            <a:off x="1414365" y="6149218"/>
            <a:ext cx="15555003" cy="0"/>
          </a:xfrm>
          <a:prstGeom prst="line">
            <a:avLst/>
          </a:prstGeom>
          <a:ln cap="flat" w="19050">
            <a:solidFill>
              <a:srgbClr val="000000"/>
            </a:solidFill>
            <a:prstDash val="solid"/>
            <a:headEnd type="none" len="sm" w="sm"/>
            <a:tailEnd type="none" len="sm" w="sm"/>
          </a:ln>
        </p:spPr>
      </p:sp>
      <p:sp>
        <p:nvSpPr>
          <p:cNvPr name="TextBox 8" id="8"/>
          <p:cNvSpPr txBox="true"/>
          <p:nvPr/>
        </p:nvSpPr>
        <p:spPr>
          <a:xfrm rot="0">
            <a:off x="11808456" y="440264"/>
            <a:ext cx="5669789" cy="2089151"/>
          </a:xfrm>
          <a:prstGeom prst="rect">
            <a:avLst/>
          </a:prstGeom>
        </p:spPr>
        <p:txBody>
          <a:bodyPr anchor="t" rtlCol="false" tIns="0" lIns="0" bIns="0" rIns="0">
            <a:spAutoFit/>
          </a:bodyPr>
          <a:lstStyle/>
          <a:p>
            <a:pPr algn="ctr">
              <a:lnSpc>
                <a:spcPts val="8000"/>
              </a:lnSpc>
            </a:pPr>
            <a:r>
              <a:rPr lang="en-US" sz="8000" u="sng">
                <a:solidFill>
                  <a:srgbClr val="835F47"/>
                </a:solidFill>
                <a:latin typeface="Linux Biolinum"/>
              </a:rPr>
              <a:t>HIRING POLICIES</a:t>
            </a:r>
          </a:p>
        </p:txBody>
      </p:sp>
      <p:sp>
        <p:nvSpPr>
          <p:cNvPr name="TextBox 9" id="9"/>
          <p:cNvSpPr txBox="true"/>
          <p:nvPr/>
        </p:nvSpPr>
        <p:spPr>
          <a:xfrm rot="0">
            <a:off x="2032078" y="2763589"/>
            <a:ext cx="6048455" cy="691703"/>
          </a:xfrm>
          <a:prstGeom prst="rect">
            <a:avLst/>
          </a:prstGeom>
        </p:spPr>
        <p:txBody>
          <a:bodyPr anchor="t" rtlCol="false" tIns="0" lIns="0" bIns="0" rIns="0">
            <a:spAutoFit/>
          </a:bodyPr>
          <a:lstStyle/>
          <a:p>
            <a:pPr>
              <a:lnSpc>
                <a:spcPts val="5107"/>
              </a:lnSpc>
            </a:pPr>
            <a:r>
              <a:rPr lang="en-US" sz="5107">
                <a:solidFill>
                  <a:srgbClr val="CCA995"/>
                </a:solidFill>
                <a:latin typeface="Linux Biolinum Bold"/>
              </a:rPr>
              <a:t>ADMINISTRATION</a:t>
            </a:r>
          </a:p>
        </p:txBody>
      </p:sp>
      <p:sp>
        <p:nvSpPr>
          <p:cNvPr name="TextBox 10" id="10"/>
          <p:cNvSpPr txBox="true"/>
          <p:nvPr/>
        </p:nvSpPr>
        <p:spPr>
          <a:xfrm rot="0">
            <a:off x="9536778" y="2697426"/>
            <a:ext cx="6048455" cy="691703"/>
          </a:xfrm>
          <a:prstGeom prst="rect">
            <a:avLst/>
          </a:prstGeom>
        </p:spPr>
        <p:txBody>
          <a:bodyPr anchor="t" rtlCol="false" tIns="0" lIns="0" bIns="0" rIns="0">
            <a:spAutoFit/>
          </a:bodyPr>
          <a:lstStyle/>
          <a:p>
            <a:pPr algn="ctr">
              <a:lnSpc>
                <a:spcPts val="5107"/>
              </a:lnSpc>
            </a:pPr>
            <a:r>
              <a:rPr lang="en-US" sz="5107">
                <a:solidFill>
                  <a:srgbClr val="CCA995"/>
                </a:solidFill>
                <a:latin typeface="Linux Biolinum Bold"/>
              </a:rPr>
              <a:t>TECH</a:t>
            </a:r>
          </a:p>
        </p:txBody>
      </p:sp>
      <p:sp>
        <p:nvSpPr>
          <p:cNvPr name="TextBox 11" id="11"/>
          <p:cNvSpPr txBox="true"/>
          <p:nvPr/>
        </p:nvSpPr>
        <p:spPr>
          <a:xfrm rot="0">
            <a:off x="1523407" y="6447772"/>
            <a:ext cx="6943557" cy="1339403"/>
          </a:xfrm>
          <a:prstGeom prst="rect">
            <a:avLst/>
          </a:prstGeom>
        </p:spPr>
        <p:txBody>
          <a:bodyPr anchor="t" rtlCol="false" tIns="0" lIns="0" bIns="0" rIns="0">
            <a:spAutoFit/>
          </a:bodyPr>
          <a:lstStyle/>
          <a:p>
            <a:pPr algn="ctr">
              <a:lnSpc>
                <a:spcPts val="5107"/>
              </a:lnSpc>
            </a:pPr>
            <a:r>
              <a:rPr lang="en-US" sz="5107">
                <a:solidFill>
                  <a:srgbClr val="CCA995"/>
                </a:solidFill>
                <a:latin typeface="Linux Biolinum Bold"/>
              </a:rPr>
              <a:t>PURCHASING &amp; PRODUCTION / SALES</a:t>
            </a:r>
          </a:p>
        </p:txBody>
      </p:sp>
      <p:sp>
        <p:nvSpPr>
          <p:cNvPr name="TextBox 12" id="12"/>
          <p:cNvSpPr txBox="true"/>
          <p:nvPr/>
        </p:nvSpPr>
        <p:spPr>
          <a:xfrm rot="0">
            <a:off x="9433858" y="6770619"/>
            <a:ext cx="6933251" cy="691703"/>
          </a:xfrm>
          <a:prstGeom prst="rect">
            <a:avLst/>
          </a:prstGeom>
        </p:spPr>
        <p:txBody>
          <a:bodyPr anchor="t" rtlCol="false" tIns="0" lIns="0" bIns="0" rIns="0">
            <a:spAutoFit/>
          </a:bodyPr>
          <a:lstStyle/>
          <a:p>
            <a:pPr algn="ctr">
              <a:lnSpc>
                <a:spcPts val="5107"/>
              </a:lnSpc>
            </a:pPr>
            <a:r>
              <a:rPr lang="en-US" sz="5107">
                <a:solidFill>
                  <a:srgbClr val="CCA995"/>
                </a:solidFill>
                <a:latin typeface="Linux Biolinum Bold"/>
              </a:rPr>
              <a:t>MARKETING </a:t>
            </a:r>
          </a:p>
        </p:txBody>
      </p:sp>
      <p:sp>
        <p:nvSpPr>
          <p:cNvPr name="TextBox 13" id="13"/>
          <p:cNvSpPr txBox="true"/>
          <p:nvPr/>
        </p:nvSpPr>
        <p:spPr>
          <a:xfrm rot="0">
            <a:off x="1414365" y="3494113"/>
            <a:ext cx="6575574" cy="2195693"/>
          </a:xfrm>
          <a:prstGeom prst="rect">
            <a:avLst/>
          </a:prstGeom>
        </p:spPr>
        <p:txBody>
          <a:bodyPr anchor="t" rtlCol="false" tIns="0" lIns="0" bIns="0" rIns="0">
            <a:spAutoFit/>
          </a:bodyPr>
          <a:lstStyle/>
          <a:p>
            <a:pPr algn="just" marL="537313" indent="-268656" lvl="1">
              <a:lnSpc>
                <a:spcPts val="3484"/>
              </a:lnSpc>
              <a:buFont typeface="Arial"/>
              <a:buChar char="•"/>
            </a:pPr>
            <a:r>
              <a:rPr lang="en-US" sz="2488">
                <a:solidFill>
                  <a:srgbClr val="91612F"/>
                </a:solidFill>
                <a:latin typeface="Linux Biolinum"/>
              </a:rPr>
              <a:t>FORMATION: Business, finances &amp; accounting.</a:t>
            </a:r>
          </a:p>
          <a:p>
            <a:pPr algn="just" marL="537313" indent="-268656" lvl="1">
              <a:lnSpc>
                <a:spcPts val="3484"/>
              </a:lnSpc>
              <a:buFont typeface="Arial"/>
              <a:buChar char="•"/>
            </a:pPr>
            <a:r>
              <a:rPr lang="en-US" sz="2488">
                <a:solidFill>
                  <a:srgbClr val="91612F"/>
                </a:solidFill>
                <a:latin typeface="Linux Biolinum"/>
              </a:rPr>
              <a:t>EXPERIENCE: &gt; 2 years.</a:t>
            </a:r>
          </a:p>
          <a:p>
            <a:pPr algn="just" marL="537313" indent="-268656" lvl="1">
              <a:lnSpc>
                <a:spcPts val="3484"/>
              </a:lnSpc>
              <a:buFont typeface="Arial"/>
              <a:buChar char="•"/>
            </a:pPr>
            <a:r>
              <a:rPr lang="en-US" sz="2488">
                <a:solidFill>
                  <a:srgbClr val="91612F"/>
                </a:solidFill>
                <a:latin typeface="Linux Biolinum"/>
              </a:rPr>
              <a:t>PROFILE: Proficiency in management and organization, motivated to learn.</a:t>
            </a:r>
          </a:p>
        </p:txBody>
      </p:sp>
      <p:sp>
        <p:nvSpPr>
          <p:cNvPr name="TextBox 14" id="14"/>
          <p:cNvSpPr txBox="true"/>
          <p:nvPr/>
        </p:nvSpPr>
        <p:spPr>
          <a:xfrm rot="0">
            <a:off x="1553428" y="7735538"/>
            <a:ext cx="6575574" cy="2195693"/>
          </a:xfrm>
          <a:prstGeom prst="rect">
            <a:avLst/>
          </a:prstGeom>
        </p:spPr>
        <p:txBody>
          <a:bodyPr anchor="t" rtlCol="false" tIns="0" lIns="0" bIns="0" rIns="0">
            <a:spAutoFit/>
          </a:bodyPr>
          <a:lstStyle/>
          <a:p>
            <a:pPr algn="just" marL="537313" indent="-268656" lvl="1">
              <a:lnSpc>
                <a:spcPts val="3484"/>
              </a:lnSpc>
              <a:buFont typeface="Arial"/>
              <a:buChar char="•"/>
            </a:pPr>
            <a:r>
              <a:rPr lang="en-US" sz="2488">
                <a:solidFill>
                  <a:srgbClr val="91612F"/>
                </a:solidFill>
                <a:latin typeface="Linux Biolinum"/>
              </a:rPr>
              <a:t>FORMATION: Business, finances &amp; accounting.</a:t>
            </a:r>
          </a:p>
          <a:p>
            <a:pPr algn="just" marL="537313" indent="-268656" lvl="1">
              <a:lnSpc>
                <a:spcPts val="3484"/>
              </a:lnSpc>
              <a:buFont typeface="Arial"/>
              <a:buChar char="•"/>
            </a:pPr>
            <a:r>
              <a:rPr lang="en-US" sz="2488">
                <a:solidFill>
                  <a:srgbClr val="91612F"/>
                </a:solidFill>
                <a:latin typeface="Linux Biolinum"/>
              </a:rPr>
              <a:t>EXPERIENCE:  &gt; 2 years.</a:t>
            </a:r>
          </a:p>
          <a:p>
            <a:pPr algn="just" marL="537313" indent="-268656" lvl="1">
              <a:lnSpc>
                <a:spcPts val="3484"/>
              </a:lnSpc>
              <a:buFont typeface="Arial"/>
              <a:buChar char="•"/>
            </a:pPr>
            <a:r>
              <a:rPr lang="en-US" sz="2488">
                <a:solidFill>
                  <a:srgbClr val="91612F"/>
                </a:solidFill>
                <a:latin typeface="Linux Biolinum"/>
              </a:rPr>
              <a:t>PROFILE: Good logistic skills, communication skills and previously worked in sales. </a:t>
            </a:r>
          </a:p>
        </p:txBody>
      </p:sp>
      <p:sp>
        <p:nvSpPr>
          <p:cNvPr name="TextBox 15" id="15"/>
          <p:cNvSpPr txBox="true"/>
          <p:nvPr/>
        </p:nvSpPr>
        <p:spPr>
          <a:xfrm rot="0">
            <a:off x="9273218" y="7735538"/>
            <a:ext cx="7213239" cy="2195693"/>
          </a:xfrm>
          <a:prstGeom prst="rect">
            <a:avLst/>
          </a:prstGeom>
        </p:spPr>
        <p:txBody>
          <a:bodyPr anchor="t" rtlCol="false" tIns="0" lIns="0" bIns="0" rIns="0">
            <a:spAutoFit/>
          </a:bodyPr>
          <a:lstStyle/>
          <a:p>
            <a:pPr algn="just" marL="537313" indent="-268656" lvl="1">
              <a:lnSpc>
                <a:spcPts val="3484"/>
              </a:lnSpc>
              <a:buFont typeface="Arial"/>
              <a:buChar char="•"/>
            </a:pPr>
            <a:r>
              <a:rPr lang="en-US" sz="2488">
                <a:solidFill>
                  <a:srgbClr val="91612F"/>
                </a:solidFill>
                <a:latin typeface="Linux Biolinum"/>
              </a:rPr>
              <a:t>FORMATION: Marketing.</a:t>
            </a:r>
          </a:p>
          <a:p>
            <a:pPr algn="just" marL="537313" indent="-268656" lvl="1">
              <a:lnSpc>
                <a:spcPts val="3484"/>
              </a:lnSpc>
              <a:buFont typeface="Arial"/>
              <a:buChar char="•"/>
            </a:pPr>
            <a:r>
              <a:rPr lang="en-US" sz="2488">
                <a:solidFill>
                  <a:srgbClr val="91612F"/>
                </a:solidFill>
                <a:latin typeface="Linux Biolinum"/>
              </a:rPr>
              <a:t>EXPERIENCE:  &gt; 5 years in Tech or Pet sector.</a:t>
            </a:r>
          </a:p>
          <a:p>
            <a:pPr algn="just" marL="537313" indent="-268656" lvl="1">
              <a:lnSpc>
                <a:spcPts val="3484"/>
              </a:lnSpc>
              <a:buFont typeface="Arial"/>
              <a:buChar char="•"/>
            </a:pPr>
            <a:r>
              <a:rPr lang="en-US" sz="2488">
                <a:solidFill>
                  <a:srgbClr val="91612F"/>
                </a:solidFill>
                <a:latin typeface="Linux Biolinum"/>
              </a:rPr>
              <a:t>PROFILE: Good communication skills, people who are interested in pets, previously worked with apps marketing.</a:t>
            </a:r>
          </a:p>
        </p:txBody>
      </p:sp>
      <p:sp>
        <p:nvSpPr>
          <p:cNvPr name="TextBox 16" id="16"/>
          <p:cNvSpPr txBox="true"/>
          <p:nvPr/>
        </p:nvSpPr>
        <p:spPr>
          <a:xfrm rot="0">
            <a:off x="9191866" y="3425724"/>
            <a:ext cx="7294591" cy="2195693"/>
          </a:xfrm>
          <a:prstGeom prst="rect">
            <a:avLst/>
          </a:prstGeom>
        </p:spPr>
        <p:txBody>
          <a:bodyPr anchor="t" rtlCol="false" tIns="0" lIns="0" bIns="0" rIns="0">
            <a:spAutoFit/>
          </a:bodyPr>
          <a:lstStyle/>
          <a:p>
            <a:pPr algn="just" marL="537313" indent="-268656" lvl="1">
              <a:lnSpc>
                <a:spcPts val="3484"/>
              </a:lnSpc>
              <a:buFont typeface="Arial"/>
              <a:buChar char="•"/>
            </a:pPr>
            <a:r>
              <a:rPr lang="en-US" sz="2488">
                <a:solidFill>
                  <a:srgbClr val="91612F"/>
                </a:solidFill>
                <a:latin typeface="Linux Biolinum"/>
              </a:rPr>
              <a:t>FORMATION: Software, Computer Science and Electronic Engineers.</a:t>
            </a:r>
          </a:p>
          <a:p>
            <a:pPr algn="just" marL="537313" indent="-268656" lvl="1">
              <a:lnSpc>
                <a:spcPts val="3484"/>
              </a:lnSpc>
              <a:buFont typeface="Arial"/>
              <a:buChar char="•"/>
            </a:pPr>
            <a:r>
              <a:rPr lang="en-US" sz="2488">
                <a:solidFill>
                  <a:srgbClr val="91612F"/>
                </a:solidFill>
                <a:latin typeface="Linux Biolinum"/>
              </a:rPr>
              <a:t>EXPERIENCE:  No experience/&gt;5 years in APP dev.</a:t>
            </a:r>
          </a:p>
          <a:p>
            <a:pPr algn="just" marL="537313" indent="-268656" lvl="1">
              <a:lnSpc>
                <a:spcPts val="3484"/>
              </a:lnSpc>
              <a:buFont typeface="Arial"/>
              <a:buChar char="•"/>
            </a:pPr>
            <a:r>
              <a:rPr lang="en-US" sz="2488">
                <a:solidFill>
                  <a:srgbClr val="91612F"/>
                </a:solidFill>
                <a:latin typeface="Linux Biolinum"/>
              </a:rPr>
              <a:t>PROFILE: Analytical and critical thinking, good problem solving skills and team working.</a:t>
            </a:r>
          </a:p>
        </p:txBody>
      </p:sp>
      <p:grpSp>
        <p:nvGrpSpPr>
          <p:cNvPr name="Group 17" id="17"/>
          <p:cNvGrpSpPr/>
          <p:nvPr/>
        </p:nvGrpSpPr>
        <p:grpSpPr>
          <a:xfrm rot="0">
            <a:off x="699490" y="1604746"/>
            <a:ext cx="10613188" cy="927338"/>
            <a:chOff x="0" y="0"/>
            <a:chExt cx="2795243" cy="244237"/>
          </a:xfrm>
        </p:grpSpPr>
        <p:sp>
          <p:nvSpPr>
            <p:cNvPr name="Freeform 18" id="18"/>
            <p:cNvSpPr/>
            <p:nvPr/>
          </p:nvSpPr>
          <p:spPr>
            <a:xfrm flipH="false" flipV="false" rot="0">
              <a:off x="0" y="0"/>
              <a:ext cx="2795243" cy="244237"/>
            </a:xfrm>
            <a:custGeom>
              <a:avLst/>
              <a:gdLst/>
              <a:ahLst/>
              <a:cxnLst/>
              <a:rect r="r" b="b" t="t" l="l"/>
              <a:pathLst>
                <a:path h="244237" w="2795243">
                  <a:moveTo>
                    <a:pt x="0" y="0"/>
                  </a:moveTo>
                  <a:lnTo>
                    <a:pt x="2795243" y="0"/>
                  </a:lnTo>
                  <a:lnTo>
                    <a:pt x="2795243" y="244237"/>
                  </a:lnTo>
                  <a:lnTo>
                    <a:pt x="0" y="244237"/>
                  </a:lnTo>
                  <a:close/>
                </a:path>
              </a:pathLst>
            </a:custGeom>
            <a:solidFill>
              <a:srgbClr val="FFE3DB"/>
            </a:solidFill>
            <a:ln w="38100" cap="sq">
              <a:solidFill>
                <a:srgbClr val="835F47"/>
              </a:solidFill>
              <a:prstDash val="solid"/>
              <a:miter/>
            </a:ln>
          </p:spPr>
        </p:sp>
        <p:sp>
          <p:nvSpPr>
            <p:cNvPr name="TextBox 19" id="19"/>
            <p:cNvSpPr txBox="true"/>
            <p:nvPr/>
          </p:nvSpPr>
          <p:spPr>
            <a:xfrm>
              <a:off x="0" y="-38100"/>
              <a:ext cx="2795243" cy="282337"/>
            </a:xfrm>
            <a:prstGeom prst="rect">
              <a:avLst/>
            </a:prstGeom>
          </p:spPr>
          <p:txBody>
            <a:bodyPr anchor="ctr" rtlCol="false" tIns="50800" lIns="50800" bIns="50800" rIns="50800"/>
            <a:lstStyle/>
            <a:p>
              <a:pPr algn="ctr">
                <a:lnSpc>
                  <a:spcPts val="2449"/>
                </a:lnSpc>
              </a:pPr>
            </a:p>
          </p:txBody>
        </p:sp>
      </p:grpSp>
      <p:sp>
        <p:nvSpPr>
          <p:cNvPr name="Freeform 20" id="20"/>
          <p:cNvSpPr/>
          <p:nvPr/>
        </p:nvSpPr>
        <p:spPr>
          <a:xfrm flipH="false" flipV="false" rot="0">
            <a:off x="901080" y="1711989"/>
            <a:ext cx="1463135" cy="371271"/>
          </a:xfrm>
          <a:custGeom>
            <a:avLst/>
            <a:gdLst/>
            <a:ahLst/>
            <a:cxnLst/>
            <a:rect r="r" b="b" t="t" l="l"/>
            <a:pathLst>
              <a:path h="371271" w="1463135">
                <a:moveTo>
                  <a:pt x="0" y="0"/>
                </a:moveTo>
                <a:lnTo>
                  <a:pt x="1463135" y="0"/>
                </a:lnTo>
                <a:lnTo>
                  <a:pt x="1463135" y="371271"/>
                </a:lnTo>
                <a:lnTo>
                  <a:pt x="0" y="371271"/>
                </a:lnTo>
                <a:lnTo>
                  <a:pt x="0" y="0"/>
                </a:lnTo>
                <a:close/>
              </a:path>
            </a:pathLst>
          </a:custGeom>
          <a:blipFill>
            <a:blip r:embed="rId6"/>
            <a:stretch>
              <a:fillRect l="0" t="0" r="0" b="0"/>
            </a:stretch>
          </a:blipFill>
        </p:spPr>
      </p:sp>
      <p:sp>
        <p:nvSpPr>
          <p:cNvPr name="AutoShape 21" id="21"/>
          <p:cNvSpPr/>
          <p:nvPr/>
        </p:nvSpPr>
        <p:spPr>
          <a:xfrm rot="-27587">
            <a:off x="2598630" y="2090800"/>
            <a:ext cx="2373920" cy="0"/>
          </a:xfrm>
          <a:prstGeom prst="line">
            <a:avLst/>
          </a:prstGeom>
          <a:ln cap="flat" w="38100">
            <a:solidFill>
              <a:srgbClr val="CCA995"/>
            </a:solidFill>
            <a:prstDash val="solid"/>
            <a:headEnd type="none" len="sm" w="sm"/>
            <a:tailEnd type="arrow" len="sm" w="med"/>
          </a:ln>
        </p:spPr>
      </p:sp>
      <p:sp>
        <p:nvSpPr>
          <p:cNvPr name="TextBox 22" id="22"/>
          <p:cNvSpPr txBox="true"/>
          <p:nvPr/>
        </p:nvSpPr>
        <p:spPr>
          <a:xfrm rot="0">
            <a:off x="2027343" y="1746884"/>
            <a:ext cx="3427608" cy="389929"/>
          </a:xfrm>
          <a:prstGeom prst="rect">
            <a:avLst/>
          </a:prstGeom>
        </p:spPr>
        <p:txBody>
          <a:bodyPr anchor="t" rtlCol="false" tIns="0" lIns="0" bIns="0" rIns="0">
            <a:spAutoFit/>
          </a:bodyPr>
          <a:lstStyle/>
          <a:p>
            <a:pPr algn="ctr">
              <a:lnSpc>
                <a:spcPts val="3182"/>
              </a:lnSpc>
            </a:pPr>
            <a:r>
              <a:rPr lang="en-US" sz="2273">
                <a:solidFill>
                  <a:srgbClr val="CCA995"/>
                </a:solidFill>
                <a:latin typeface="Linux Biolinum Bold"/>
              </a:rPr>
              <a:t>Initial selection</a:t>
            </a:r>
          </a:p>
        </p:txBody>
      </p:sp>
      <p:sp>
        <p:nvSpPr>
          <p:cNvPr name="TextBox 23" id="23"/>
          <p:cNvSpPr txBox="true"/>
          <p:nvPr/>
        </p:nvSpPr>
        <p:spPr>
          <a:xfrm rot="0">
            <a:off x="4752677" y="1828292"/>
            <a:ext cx="2584915" cy="448818"/>
          </a:xfrm>
          <a:prstGeom prst="rect">
            <a:avLst/>
          </a:prstGeom>
        </p:spPr>
        <p:txBody>
          <a:bodyPr anchor="t" rtlCol="false" tIns="0" lIns="0" bIns="0" rIns="0">
            <a:spAutoFit/>
          </a:bodyPr>
          <a:lstStyle/>
          <a:p>
            <a:pPr algn="ctr">
              <a:lnSpc>
                <a:spcPts val="3612"/>
              </a:lnSpc>
            </a:pPr>
            <a:r>
              <a:rPr lang="en-US" sz="2580">
                <a:solidFill>
                  <a:srgbClr val="835F47"/>
                </a:solidFill>
                <a:latin typeface="Linux Biolinum"/>
              </a:rPr>
              <a:t>INTERVIEW</a:t>
            </a:r>
          </a:p>
        </p:txBody>
      </p:sp>
      <p:sp>
        <p:nvSpPr>
          <p:cNvPr name="AutoShape 24" id="24"/>
          <p:cNvSpPr/>
          <p:nvPr/>
        </p:nvSpPr>
        <p:spPr>
          <a:xfrm rot="-27587">
            <a:off x="6934926" y="2093715"/>
            <a:ext cx="2373920" cy="0"/>
          </a:xfrm>
          <a:prstGeom prst="line">
            <a:avLst/>
          </a:prstGeom>
          <a:ln cap="flat" w="38100">
            <a:solidFill>
              <a:srgbClr val="CCA995"/>
            </a:solidFill>
            <a:prstDash val="solid"/>
            <a:headEnd type="none" len="sm" w="sm"/>
            <a:tailEnd type="arrow" len="sm" w="med"/>
          </a:ln>
        </p:spPr>
      </p:sp>
      <p:sp>
        <p:nvSpPr>
          <p:cNvPr name="Freeform 25" id="25"/>
          <p:cNvSpPr/>
          <p:nvPr/>
        </p:nvSpPr>
        <p:spPr>
          <a:xfrm flipH="false" flipV="false" rot="0">
            <a:off x="281162" y="1604746"/>
            <a:ext cx="2702971" cy="1344728"/>
          </a:xfrm>
          <a:custGeom>
            <a:avLst/>
            <a:gdLst/>
            <a:ahLst/>
            <a:cxnLst/>
            <a:rect r="r" b="b" t="t" l="l"/>
            <a:pathLst>
              <a:path h="1344728" w="2702971">
                <a:moveTo>
                  <a:pt x="0" y="0"/>
                </a:moveTo>
                <a:lnTo>
                  <a:pt x="2702971" y="0"/>
                </a:lnTo>
                <a:lnTo>
                  <a:pt x="2702971" y="1344728"/>
                </a:lnTo>
                <a:lnTo>
                  <a:pt x="0" y="1344728"/>
                </a:lnTo>
                <a:lnTo>
                  <a:pt x="0" y="0"/>
                </a:lnTo>
                <a:close/>
              </a:path>
            </a:pathLst>
          </a:custGeom>
          <a:blipFill>
            <a:blip r:embed="rId7"/>
            <a:stretch>
              <a:fillRect l="0" t="0" r="0" b="0"/>
            </a:stretch>
          </a:blipFill>
        </p:spPr>
      </p:sp>
      <p:sp>
        <p:nvSpPr>
          <p:cNvPr name="TextBox 26" id="26"/>
          <p:cNvSpPr txBox="true"/>
          <p:nvPr/>
        </p:nvSpPr>
        <p:spPr>
          <a:xfrm rot="0">
            <a:off x="3316270" y="1057812"/>
            <a:ext cx="3738975" cy="448818"/>
          </a:xfrm>
          <a:prstGeom prst="rect">
            <a:avLst/>
          </a:prstGeom>
        </p:spPr>
        <p:txBody>
          <a:bodyPr anchor="t" rtlCol="false" tIns="0" lIns="0" bIns="0" rIns="0">
            <a:spAutoFit/>
          </a:bodyPr>
          <a:lstStyle/>
          <a:p>
            <a:pPr algn="ctr">
              <a:lnSpc>
                <a:spcPts val="3612"/>
              </a:lnSpc>
            </a:pPr>
            <a:r>
              <a:rPr lang="en-US" sz="2580" u="sng">
                <a:solidFill>
                  <a:srgbClr val="835F47"/>
                </a:solidFill>
                <a:latin typeface="Linux Biolinum"/>
              </a:rPr>
              <a:t>SELECTION PROCESS</a:t>
            </a:r>
          </a:p>
        </p:txBody>
      </p:sp>
      <p:sp>
        <p:nvSpPr>
          <p:cNvPr name="TextBox 27" id="27"/>
          <p:cNvSpPr txBox="true"/>
          <p:nvPr/>
        </p:nvSpPr>
        <p:spPr>
          <a:xfrm rot="0">
            <a:off x="6363639" y="1749798"/>
            <a:ext cx="3427608" cy="389929"/>
          </a:xfrm>
          <a:prstGeom prst="rect">
            <a:avLst/>
          </a:prstGeom>
        </p:spPr>
        <p:txBody>
          <a:bodyPr anchor="t" rtlCol="false" tIns="0" lIns="0" bIns="0" rIns="0">
            <a:spAutoFit/>
          </a:bodyPr>
          <a:lstStyle/>
          <a:p>
            <a:pPr algn="ctr">
              <a:lnSpc>
                <a:spcPts val="3182"/>
              </a:lnSpc>
            </a:pPr>
            <a:r>
              <a:rPr lang="en-US" sz="2273">
                <a:solidFill>
                  <a:srgbClr val="CCA995"/>
                </a:solidFill>
                <a:latin typeface="Linux Biolinum Bold"/>
              </a:rPr>
              <a:t>Hiring</a:t>
            </a:r>
          </a:p>
        </p:txBody>
      </p:sp>
      <p:sp>
        <p:nvSpPr>
          <p:cNvPr name="TextBox 28" id="28"/>
          <p:cNvSpPr txBox="true"/>
          <p:nvPr/>
        </p:nvSpPr>
        <p:spPr>
          <a:xfrm rot="0">
            <a:off x="9058955" y="1828292"/>
            <a:ext cx="2584915" cy="448818"/>
          </a:xfrm>
          <a:prstGeom prst="rect">
            <a:avLst/>
          </a:prstGeom>
        </p:spPr>
        <p:txBody>
          <a:bodyPr anchor="t" rtlCol="false" tIns="0" lIns="0" bIns="0" rIns="0">
            <a:spAutoFit/>
          </a:bodyPr>
          <a:lstStyle/>
          <a:p>
            <a:pPr algn="ctr">
              <a:lnSpc>
                <a:spcPts val="3612"/>
              </a:lnSpc>
            </a:pPr>
            <a:r>
              <a:rPr lang="en-US" sz="2580">
                <a:solidFill>
                  <a:srgbClr val="835F47"/>
                </a:solidFill>
                <a:latin typeface="Linux Biolinum"/>
              </a:rPr>
              <a:t>EMPLOYEES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400000">
            <a:off x="731665" y="-2130767"/>
            <a:ext cx="1691219" cy="4627715"/>
          </a:xfrm>
          <a:custGeom>
            <a:avLst/>
            <a:gdLst/>
            <a:ahLst/>
            <a:cxnLst/>
            <a:rect r="r" b="b" t="t" l="l"/>
            <a:pathLst>
              <a:path h="4627715" w="1691219">
                <a:moveTo>
                  <a:pt x="1691219" y="4627715"/>
                </a:moveTo>
                <a:lnTo>
                  <a:pt x="0" y="4627715"/>
                </a:lnTo>
                <a:lnTo>
                  <a:pt x="0" y="0"/>
                </a:lnTo>
                <a:lnTo>
                  <a:pt x="1691219" y="0"/>
                </a:lnTo>
                <a:lnTo>
                  <a:pt x="1691219" y="462771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171" y="-491529"/>
            <a:ext cx="3508266" cy="3457236"/>
          </a:xfrm>
          <a:custGeom>
            <a:avLst/>
            <a:gdLst/>
            <a:ahLst/>
            <a:cxnLst/>
            <a:rect r="r" b="b" t="t" l="l"/>
            <a:pathLst>
              <a:path h="3457236" w="3508266">
                <a:moveTo>
                  <a:pt x="0" y="0"/>
                </a:moveTo>
                <a:lnTo>
                  <a:pt x="3508266" y="0"/>
                </a:lnTo>
                <a:lnTo>
                  <a:pt x="3508266" y="3457236"/>
                </a:lnTo>
                <a:lnTo>
                  <a:pt x="0" y="345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413690" y="7790052"/>
            <a:ext cx="1691219" cy="4627715"/>
          </a:xfrm>
          <a:custGeom>
            <a:avLst/>
            <a:gdLst/>
            <a:ahLst/>
            <a:cxnLst/>
            <a:rect r="r" b="b" t="t" l="l"/>
            <a:pathLst>
              <a:path h="4627715" w="1691219">
                <a:moveTo>
                  <a:pt x="0" y="0"/>
                </a:moveTo>
                <a:lnTo>
                  <a:pt x="1691220" y="0"/>
                </a:lnTo>
                <a:lnTo>
                  <a:pt x="1691220" y="4627715"/>
                </a:lnTo>
                <a:lnTo>
                  <a:pt x="0" y="4627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064891" y="7925998"/>
            <a:ext cx="3508266" cy="3457236"/>
          </a:xfrm>
          <a:custGeom>
            <a:avLst/>
            <a:gdLst/>
            <a:ahLst/>
            <a:cxnLst/>
            <a:rect r="r" b="b" t="t" l="l"/>
            <a:pathLst>
              <a:path h="3457236" w="3508266">
                <a:moveTo>
                  <a:pt x="0" y="0"/>
                </a:moveTo>
                <a:lnTo>
                  <a:pt x="3508266" y="0"/>
                </a:lnTo>
                <a:lnTo>
                  <a:pt x="3508266" y="3457237"/>
                </a:lnTo>
                <a:lnTo>
                  <a:pt x="0" y="3457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5400000">
            <a:off x="9634404" y="5669892"/>
            <a:ext cx="459346" cy="1256916"/>
          </a:xfrm>
          <a:custGeom>
            <a:avLst/>
            <a:gdLst/>
            <a:ahLst/>
            <a:cxnLst/>
            <a:rect r="r" b="b" t="t" l="l"/>
            <a:pathLst>
              <a:path h="1256916" w="459346">
                <a:moveTo>
                  <a:pt x="459346" y="0"/>
                </a:moveTo>
                <a:lnTo>
                  <a:pt x="0" y="0"/>
                </a:lnTo>
                <a:lnTo>
                  <a:pt x="0" y="1256916"/>
                </a:lnTo>
                <a:lnTo>
                  <a:pt x="459346" y="1256916"/>
                </a:lnTo>
                <a:lnTo>
                  <a:pt x="4593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5400000">
            <a:off x="2382668" y="5710276"/>
            <a:ext cx="459346" cy="1256916"/>
          </a:xfrm>
          <a:custGeom>
            <a:avLst/>
            <a:gdLst/>
            <a:ahLst/>
            <a:cxnLst/>
            <a:rect r="r" b="b" t="t" l="l"/>
            <a:pathLst>
              <a:path h="1256916" w="459346">
                <a:moveTo>
                  <a:pt x="459346" y="0"/>
                </a:moveTo>
                <a:lnTo>
                  <a:pt x="0" y="0"/>
                </a:lnTo>
                <a:lnTo>
                  <a:pt x="0" y="1256916"/>
                </a:lnTo>
                <a:lnTo>
                  <a:pt x="459346" y="1256916"/>
                </a:lnTo>
                <a:lnTo>
                  <a:pt x="4593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5400000">
            <a:off x="2376996" y="2614554"/>
            <a:ext cx="452813" cy="1239039"/>
          </a:xfrm>
          <a:custGeom>
            <a:avLst/>
            <a:gdLst/>
            <a:ahLst/>
            <a:cxnLst/>
            <a:rect r="r" b="b" t="t" l="l"/>
            <a:pathLst>
              <a:path h="1239039" w="452813">
                <a:moveTo>
                  <a:pt x="452813" y="0"/>
                </a:moveTo>
                <a:lnTo>
                  <a:pt x="0" y="0"/>
                </a:lnTo>
                <a:lnTo>
                  <a:pt x="0" y="1239039"/>
                </a:lnTo>
                <a:lnTo>
                  <a:pt x="452813" y="1239039"/>
                </a:lnTo>
                <a:lnTo>
                  <a:pt x="45281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5400000">
            <a:off x="9766798" y="2633389"/>
            <a:ext cx="459346" cy="1256916"/>
          </a:xfrm>
          <a:custGeom>
            <a:avLst/>
            <a:gdLst/>
            <a:ahLst/>
            <a:cxnLst/>
            <a:rect r="r" b="b" t="t" l="l"/>
            <a:pathLst>
              <a:path h="1256916" w="459346">
                <a:moveTo>
                  <a:pt x="459346" y="0"/>
                </a:moveTo>
                <a:lnTo>
                  <a:pt x="0" y="0"/>
                </a:lnTo>
                <a:lnTo>
                  <a:pt x="0" y="1256917"/>
                </a:lnTo>
                <a:lnTo>
                  <a:pt x="459346" y="1256917"/>
                </a:lnTo>
                <a:lnTo>
                  <a:pt x="45934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418490" y="5764909"/>
            <a:ext cx="1066882" cy="1066882"/>
          </a:xfrm>
          <a:custGeom>
            <a:avLst/>
            <a:gdLst/>
            <a:ahLst/>
            <a:cxnLst/>
            <a:rect r="r" b="b" t="t" l="l"/>
            <a:pathLst>
              <a:path h="1066882" w="1066882">
                <a:moveTo>
                  <a:pt x="0" y="0"/>
                </a:moveTo>
                <a:lnTo>
                  <a:pt x="1066881" y="0"/>
                </a:lnTo>
                <a:lnTo>
                  <a:pt x="1066881" y="1066882"/>
                </a:lnTo>
                <a:lnTo>
                  <a:pt x="0" y="106688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225349" y="2887229"/>
            <a:ext cx="817885" cy="670666"/>
          </a:xfrm>
          <a:custGeom>
            <a:avLst/>
            <a:gdLst/>
            <a:ahLst/>
            <a:cxnLst/>
            <a:rect r="r" b="b" t="t" l="l"/>
            <a:pathLst>
              <a:path h="670666" w="817885">
                <a:moveTo>
                  <a:pt x="0" y="0"/>
                </a:moveTo>
                <a:lnTo>
                  <a:pt x="817885" y="0"/>
                </a:lnTo>
                <a:lnTo>
                  <a:pt x="817885" y="670665"/>
                </a:lnTo>
                <a:lnTo>
                  <a:pt x="0" y="6706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9567255" y="2775108"/>
            <a:ext cx="858431" cy="973478"/>
          </a:xfrm>
          <a:custGeom>
            <a:avLst/>
            <a:gdLst/>
            <a:ahLst/>
            <a:cxnLst/>
            <a:rect r="r" b="b" t="t" l="l"/>
            <a:pathLst>
              <a:path h="973478" w="858431">
                <a:moveTo>
                  <a:pt x="0" y="0"/>
                </a:moveTo>
                <a:lnTo>
                  <a:pt x="858431" y="0"/>
                </a:lnTo>
                <a:lnTo>
                  <a:pt x="858431" y="973479"/>
                </a:lnTo>
                <a:lnTo>
                  <a:pt x="0" y="9734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2091922" y="5866754"/>
            <a:ext cx="1072684" cy="943962"/>
          </a:xfrm>
          <a:custGeom>
            <a:avLst/>
            <a:gdLst/>
            <a:ahLst/>
            <a:cxnLst/>
            <a:rect r="r" b="b" t="t" l="l"/>
            <a:pathLst>
              <a:path h="943962" w="1072684">
                <a:moveTo>
                  <a:pt x="0" y="0"/>
                </a:moveTo>
                <a:lnTo>
                  <a:pt x="1072683" y="0"/>
                </a:lnTo>
                <a:lnTo>
                  <a:pt x="1072683" y="943961"/>
                </a:lnTo>
                <a:lnTo>
                  <a:pt x="0" y="94396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4" id="14"/>
          <p:cNvSpPr txBox="true"/>
          <p:nvPr/>
        </p:nvSpPr>
        <p:spPr>
          <a:xfrm rot="0">
            <a:off x="2091922" y="793233"/>
            <a:ext cx="14095804" cy="1076062"/>
          </a:xfrm>
          <a:prstGeom prst="rect">
            <a:avLst/>
          </a:prstGeom>
        </p:spPr>
        <p:txBody>
          <a:bodyPr anchor="t" rtlCol="false" tIns="0" lIns="0" bIns="0" rIns="0">
            <a:spAutoFit/>
          </a:bodyPr>
          <a:lstStyle/>
          <a:p>
            <a:pPr algn="ctr">
              <a:lnSpc>
                <a:spcPts val="8000"/>
              </a:lnSpc>
            </a:pPr>
            <a:r>
              <a:rPr lang="en-US" sz="8000">
                <a:solidFill>
                  <a:srgbClr val="91612F"/>
                </a:solidFill>
                <a:latin typeface="Linux Biolinum"/>
              </a:rPr>
              <a:t>LEADERSHIP </a:t>
            </a:r>
          </a:p>
        </p:txBody>
      </p:sp>
      <p:sp>
        <p:nvSpPr>
          <p:cNvPr name="TextBox 15" id="15"/>
          <p:cNvSpPr txBox="true"/>
          <p:nvPr/>
        </p:nvSpPr>
        <p:spPr>
          <a:xfrm rot="0">
            <a:off x="11083869" y="6107024"/>
            <a:ext cx="5103857" cy="330200"/>
          </a:xfrm>
          <a:prstGeom prst="rect">
            <a:avLst/>
          </a:prstGeom>
        </p:spPr>
        <p:txBody>
          <a:bodyPr anchor="t" rtlCol="false" tIns="0" lIns="0" bIns="0" rIns="0">
            <a:spAutoFit/>
          </a:bodyPr>
          <a:lstStyle/>
          <a:p>
            <a:pPr>
              <a:lnSpc>
                <a:spcPts val="2499"/>
              </a:lnSpc>
            </a:pPr>
            <a:r>
              <a:rPr lang="en-US" sz="2499" spc="124">
                <a:solidFill>
                  <a:srgbClr val="91612F"/>
                </a:solidFill>
                <a:latin typeface="Linux Biolinum Bold"/>
              </a:rPr>
              <a:t>TECH DEPARTMENT</a:t>
            </a:r>
          </a:p>
        </p:txBody>
      </p:sp>
      <p:sp>
        <p:nvSpPr>
          <p:cNvPr name="TextBox 16" id="16"/>
          <p:cNvSpPr txBox="true"/>
          <p:nvPr/>
        </p:nvSpPr>
        <p:spPr>
          <a:xfrm rot="0">
            <a:off x="3578891" y="5999900"/>
            <a:ext cx="5118974" cy="644525"/>
          </a:xfrm>
          <a:prstGeom prst="rect">
            <a:avLst/>
          </a:prstGeom>
        </p:spPr>
        <p:txBody>
          <a:bodyPr anchor="t" rtlCol="false" tIns="0" lIns="0" bIns="0" rIns="0">
            <a:spAutoFit/>
          </a:bodyPr>
          <a:lstStyle/>
          <a:p>
            <a:pPr>
              <a:lnSpc>
                <a:spcPts val="2499"/>
              </a:lnSpc>
            </a:pPr>
            <a:r>
              <a:rPr lang="en-US" sz="2499" spc="124">
                <a:solidFill>
                  <a:srgbClr val="91612F"/>
                </a:solidFill>
                <a:latin typeface="Linux Biolinum Bold"/>
              </a:rPr>
              <a:t>ADMINISTRATION DEPARTMENT</a:t>
            </a:r>
          </a:p>
        </p:txBody>
      </p:sp>
      <p:sp>
        <p:nvSpPr>
          <p:cNvPr name="TextBox 17" id="17"/>
          <p:cNvSpPr txBox="true"/>
          <p:nvPr/>
        </p:nvSpPr>
        <p:spPr>
          <a:xfrm rot="0">
            <a:off x="3408817" y="2934854"/>
            <a:ext cx="5912648" cy="624572"/>
          </a:xfrm>
          <a:prstGeom prst="rect">
            <a:avLst/>
          </a:prstGeom>
        </p:spPr>
        <p:txBody>
          <a:bodyPr anchor="t" rtlCol="false" tIns="0" lIns="0" bIns="0" rIns="0">
            <a:spAutoFit/>
          </a:bodyPr>
          <a:lstStyle/>
          <a:p>
            <a:pPr>
              <a:lnSpc>
                <a:spcPts val="2464"/>
              </a:lnSpc>
            </a:pPr>
            <a:r>
              <a:rPr lang="en-US" sz="2464" spc="123">
                <a:solidFill>
                  <a:srgbClr val="91612F"/>
                </a:solidFill>
                <a:latin typeface="Linux Biolinum Bold"/>
              </a:rPr>
              <a:t>BUSINESS DEVELOPMENT DEPARTMENT</a:t>
            </a:r>
          </a:p>
        </p:txBody>
      </p:sp>
      <p:sp>
        <p:nvSpPr>
          <p:cNvPr name="TextBox 18" id="18"/>
          <p:cNvSpPr txBox="true"/>
          <p:nvPr/>
        </p:nvSpPr>
        <p:spPr>
          <a:xfrm rot="0">
            <a:off x="10815429" y="3092786"/>
            <a:ext cx="6134153" cy="330200"/>
          </a:xfrm>
          <a:prstGeom prst="rect">
            <a:avLst/>
          </a:prstGeom>
        </p:spPr>
        <p:txBody>
          <a:bodyPr anchor="t" rtlCol="false" tIns="0" lIns="0" bIns="0" rIns="0">
            <a:spAutoFit/>
          </a:bodyPr>
          <a:lstStyle/>
          <a:p>
            <a:pPr>
              <a:lnSpc>
                <a:spcPts val="2499"/>
              </a:lnSpc>
            </a:pPr>
            <a:r>
              <a:rPr lang="en-US" sz="2499" spc="124">
                <a:solidFill>
                  <a:srgbClr val="91612F"/>
                </a:solidFill>
                <a:latin typeface="Linux Biolinum Bold"/>
              </a:rPr>
              <a:t>OPERATIONS DEPARTMENT</a:t>
            </a:r>
          </a:p>
        </p:txBody>
      </p:sp>
      <p:sp>
        <p:nvSpPr>
          <p:cNvPr name="TextBox 19" id="19"/>
          <p:cNvSpPr txBox="true"/>
          <p:nvPr/>
        </p:nvSpPr>
        <p:spPr>
          <a:xfrm rot="0">
            <a:off x="1983883" y="4053387"/>
            <a:ext cx="5930251" cy="2334895"/>
          </a:xfrm>
          <a:prstGeom prst="rect">
            <a:avLst/>
          </a:prstGeom>
        </p:spPr>
        <p:txBody>
          <a:bodyPr anchor="t" rtlCol="false" tIns="0" lIns="0" bIns="0" rIns="0">
            <a:spAutoFit/>
          </a:bodyPr>
          <a:lstStyle/>
          <a:p>
            <a:pPr>
              <a:lnSpc>
                <a:spcPts val="3079"/>
              </a:lnSpc>
            </a:pPr>
            <a:r>
              <a:rPr lang="en-US" sz="2199" u="sng">
                <a:solidFill>
                  <a:srgbClr val="91612F"/>
                </a:solidFill>
                <a:latin typeface="Linux Biolinum Bold"/>
              </a:rPr>
              <a:t>Task</a:t>
            </a:r>
            <a:r>
              <a:rPr lang="en-US" sz="2199">
                <a:solidFill>
                  <a:srgbClr val="91612F"/>
                </a:solidFill>
                <a:latin typeface="Linux Biolinum Bold"/>
              </a:rPr>
              <a:t> behaviour.</a:t>
            </a:r>
          </a:p>
          <a:p>
            <a:pPr>
              <a:lnSpc>
                <a:spcPts val="3079"/>
              </a:lnSpc>
            </a:pPr>
            <a:r>
              <a:rPr lang="en-US" sz="2199" u="sng">
                <a:solidFill>
                  <a:srgbClr val="91612F"/>
                </a:solidFill>
                <a:latin typeface="Linux Biolinum Bold"/>
              </a:rPr>
              <a:t>Visionary</a:t>
            </a:r>
            <a:r>
              <a:rPr lang="en-US" sz="2199">
                <a:solidFill>
                  <a:srgbClr val="91612F"/>
                </a:solidFill>
                <a:latin typeface="Linux Biolinum Bold"/>
              </a:rPr>
              <a:t> (Common vision) and </a:t>
            </a:r>
            <a:r>
              <a:rPr lang="en-US" sz="2199" u="sng">
                <a:solidFill>
                  <a:srgbClr val="91612F"/>
                </a:solidFill>
                <a:latin typeface="Linux Biolinum Bold"/>
              </a:rPr>
              <a:t>pacesetting</a:t>
            </a:r>
            <a:r>
              <a:rPr lang="en-US" sz="2199">
                <a:solidFill>
                  <a:srgbClr val="91612F"/>
                </a:solidFill>
                <a:latin typeface="Linux Biolinum Bold"/>
              </a:rPr>
              <a:t> (challenging objectives) leadership.</a:t>
            </a:r>
          </a:p>
          <a:p>
            <a:pPr>
              <a:lnSpc>
                <a:spcPts val="3079"/>
              </a:lnSpc>
            </a:pPr>
          </a:p>
          <a:p>
            <a:pPr>
              <a:lnSpc>
                <a:spcPts val="3079"/>
              </a:lnSpc>
            </a:pPr>
          </a:p>
          <a:p>
            <a:pPr algn="ctr">
              <a:lnSpc>
                <a:spcPts val="3079"/>
              </a:lnSpc>
              <a:spcBef>
                <a:spcPct val="0"/>
              </a:spcBef>
            </a:pPr>
          </a:p>
        </p:txBody>
      </p:sp>
      <p:sp>
        <p:nvSpPr>
          <p:cNvPr name="TextBox 20" id="20"/>
          <p:cNvSpPr txBox="true"/>
          <p:nvPr/>
        </p:nvSpPr>
        <p:spPr>
          <a:xfrm rot="0">
            <a:off x="9268149" y="4053387"/>
            <a:ext cx="5677294" cy="1553845"/>
          </a:xfrm>
          <a:prstGeom prst="rect">
            <a:avLst/>
          </a:prstGeom>
        </p:spPr>
        <p:txBody>
          <a:bodyPr anchor="t" rtlCol="false" tIns="0" lIns="0" bIns="0" rIns="0">
            <a:spAutoFit/>
          </a:bodyPr>
          <a:lstStyle/>
          <a:p>
            <a:pPr algn="just">
              <a:lnSpc>
                <a:spcPts val="3079"/>
              </a:lnSpc>
            </a:pPr>
            <a:r>
              <a:rPr lang="en-US" sz="2199" u="sng">
                <a:solidFill>
                  <a:srgbClr val="91612F"/>
                </a:solidFill>
                <a:latin typeface="Linux Biolinum Bold"/>
              </a:rPr>
              <a:t>Relationship </a:t>
            </a:r>
            <a:r>
              <a:rPr lang="en-US" sz="2199">
                <a:solidFill>
                  <a:srgbClr val="91612F"/>
                </a:solidFill>
                <a:latin typeface="Linux Biolinum Bold"/>
              </a:rPr>
              <a:t>behaviour.</a:t>
            </a:r>
          </a:p>
          <a:p>
            <a:pPr algn="just">
              <a:lnSpc>
                <a:spcPts val="3079"/>
              </a:lnSpc>
            </a:pPr>
            <a:r>
              <a:rPr lang="en-US" sz="2199" u="sng">
                <a:solidFill>
                  <a:srgbClr val="91612F"/>
                </a:solidFill>
                <a:latin typeface="Linux Biolinum Bold"/>
              </a:rPr>
              <a:t>Pacesetting</a:t>
            </a:r>
            <a:r>
              <a:rPr lang="en-US" sz="2199">
                <a:solidFill>
                  <a:srgbClr val="91612F"/>
                </a:solidFill>
                <a:latin typeface="Linux Biolinum Bold"/>
              </a:rPr>
              <a:t> and </a:t>
            </a:r>
            <a:r>
              <a:rPr lang="en-US" sz="2199" u="sng">
                <a:solidFill>
                  <a:srgbClr val="91612F"/>
                </a:solidFill>
                <a:latin typeface="Linux Biolinum Bold"/>
              </a:rPr>
              <a:t>authoritative</a:t>
            </a:r>
            <a:r>
              <a:rPr lang="en-US" sz="2199">
                <a:solidFill>
                  <a:srgbClr val="91612F"/>
                </a:solidFill>
                <a:latin typeface="Linux Biolinum Bold"/>
              </a:rPr>
              <a:t> (objectives are clear) leadership.</a:t>
            </a:r>
          </a:p>
          <a:p>
            <a:pPr>
              <a:lnSpc>
                <a:spcPts val="3079"/>
              </a:lnSpc>
              <a:spcBef>
                <a:spcPct val="0"/>
              </a:spcBef>
            </a:pPr>
          </a:p>
        </p:txBody>
      </p:sp>
      <p:sp>
        <p:nvSpPr>
          <p:cNvPr name="TextBox 21" id="21"/>
          <p:cNvSpPr txBox="true"/>
          <p:nvPr/>
        </p:nvSpPr>
        <p:spPr>
          <a:xfrm rot="0">
            <a:off x="1983883" y="7327091"/>
            <a:ext cx="6836903" cy="772795"/>
          </a:xfrm>
          <a:prstGeom prst="rect">
            <a:avLst/>
          </a:prstGeom>
        </p:spPr>
        <p:txBody>
          <a:bodyPr anchor="t" rtlCol="false" tIns="0" lIns="0" bIns="0" rIns="0">
            <a:spAutoFit/>
          </a:bodyPr>
          <a:lstStyle/>
          <a:p>
            <a:pPr>
              <a:lnSpc>
                <a:spcPts val="3079"/>
              </a:lnSpc>
            </a:pPr>
            <a:r>
              <a:rPr lang="en-US" sz="2199" u="sng">
                <a:solidFill>
                  <a:srgbClr val="91612F"/>
                </a:solidFill>
                <a:latin typeface="Linux Biolinum Bold"/>
              </a:rPr>
              <a:t>Relationship</a:t>
            </a:r>
            <a:r>
              <a:rPr lang="en-US" sz="2199">
                <a:solidFill>
                  <a:srgbClr val="91612F"/>
                </a:solidFill>
                <a:latin typeface="Linux Biolinum Bold"/>
              </a:rPr>
              <a:t> behaviour.</a:t>
            </a:r>
          </a:p>
          <a:p>
            <a:pPr>
              <a:lnSpc>
                <a:spcPts val="3079"/>
              </a:lnSpc>
              <a:spcBef>
                <a:spcPct val="0"/>
              </a:spcBef>
            </a:pPr>
            <a:r>
              <a:rPr lang="en-US" sz="2199" u="sng">
                <a:solidFill>
                  <a:srgbClr val="91612F"/>
                </a:solidFill>
                <a:latin typeface="Linux Biolinum Bold"/>
              </a:rPr>
              <a:t>Democrat</a:t>
            </a:r>
            <a:r>
              <a:rPr lang="en-US" sz="2199">
                <a:solidFill>
                  <a:srgbClr val="91612F"/>
                </a:solidFill>
                <a:latin typeface="Linux Biolinum Bold"/>
              </a:rPr>
              <a:t> leadership.</a:t>
            </a:r>
          </a:p>
        </p:txBody>
      </p:sp>
      <p:sp>
        <p:nvSpPr>
          <p:cNvPr name="TextBox 22" id="22"/>
          <p:cNvSpPr txBox="true"/>
          <p:nvPr/>
        </p:nvSpPr>
        <p:spPr>
          <a:xfrm rot="0">
            <a:off x="9235619" y="7327091"/>
            <a:ext cx="6794852" cy="1163320"/>
          </a:xfrm>
          <a:prstGeom prst="rect">
            <a:avLst/>
          </a:prstGeom>
        </p:spPr>
        <p:txBody>
          <a:bodyPr anchor="t" rtlCol="false" tIns="0" lIns="0" bIns="0" rIns="0">
            <a:spAutoFit/>
          </a:bodyPr>
          <a:lstStyle/>
          <a:p>
            <a:pPr>
              <a:lnSpc>
                <a:spcPts val="3079"/>
              </a:lnSpc>
            </a:pPr>
            <a:r>
              <a:rPr lang="en-US" sz="2199" u="sng">
                <a:solidFill>
                  <a:srgbClr val="91612F"/>
                </a:solidFill>
                <a:latin typeface="Linux Biolinum Bold"/>
              </a:rPr>
              <a:t>Task </a:t>
            </a:r>
            <a:r>
              <a:rPr lang="en-US" sz="2199">
                <a:solidFill>
                  <a:srgbClr val="91612F"/>
                </a:solidFill>
                <a:latin typeface="Linux Biolinum Bold"/>
              </a:rPr>
              <a:t>behaviour.</a:t>
            </a:r>
          </a:p>
          <a:p>
            <a:pPr>
              <a:lnSpc>
                <a:spcPts val="3079"/>
              </a:lnSpc>
              <a:spcBef>
                <a:spcPct val="0"/>
              </a:spcBef>
            </a:pPr>
            <a:r>
              <a:rPr lang="en-US" sz="2199" u="sng">
                <a:solidFill>
                  <a:srgbClr val="91612F"/>
                </a:solidFill>
                <a:latin typeface="Linux Biolinum Bold"/>
              </a:rPr>
              <a:t>Pacesetting</a:t>
            </a:r>
            <a:r>
              <a:rPr lang="en-US" sz="2199">
                <a:solidFill>
                  <a:srgbClr val="91612F"/>
                </a:solidFill>
                <a:latin typeface="Linux Biolinum Bold"/>
              </a:rPr>
              <a:t>, </a:t>
            </a:r>
            <a:r>
              <a:rPr lang="en-US" sz="2199" u="sng">
                <a:solidFill>
                  <a:srgbClr val="91612F"/>
                </a:solidFill>
                <a:latin typeface="Linux Biolinum Bold"/>
              </a:rPr>
              <a:t>coaching</a:t>
            </a:r>
            <a:r>
              <a:rPr lang="en-US" sz="2199">
                <a:solidFill>
                  <a:srgbClr val="91612F"/>
                </a:solidFill>
                <a:latin typeface="Linux Biolinum Bold"/>
              </a:rPr>
              <a:t> (regarding capabilities) and </a:t>
            </a:r>
            <a:r>
              <a:rPr lang="en-US" sz="2199" u="sng">
                <a:solidFill>
                  <a:srgbClr val="91612F"/>
                </a:solidFill>
                <a:latin typeface="Linux Biolinum Bold"/>
              </a:rPr>
              <a:t>authoritative </a:t>
            </a:r>
            <a:r>
              <a:rPr lang="en-US" sz="2199">
                <a:solidFill>
                  <a:srgbClr val="91612F"/>
                </a:solidFill>
                <a:latin typeface="Linux Biolinum Bold"/>
              </a:rPr>
              <a:t>leadership.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400000">
            <a:off x="731665" y="-2130767"/>
            <a:ext cx="1691219" cy="4627715"/>
          </a:xfrm>
          <a:custGeom>
            <a:avLst/>
            <a:gdLst/>
            <a:ahLst/>
            <a:cxnLst/>
            <a:rect r="r" b="b" t="t" l="l"/>
            <a:pathLst>
              <a:path h="4627715" w="1691219">
                <a:moveTo>
                  <a:pt x="1691219" y="4627715"/>
                </a:moveTo>
                <a:lnTo>
                  <a:pt x="0" y="4627715"/>
                </a:lnTo>
                <a:lnTo>
                  <a:pt x="0" y="0"/>
                </a:lnTo>
                <a:lnTo>
                  <a:pt x="1691219" y="0"/>
                </a:lnTo>
                <a:lnTo>
                  <a:pt x="1691219" y="462771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171" y="-491529"/>
            <a:ext cx="3508266" cy="3457236"/>
          </a:xfrm>
          <a:custGeom>
            <a:avLst/>
            <a:gdLst/>
            <a:ahLst/>
            <a:cxnLst/>
            <a:rect r="r" b="b" t="t" l="l"/>
            <a:pathLst>
              <a:path h="3457236" w="3508266">
                <a:moveTo>
                  <a:pt x="0" y="0"/>
                </a:moveTo>
                <a:lnTo>
                  <a:pt x="3508266" y="0"/>
                </a:lnTo>
                <a:lnTo>
                  <a:pt x="3508266" y="3457236"/>
                </a:lnTo>
                <a:lnTo>
                  <a:pt x="0" y="345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413690" y="7790052"/>
            <a:ext cx="1691219" cy="4627715"/>
          </a:xfrm>
          <a:custGeom>
            <a:avLst/>
            <a:gdLst/>
            <a:ahLst/>
            <a:cxnLst/>
            <a:rect r="r" b="b" t="t" l="l"/>
            <a:pathLst>
              <a:path h="4627715" w="1691219">
                <a:moveTo>
                  <a:pt x="0" y="0"/>
                </a:moveTo>
                <a:lnTo>
                  <a:pt x="1691220" y="0"/>
                </a:lnTo>
                <a:lnTo>
                  <a:pt x="1691220" y="4627715"/>
                </a:lnTo>
                <a:lnTo>
                  <a:pt x="0" y="4627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064891" y="7925998"/>
            <a:ext cx="3508266" cy="3457236"/>
          </a:xfrm>
          <a:custGeom>
            <a:avLst/>
            <a:gdLst/>
            <a:ahLst/>
            <a:cxnLst/>
            <a:rect r="r" b="b" t="t" l="l"/>
            <a:pathLst>
              <a:path h="3457236" w="3508266">
                <a:moveTo>
                  <a:pt x="0" y="0"/>
                </a:moveTo>
                <a:lnTo>
                  <a:pt x="3508266" y="0"/>
                </a:lnTo>
                <a:lnTo>
                  <a:pt x="3508266" y="3457237"/>
                </a:lnTo>
                <a:lnTo>
                  <a:pt x="0" y="3457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458975" y="575440"/>
            <a:ext cx="11370050" cy="2082273"/>
          </a:xfrm>
          <a:prstGeom prst="rect">
            <a:avLst/>
          </a:prstGeom>
        </p:spPr>
        <p:txBody>
          <a:bodyPr anchor="t" rtlCol="false" tIns="0" lIns="0" bIns="0" rIns="0">
            <a:spAutoFit/>
          </a:bodyPr>
          <a:lstStyle/>
          <a:p>
            <a:pPr algn="ctr">
              <a:lnSpc>
                <a:spcPts val="8000"/>
              </a:lnSpc>
            </a:pPr>
            <a:r>
              <a:rPr lang="en-US" sz="8000">
                <a:solidFill>
                  <a:srgbClr val="91612F"/>
                </a:solidFill>
                <a:latin typeface="Linux Biolinum"/>
              </a:rPr>
              <a:t>SUGGESTED WORKING METHODOLOGY</a:t>
            </a:r>
          </a:p>
        </p:txBody>
      </p:sp>
      <p:sp>
        <p:nvSpPr>
          <p:cNvPr name="TextBox 7" id="7"/>
          <p:cNvSpPr txBox="true"/>
          <p:nvPr/>
        </p:nvSpPr>
        <p:spPr>
          <a:xfrm rot="0">
            <a:off x="2475113" y="3139045"/>
            <a:ext cx="13337775" cy="7413428"/>
          </a:xfrm>
          <a:prstGeom prst="rect">
            <a:avLst/>
          </a:prstGeom>
        </p:spPr>
        <p:txBody>
          <a:bodyPr anchor="t" rtlCol="false" tIns="0" lIns="0" bIns="0" rIns="0">
            <a:spAutoFit/>
          </a:bodyPr>
          <a:lstStyle/>
          <a:p>
            <a:pPr>
              <a:lnSpc>
                <a:spcPts val="4560"/>
              </a:lnSpc>
            </a:pPr>
            <a:r>
              <a:rPr lang="en-US" sz="3257">
                <a:solidFill>
                  <a:srgbClr val="91612F"/>
                </a:solidFill>
                <a:latin typeface="Linux Biolinum Bold"/>
              </a:rPr>
              <a:t>ALL TEAMS TREATED EQUALLY:</a:t>
            </a:r>
          </a:p>
          <a:p>
            <a:pPr algn="just" marL="703346" indent="-351673" lvl="1">
              <a:lnSpc>
                <a:spcPts val="4560"/>
              </a:lnSpc>
              <a:buFont typeface="Arial"/>
              <a:buChar char="•"/>
            </a:pPr>
            <a:r>
              <a:rPr lang="en-US" sz="3257">
                <a:solidFill>
                  <a:srgbClr val="91612F"/>
                </a:solidFill>
                <a:latin typeface="Linux Biolinum Bold"/>
              </a:rPr>
              <a:t>Roles</a:t>
            </a:r>
            <a:r>
              <a:rPr lang="en-US" sz="3257">
                <a:solidFill>
                  <a:srgbClr val="91612F"/>
                </a:solidFill>
                <a:latin typeface="Linux Biolinum"/>
              </a:rPr>
              <a:t> and responsibilities will be clearly attributed to every team member.</a:t>
            </a:r>
          </a:p>
          <a:p>
            <a:pPr algn="just" marL="703346" indent="-351673" lvl="1">
              <a:lnSpc>
                <a:spcPts val="4560"/>
              </a:lnSpc>
              <a:buFont typeface="Arial"/>
              <a:buChar char="•"/>
            </a:pPr>
            <a:r>
              <a:rPr lang="en-US" sz="3257">
                <a:solidFill>
                  <a:srgbClr val="91612F"/>
                </a:solidFill>
                <a:latin typeface="Linux Biolinum"/>
              </a:rPr>
              <a:t>To stimulate </a:t>
            </a:r>
            <a:r>
              <a:rPr lang="en-US" sz="3257">
                <a:solidFill>
                  <a:srgbClr val="91612F"/>
                </a:solidFill>
                <a:latin typeface="Linux Biolinum Bold"/>
              </a:rPr>
              <a:t>communication</a:t>
            </a:r>
            <a:r>
              <a:rPr lang="en-US" sz="3257">
                <a:solidFill>
                  <a:srgbClr val="91612F"/>
                </a:solidFill>
                <a:latin typeface="Linux Biolinum"/>
              </a:rPr>
              <a:t>: Trimestral teams lunch. Also bring trimester results and evaluation.</a:t>
            </a:r>
          </a:p>
          <a:p>
            <a:pPr algn="just" marL="703346" indent="-351673" lvl="1">
              <a:lnSpc>
                <a:spcPts val="4560"/>
              </a:lnSpc>
              <a:buFont typeface="Arial"/>
              <a:buChar char="•"/>
            </a:pPr>
            <a:r>
              <a:rPr lang="en-US" sz="3257">
                <a:solidFill>
                  <a:srgbClr val="91612F"/>
                </a:solidFill>
                <a:latin typeface="Linux Biolinum"/>
              </a:rPr>
              <a:t>Weekly meetings to set and update team </a:t>
            </a:r>
            <a:r>
              <a:rPr lang="en-US" sz="3257">
                <a:solidFill>
                  <a:srgbClr val="91612F"/>
                </a:solidFill>
                <a:latin typeface="Linux Biolinum Bold"/>
              </a:rPr>
              <a:t>objectives</a:t>
            </a:r>
            <a:r>
              <a:rPr lang="en-US" sz="3257">
                <a:solidFill>
                  <a:srgbClr val="91612F"/>
                </a:solidFill>
                <a:latin typeface="Linux Biolinum"/>
              </a:rPr>
              <a:t>.</a:t>
            </a:r>
          </a:p>
          <a:p>
            <a:pPr algn="just" marL="703346" indent="-351673" lvl="1">
              <a:lnSpc>
                <a:spcPts val="4560"/>
              </a:lnSpc>
              <a:buFont typeface="Arial"/>
              <a:buChar char="•"/>
            </a:pPr>
            <a:r>
              <a:rPr lang="en-US" sz="3257">
                <a:solidFill>
                  <a:srgbClr val="91612F"/>
                </a:solidFill>
                <a:latin typeface="Linux Biolinum"/>
              </a:rPr>
              <a:t>Compromising Strategy to </a:t>
            </a:r>
            <a:r>
              <a:rPr lang="en-US" sz="3257">
                <a:solidFill>
                  <a:srgbClr val="91612F"/>
                </a:solidFill>
                <a:latin typeface="Linux Biolinum Bold"/>
              </a:rPr>
              <a:t>solve team conflicts</a:t>
            </a:r>
            <a:r>
              <a:rPr lang="en-US" sz="3257">
                <a:solidFill>
                  <a:srgbClr val="91612F"/>
                </a:solidFill>
                <a:latin typeface="Linux Biolinum"/>
              </a:rPr>
              <a:t>. Mutual agreement. Team   head coordinates the resolution and mediates between the parts.</a:t>
            </a:r>
          </a:p>
          <a:p>
            <a:pPr algn="just" marL="703346" indent="-351673" lvl="1">
              <a:lnSpc>
                <a:spcPts val="4560"/>
              </a:lnSpc>
              <a:buFont typeface="Arial"/>
              <a:buChar char="•"/>
            </a:pPr>
            <a:r>
              <a:rPr lang="en-US" sz="3257">
                <a:solidFill>
                  <a:srgbClr val="91612F"/>
                </a:solidFill>
                <a:latin typeface="Linux Biolinum"/>
              </a:rPr>
              <a:t>Intranetwork and team chat to help with </a:t>
            </a:r>
            <a:r>
              <a:rPr lang="en-US" sz="3257">
                <a:solidFill>
                  <a:srgbClr val="91612F"/>
                </a:solidFill>
                <a:latin typeface="Linux Biolinum Bold"/>
              </a:rPr>
              <a:t>teamwork</a:t>
            </a:r>
            <a:r>
              <a:rPr lang="en-US" sz="3257">
                <a:solidFill>
                  <a:srgbClr val="91612F"/>
                </a:solidFill>
                <a:latin typeface="Linux Biolinum"/>
              </a:rPr>
              <a:t>.</a:t>
            </a:r>
          </a:p>
          <a:p>
            <a:pPr algn="just" marL="703346" indent="-351673" lvl="1">
              <a:lnSpc>
                <a:spcPts val="4560"/>
              </a:lnSpc>
              <a:buFont typeface="Arial"/>
              <a:buChar char="•"/>
            </a:pPr>
            <a:r>
              <a:rPr lang="en-US" sz="3257">
                <a:solidFill>
                  <a:srgbClr val="91612F"/>
                </a:solidFill>
                <a:latin typeface="Linux Biolinum"/>
              </a:rPr>
              <a:t>Extra remuneration for achieving objectives in time. Increases </a:t>
            </a:r>
            <a:r>
              <a:rPr lang="en-US" sz="3257">
                <a:solidFill>
                  <a:srgbClr val="91612F"/>
                </a:solidFill>
                <a:latin typeface="Linux Biolinum Bold"/>
              </a:rPr>
              <a:t>productivity </a:t>
            </a:r>
            <a:r>
              <a:rPr lang="en-US" sz="3257">
                <a:solidFill>
                  <a:srgbClr val="91612F"/>
                </a:solidFill>
                <a:latin typeface="Linux Biolinum"/>
              </a:rPr>
              <a:t>and </a:t>
            </a:r>
            <a:r>
              <a:rPr lang="en-US" sz="3257">
                <a:solidFill>
                  <a:srgbClr val="91612F"/>
                </a:solidFill>
                <a:latin typeface="Linux Biolinum Bold"/>
              </a:rPr>
              <a:t>motivation</a:t>
            </a:r>
            <a:r>
              <a:rPr lang="en-US" sz="3257">
                <a:solidFill>
                  <a:srgbClr val="91612F"/>
                </a:solidFill>
                <a:latin typeface="Linux Biolinum"/>
              </a:rPr>
              <a:t>.</a:t>
            </a:r>
          </a:p>
          <a:p>
            <a:pPr algn="just">
              <a:lnSpc>
                <a:spcPts val="4560"/>
              </a:lnSpc>
            </a:pPr>
            <a:r>
              <a:rPr lang="en-US" sz="3257">
                <a:solidFill>
                  <a:srgbClr val="91612F"/>
                </a:solidFill>
                <a:latin typeface="Linux Biolinum"/>
              </a:rPr>
              <a:t>*This methodolgy would have minor changes after an expert advices (service we will be contracting) </a:t>
            </a:r>
          </a:p>
          <a:p>
            <a:pPr>
              <a:lnSpc>
                <a:spcPts val="456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400000">
            <a:off x="-91946" y="-2313857"/>
            <a:ext cx="1691219" cy="4627715"/>
          </a:xfrm>
          <a:custGeom>
            <a:avLst/>
            <a:gdLst/>
            <a:ahLst/>
            <a:cxnLst/>
            <a:rect r="r" b="b" t="t" l="l"/>
            <a:pathLst>
              <a:path h="4627715" w="1691219">
                <a:moveTo>
                  <a:pt x="1691219" y="4627714"/>
                </a:moveTo>
                <a:lnTo>
                  <a:pt x="0" y="4627714"/>
                </a:lnTo>
                <a:lnTo>
                  <a:pt x="0" y="0"/>
                </a:lnTo>
                <a:lnTo>
                  <a:pt x="1691219" y="0"/>
                </a:lnTo>
                <a:lnTo>
                  <a:pt x="1691219" y="462771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19871" y="-296187"/>
            <a:ext cx="3508266" cy="3457236"/>
          </a:xfrm>
          <a:custGeom>
            <a:avLst/>
            <a:gdLst/>
            <a:ahLst/>
            <a:cxnLst/>
            <a:rect r="r" b="b" t="t" l="l"/>
            <a:pathLst>
              <a:path h="3457236" w="3508266">
                <a:moveTo>
                  <a:pt x="0" y="0"/>
                </a:moveTo>
                <a:lnTo>
                  <a:pt x="3508266" y="0"/>
                </a:lnTo>
                <a:lnTo>
                  <a:pt x="3508266" y="3457236"/>
                </a:lnTo>
                <a:lnTo>
                  <a:pt x="0" y="3457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6413690" y="7790052"/>
            <a:ext cx="1691219" cy="4627715"/>
          </a:xfrm>
          <a:custGeom>
            <a:avLst/>
            <a:gdLst/>
            <a:ahLst/>
            <a:cxnLst/>
            <a:rect r="r" b="b" t="t" l="l"/>
            <a:pathLst>
              <a:path h="4627715" w="1691219">
                <a:moveTo>
                  <a:pt x="0" y="0"/>
                </a:moveTo>
                <a:lnTo>
                  <a:pt x="1691220" y="0"/>
                </a:lnTo>
                <a:lnTo>
                  <a:pt x="1691220" y="4627715"/>
                </a:lnTo>
                <a:lnTo>
                  <a:pt x="0" y="46277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064891" y="7925998"/>
            <a:ext cx="3508266" cy="3457236"/>
          </a:xfrm>
          <a:custGeom>
            <a:avLst/>
            <a:gdLst/>
            <a:ahLst/>
            <a:cxnLst/>
            <a:rect r="r" b="b" t="t" l="l"/>
            <a:pathLst>
              <a:path h="3457236" w="3508266">
                <a:moveTo>
                  <a:pt x="0" y="0"/>
                </a:moveTo>
                <a:lnTo>
                  <a:pt x="3508266" y="0"/>
                </a:lnTo>
                <a:lnTo>
                  <a:pt x="3508266" y="3457237"/>
                </a:lnTo>
                <a:lnTo>
                  <a:pt x="0" y="34572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53663" y="2935200"/>
            <a:ext cx="5931528" cy="5375447"/>
          </a:xfrm>
          <a:custGeom>
            <a:avLst/>
            <a:gdLst/>
            <a:ahLst/>
            <a:cxnLst/>
            <a:rect r="r" b="b" t="t" l="l"/>
            <a:pathLst>
              <a:path h="5375447" w="5931528">
                <a:moveTo>
                  <a:pt x="0" y="0"/>
                </a:moveTo>
                <a:lnTo>
                  <a:pt x="5931528" y="0"/>
                </a:lnTo>
                <a:lnTo>
                  <a:pt x="5931528" y="5375447"/>
                </a:lnTo>
                <a:lnTo>
                  <a:pt x="0" y="5375447"/>
                </a:lnTo>
                <a:lnTo>
                  <a:pt x="0" y="0"/>
                </a:lnTo>
                <a:close/>
              </a:path>
            </a:pathLst>
          </a:custGeom>
          <a:blipFill>
            <a:blip r:embed="rId6"/>
            <a:stretch>
              <a:fillRect l="0" t="0" r="0" b="0"/>
            </a:stretch>
          </a:blipFill>
        </p:spPr>
      </p:sp>
      <p:sp>
        <p:nvSpPr>
          <p:cNvPr name="TextBox 7" id="7"/>
          <p:cNvSpPr txBox="true"/>
          <p:nvPr/>
        </p:nvSpPr>
        <p:spPr>
          <a:xfrm rot="0">
            <a:off x="1992796" y="765733"/>
            <a:ext cx="14302407" cy="1076062"/>
          </a:xfrm>
          <a:prstGeom prst="rect">
            <a:avLst/>
          </a:prstGeom>
        </p:spPr>
        <p:txBody>
          <a:bodyPr anchor="t" rtlCol="false" tIns="0" lIns="0" bIns="0" rIns="0">
            <a:spAutoFit/>
          </a:bodyPr>
          <a:lstStyle/>
          <a:p>
            <a:pPr algn="ctr">
              <a:lnSpc>
                <a:spcPts val="8000"/>
              </a:lnSpc>
            </a:pPr>
            <a:r>
              <a:rPr lang="en-US" sz="8000">
                <a:solidFill>
                  <a:srgbClr val="91612F"/>
                </a:solidFill>
                <a:latin typeface="Linux Biolinum"/>
              </a:rPr>
              <a:t>Employee motivation &amp; retention </a:t>
            </a:r>
          </a:p>
        </p:txBody>
      </p:sp>
      <p:sp>
        <p:nvSpPr>
          <p:cNvPr name="TextBox 8" id="8"/>
          <p:cNvSpPr txBox="true"/>
          <p:nvPr/>
        </p:nvSpPr>
        <p:spPr>
          <a:xfrm rot="0">
            <a:off x="6410522" y="2157959"/>
            <a:ext cx="9884682" cy="7658860"/>
          </a:xfrm>
          <a:prstGeom prst="rect">
            <a:avLst/>
          </a:prstGeom>
        </p:spPr>
        <p:txBody>
          <a:bodyPr anchor="t" rtlCol="false" tIns="0" lIns="0" bIns="0" rIns="0">
            <a:spAutoFit/>
          </a:bodyPr>
          <a:lstStyle/>
          <a:p>
            <a:pPr algn="just" marL="722200" indent="-361100" lvl="1">
              <a:lnSpc>
                <a:spcPts val="4683"/>
              </a:lnSpc>
              <a:buFont typeface="Arial"/>
              <a:buChar char="•"/>
            </a:pPr>
            <a:r>
              <a:rPr lang="en-US" sz="3345">
                <a:solidFill>
                  <a:srgbClr val="91612F"/>
                </a:solidFill>
                <a:latin typeface="Linux Biolinum Bold"/>
              </a:rPr>
              <a:t>Physiological needs</a:t>
            </a:r>
            <a:r>
              <a:rPr lang="en-US" sz="3345">
                <a:solidFill>
                  <a:srgbClr val="91612F"/>
                </a:solidFill>
                <a:latin typeface="Linux Biolinum"/>
              </a:rPr>
              <a:t>: corporate bonuses and rewards, work-life balance (possibility to schedule your day from 5 to 12 hours/day or partially work from home).</a:t>
            </a:r>
          </a:p>
          <a:p>
            <a:pPr algn="just" marL="722200" indent="-361100" lvl="1">
              <a:lnSpc>
                <a:spcPts val="4683"/>
              </a:lnSpc>
              <a:buFont typeface="Arial"/>
              <a:buChar char="•"/>
            </a:pPr>
            <a:r>
              <a:rPr lang="en-US" sz="3345">
                <a:solidFill>
                  <a:srgbClr val="91612F"/>
                </a:solidFill>
                <a:latin typeface="Linux Biolinum Bold"/>
              </a:rPr>
              <a:t>Safety</a:t>
            </a:r>
            <a:r>
              <a:rPr lang="en-US" sz="3345">
                <a:solidFill>
                  <a:srgbClr val="91612F"/>
                </a:solidFill>
                <a:latin typeface="Linux Biolinum"/>
              </a:rPr>
              <a:t>: Middle-term contracts, reorganization.</a:t>
            </a:r>
          </a:p>
          <a:p>
            <a:pPr algn="just" marL="722200" indent="-361100" lvl="1">
              <a:lnSpc>
                <a:spcPts val="4683"/>
              </a:lnSpc>
              <a:buFont typeface="Arial"/>
              <a:buChar char="•"/>
            </a:pPr>
            <a:r>
              <a:rPr lang="en-US" sz="3345">
                <a:solidFill>
                  <a:srgbClr val="91612F"/>
                </a:solidFill>
                <a:latin typeface="Linux Biolinum Bold"/>
              </a:rPr>
              <a:t>Social needs</a:t>
            </a:r>
            <a:r>
              <a:rPr lang="en-US" sz="3345">
                <a:solidFill>
                  <a:srgbClr val="91612F"/>
                </a:solidFill>
                <a:latin typeface="Linux Biolinum"/>
              </a:rPr>
              <a:t>: Open break zone, coworking  (meet other companies' workers). Regular activities with the team.</a:t>
            </a:r>
          </a:p>
          <a:p>
            <a:pPr marL="722200" indent="-361100" lvl="1">
              <a:lnSpc>
                <a:spcPts val="4683"/>
              </a:lnSpc>
              <a:buFont typeface="Arial"/>
              <a:buChar char="•"/>
            </a:pPr>
            <a:r>
              <a:rPr lang="en-US" sz="3345">
                <a:solidFill>
                  <a:srgbClr val="91612F"/>
                </a:solidFill>
                <a:latin typeface="Linux Biolinum Bold"/>
              </a:rPr>
              <a:t>Esteem needs</a:t>
            </a:r>
            <a:r>
              <a:rPr lang="en-US" sz="3345">
                <a:solidFill>
                  <a:srgbClr val="91612F"/>
                </a:solidFill>
                <a:latin typeface="Linux Biolinum"/>
              </a:rPr>
              <a:t>: Recognition system, listen to employee feedback.</a:t>
            </a:r>
          </a:p>
          <a:p>
            <a:pPr marL="722200" indent="-361100" lvl="1">
              <a:lnSpc>
                <a:spcPts val="4683"/>
              </a:lnSpc>
              <a:spcBef>
                <a:spcPct val="0"/>
              </a:spcBef>
              <a:buFont typeface="Arial"/>
              <a:buChar char="•"/>
            </a:pPr>
            <a:r>
              <a:rPr lang="en-US" sz="3345">
                <a:solidFill>
                  <a:srgbClr val="91612F"/>
                </a:solidFill>
                <a:latin typeface="Linux Biolinum Bold"/>
              </a:rPr>
              <a:t>Self-fulfilment</a:t>
            </a:r>
            <a:r>
              <a:rPr lang="en-US" sz="3345">
                <a:solidFill>
                  <a:srgbClr val="91612F"/>
                </a:solidFill>
                <a:latin typeface="Linux Biolinum"/>
              </a:rPr>
              <a:t>: Growing opportunities inside the company, offering opportunities for personal and professional growth.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DAFajjYDmNs</dc:identifier>
  <dcterms:modified xsi:type="dcterms:W3CDTF">2011-08-01T06:04:30Z</dcterms:modified>
  <cp:revision>1</cp:revision>
  <dc:title>PocketPaw Human Resources</dc:title>
</cp:coreProperties>
</file>