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3c213df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3c213df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3c213df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3c213df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3c213df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3c213df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3c213df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3c213df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3c213df2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3c213df2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3c213df2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3c213df2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3c213df2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3c213df2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3c213df2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3c213df2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5.jpg"/><Relationship Id="rId7" Type="http://schemas.openxmlformats.org/officeDocument/2006/relationships/image" Target="../media/image12.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3450" y="1445625"/>
            <a:ext cx="8520600" cy="104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Bank Marketing Campaign</a:t>
            </a:r>
            <a:endParaRPr/>
          </a:p>
        </p:txBody>
      </p:sp>
      <p:sp>
        <p:nvSpPr>
          <p:cNvPr id="55" name="Google Shape;55;p13"/>
          <p:cNvSpPr txBox="1"/>
          <p:nvPr>
            <p:ph idx="1" type="subTitle"/>
          </p:nvPr>
        </p:nvSpPr>
        <p:spPr>
          <a:xfrm>
            <a:off x="273450" y="2750425"/>
            <a:ext cx="8520600" cy="6507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s"/>
              <a:t>¿Tendrá éxito una nueva campaña?¿</a:t>
            </a:r>
            <a:r>
              <a:rPr lang="es"/>
              <a:t>Cómo</a:t>
            </a:r>
            <a:r>
              <a:rPr lang="es"/>
              <a:t> influyen las características de nuestros clientes en las campañas?</a:t>
            </a:r>
            <a:endParaRPr/>
          </a:p>
        </p:txBody>
      </p:sp>
      <p:pic>
        <p:nvPicPr>
          <p:cNvPr id="56" name="Google Shape;56;p13"/>
          <p:cNvPicPr preferRelativeResize="0"/>
          <p:nvPr/>
        </p:nvPicPr>
        <p:blipFill>
          <a:blip r:embed="rId3">
            <a:alphaModFix/>
          </a:blip>
          <a:stretch>
            <a:fillRect/>
          </a:stretch>
        </p:blipFill>
        <p:spPr>
          <a:xfrm>
            <a:off x="53525" y="1703100"/>
            <a:ext cx="532350" cy="532350"/>
          </a:xfrm>
          <a:prstGeom prst="rect">
            <a:avLst/>
          </a:prstGeom>
          <a:noFill/>
          <a:ln>
            <a:noFill/>
          </a:ln>
        </p:spPr>
      </p:pic>
      <p:pic>
        <p:nvPicPr>
          <p:cNvPr id="57" name="Google Shape;57;p13"/>
          <p:cNvPicPr preferRelativeResize="0"/>
          <p:nvPr/>
        </p:nvPicPr>
        <p:blipFill>
          <a:blip r:embed="rId4">
            <a:alphaModFix/>
          </a:blip>
          <a:stretch>
            <a:fillRect/>
          </a:stretch>
        </p:blipFill>
        <p:spPr>
          <a:xfrm>
            <a:off x="53525" y="38300"/>
            <a:ext cx="1331250" cy="1331250"/>
          </a:xfrm>
          <a:prstGeom prst="rect">
            <a:avLst/>
          </a:prstGeom>
          <a:noFill/>
          <a:ln>
            <a:noFill/>
          </a:ln>
        </p:spPr>
      </p:pic>
      <p:pic>
        <p:nvPicPr>
          <p:cNvPr id="58" name="Google Shape;58;p13"/>
          <p:cNvPicPr preferRelativeResize="0"/>
          <p:nvPr/>
        </p:nvPicPr>
        <p:blipFill>
          <a:blip r:embed="rId5">
            <a:alphaModFix/>
          </a:blip>
          <a:stretch>
            <a:fillRect/>
          </a:stretch>
        </p:blipFill>
        <p:spPr>
          <a:xfrm>
            <a:off x="7517298" y="3363075"/>
            <a:ext cx="1544700" cy="1682675"/>
          </a:xfrm>
          <a:prstGeom prst="rect">
            <a:avLst/>
          </a:prstGeom>
          <a:noFill/>
          <a:ln>
            <a:noFill/>
          </a:ln>
        </p:spPr>
      </p:pic>
      <p:sp>
        <p:nvSpPr>
          <p:cNvPr id="59" name="Google Shape;59;p13"/>
          <p:cNvSpPr txBox="1"/>
          <p:nvPr/>
        </p:nvSpPr>
        <p:spPr>
          <a:xfrm>
            <a:off x="433700" y="4588075"/>
            <a:ext cx="43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Autor: Mallo Guillermo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173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720"/>
              <a:t>Índice:</a:t>
            </a:r>
            <a:endParaRPr b="1" sz="2720"/>
          </a:p>
        </p:txBody>
      </p:sp>
      <p:sp>
        <p:nvSpPr>
          <p:cNvPr id="65" name="Google Shape;65;p14"/>
          <p:cNvSpPr txBox="1"/>
          <p:nvPr>
            <p:ph idx="1" type="body"/>
          </p:nvPr>
        </p:nvSpPr>
        <p:spPr>
          <a:xfrm>
            <a:off x="311700" y="1548100"/>
            <a:ext cx="8520600" cy="1944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FF9900"/>
              </a:buClr>
              <a:buSzPts val="2000"/>
              <a:buAutoNum type="arabicPeriod"/>
            </a:pPr>
            <a:r>
              <a:rPr lang="es" sz="2000">
                <a:solidFill>
                  <a:srgbClr val="6AA84F"/>
                </a:solidFill>
              </a:rPr>
              <a:t>|</a:t>
            </a:r>
            <a:r>
              <a:rPr lang="es" sz="2000"/>
              <a:t> </a:t>
            </a:r>
            <a:r>
              <a:rPr lang="es" sz="2000"/>
              <a:t>Contexto y público objetivo</a:t>
            </a:r>
            <a:endParaRPr sz="2000"/>
          </a:p>
          <a:p>
            <a:pPr indent="-355600" lvl="0" marL="457200" rtl="0" algn="l">
              <a:spcBef>
                <a:spcPts val="0"/>
              </a:spcBef>
              <a:spcAft>
                <a:spcPts val="0"/>
              </a:spcAft>
              <a:buClr>
                <a:srgbClr val="FF9900"/>
              </a:buClr>
              <a:buSzPts val="2000"/>
              <a:buAutoNum type="arabicPeriod"/>
            </a:pPr>
            <a:r>
              <a:rPr lang="es" sz="2000">
                <a:solidFill>
                  <a:srgbClr val="6AA84F"/>
                </a:solidFill>
              </a:rPr>
              <a:t>|</a:t>
            </a:r>
            <a:r>
              <a:rPr lang="es" sz="2000"/>
              <a:t> Hipótesis/Preguntas de interés</a:t>
            </a:r>
            <a:endParaRPr sz="2000"/>
          </a:p>
          <a:p>
            <a:pPr indent="-355600" lvl="0" marL="457200" rtl="0" algn="l">
              <a:spcBef>
                <a:spcPts val="0"/>
              </a:spcBef>
              <a:spcAft>
                <a:spcPts val="0"/>
              </a:spcAft>
              <a:buClr>
                <a:srgbClr val="FF9900"/>
              </a:buClr>
              <a:buSzPts val="2000"/>
              <a:buAutoNum type="arabicPeriod"/>
            </a:pPr>
            <a:r>
              <a:rPr lang="es" sz="2000">
                <a:solidFill>
                  <a:srgbClr val="6AA84F"/>
                </a:solidFill>
              </a:rPr>
              <a:t>|</a:t>
            </a:r>
            <a:r>
              <a:rPr lang="es" sz="2000"/>
              <a:t> Metadata y análisis exploratorio</a:t>
            </a:r>
            <a:endParaRPr sz="2000"/>
          </a:p>
          <a:p>
            <a:pPr indent="-355600" lvl="0" marL="457200" rtl="0" algn="l">
              <a:spcBef>
                <a:spcPts val="0"/>
              </a:spcBef>
              <a:spcAft>
                <a:spcPts val="0"/>
              </a:spcAft>
              <a:buClr>
                <a:srgbClr val="FF9900"/>
              </a:buClr>
              <a:buSzPts val="2000"/>
              <a:buAutoNum type="arabicPeriod"/>
            </a:pPr>
            <a:r>
              <a:rPr lang="es" sz="2000">
                <a:solidFill>
                  <a:srgbClr val="6AA84F"/>
                </a:solidFill>
              </a:rPr>
              <a:t>|</a:t>
            </a:r>
            <a:r>
              <a:rPr lang="es" sz="2000"/>
              <a:t> Insights y respuestas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2065725"/>
            <a:ext cx="2130600" cy="848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s" sz="2222">
                <a:solidFill>
                  <a:srgbClr val="6AA84F"/>
                </a:solidFill>
              </a:rPr>
              <a:t>Contexto y público objetivo</a:t>
            </a:r>
            <a:endParaRPr b="1" sz="3022">
              <a:solidFill>
                <a:srgbClr val="6AA84F"/>
              </a:solidFill>
            </a:endParaRPr>
          </a:p>
        </p:txBody>
      </p:sp>
      <p:sp>
        <p:nvSpPr>
          <p:cNvPr id="71" name="Google Shape;71;p15"/>
          <p:cNvSpPr txBox="1"/>
          <p:nvPr>
            <p:ph idx="1" type="body"/>
          </p:nvPr>
        </p:nvSpPr>
        <p:spPr>
          <a:xfrm>
            <a:off x="2480300" y="1164175"/>
            <a:ext cx="6513300" cy="33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00">
                <a:solidFill>
                  <a:srgbClr val="6AA84F"/>
                </a:solidFill>
              </a:rPr>
              <a:t>Contexto: </a:t>
            </a:r>
            <a:r>
              <a:rPr lang="es" sz="1500"/>
              <a:t>Trabajaremos sobre campañas telefónicas de afiliación a los servicios de un banco portugues. Teniendo en cuenta el costo de las campañas de marketing, necesitamos saber el comportamiento de sus clientes para con sus campañas y detectar de esa forma cuales son más eficientes y porqué. Es importante entender al público al cual apuntar por lo que prestaremos especial atención al tipo de trabajo, el nivel educativo, el </a:t>
            </a:r>
            <a:r>
              <a:rPr lang="es" sz="1500"/>
              <a:t>índice</a:t>
            </a:r>
            <a:r>
              <a:rPr lang="es" sz="1500"/>
              <a:t> de precios al consumidor y el euribor (trimestral) de los alcanzados por las campañas históricas que nos proporciona el banco en el dataset.</a:t>
            </a:r>
            <a:endParaRPr sz="1500"/>
          </a:p>
          <a:p>
            <a:pPr indent="0" lvl="0" marL="0" rtl="0" algn="l">
              <a:spcBef>
                <a:spcPts val="1200"/>
              </a:spcBef>
              <a:spcAft>
                <a:spcPts val="1200"/>
              </a:spcAft>
              <a:buNone/>
            </a:pPr>
            <a:r>
              <a:rPr b="1" lang="es" sz="1600">
                <a:solidFill>
                  <a:srgbClr val="6AA84F"/>
                </a:solidFill>
              </a:rPr>
              <a:t>Público objetivo: </a:t>
            </a:r>
            <a:r>
              <a:rPr lang="es" sz="1500">
                <a:solidFill>
                  <a:schemeClr val="dk1"/>
                </a:solidFill>
              </a:rPr>
              <a:t>Apuntamos al nivel estratégico de la organización</a:t>
            </a:r>
            <a:endParaRPr sz="1500">
              <a:solidFill>
                <a:schemeClr val="dk1"/>
              </a:solidFill>
            </a:endParaRPr>
          </a:p>
        </p:txBody>
      </p:sp>
      <p:cxnSp>
        <p:nvCxnSpPr>
          <p:cNvPr id="72" name="Google Shape;72;p15"/>
          <p:cNvCxnSpPr/>
          <p:nvPr/>
        </p:nvCxnSpPr>
        <p:spPr>
          <a:xfrm>
            <a:off x="2305450" y="22825"/>
            <a:ext cx="0" cy="5128200"/>
          </a:xfrm>
          <a:prstGeom prst="straightConnector1">
            <a:avLst/>
          </a:prstGeom>
          <a:noFill/>
          <a:ln cap="flat" cmpd="sng" w="28575">
            <a:solidFill>
              <a:srgbClr val="F1C232"/>
            </a:solidFill>
            <a:prstDash val="solid"/>
            <a:round/>
            <a:headEnd len="med" w="med" type="none"/>
            <a:tailEnd len="med" w="med" type="none"/>
          </a:ln>
        </p:spPr>
      </p:cxnSp>
      <p:pic>
        <p:nvPicPr>
          <p:cNvPr id="73" name="Google Shape;73;p15"/>
          <p:cNvPicPr preferRelativeResize="0"/>
          <p:nvPr/>
        </p:nvPicPr>
        <p:blipFill>
          <a:blip r:embed="rId3">
            <a:alphaModFix/>
          </a:blip>
          <a:stretch>
            <a:fillRect/>
          </a:stretch>
        </p:blipFill>
        <p:spPr>
          <a:xfrm>
            <a:off x="4572000" y="0"/>
            <a:ext cx="1746249" cy="11641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2065725"/>
            <a:ext cx="2130600" cy="1114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s" sz="2222">
                <a:solidFill>
                  <a:srgbClr val="6AA84F"/>
                </a:solidFill>
              </a:rPr>
              <a:t>Hipótesis / Preguntas de interés</a:t>
            </a:r>
            <a:endParaRPr b="1" sz="3244">
              <a:solidFill>
                <a:srgbClr val="6AA84F"/>
              </a:solidFill>
            </a:endParaRPr>
          </a:p>
        </p:txBody>
      </p:sp>
      <p:sp>
        <p:nvSpPr>
          <p:cNvPr id="79" name="Google Shape;79;p16"/>
          <p:cNvSpPr txBox="1"/>
          <p:nvPr>
            <p:ph idx="1" type="body"/>
          </p:nvPr>
        </p:nvSpPr>
        <p:spPr>
          <a:xfrm>
            <a:off x="2480300" y="1164175"/>
            <a:ext cx="6513300" cy="331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sz="1600">
                <a:solidFill>
                  <a:srgbClr val="6AA84F"/>
                </a:solidFill>
              </a:rPr>
              <a:t>Hipótesis</a:t>
            </a:r>
            <a:r>
              <a:rPr b="1" lang="es" sz="1600">
                <a:solidFill>
                  <a:srgbClr val="6AA84F"/>
                </a:solidFill>
              </a:rPr>
              <a:t>: </a:t>
            </a:r>
            <a:r>
              <a:rPr lang="es" sz="1500">
                <a:solidFill>
                  <a:schemeClr val="dk1"/>
                </a:solidFill>
              </a:rPr>
              <a:t>Creemos que hay una relación entre las variables: nivel educativo, tipo de trabajo y los índices; ipx (índice de precios al consumidor) y euribor (oferta monetaria/interés interbancario) con respecto al éxito de las campañas.</a:t>
            </a:r>
            <a:endParaRPr sz="1500">
              <a:solidFill>
                <a:schemeClr val="dk1"/>
              </a:solidFill>
            </a:endParaRPr>
          </a:p>
          <a:p>
            <a:pPr indent="0" lvl="0" marL="0" rtl="0" algn="l">
              <a:spcBef>
                <a:spcPts val="1200"/>
              </a:spcBef>
              <a:spcAft>
                <a:spcPts val="0"/>
              </a:spcAft>
              <a:buNone/>
            </a:pPr>
            <a:r>
              <a:rPr b="1" lang="es" sz="1600">
                <a:solidFill>
                  <a:srgbClr val="6AA84F"/>
                </a:solidFill>
              </a:rPr>
              <a:t>Preguntas de interés: </a:t>
            </a:r>
            <a:endParaRPr sz="1500">
              <a:solidFill>
                <a:schemeClr val="dk1"/>
              </a:solidFill>
            </a:endParaRPr>
          </a:p>
          <a:p>
            <a:pPr indent="-323850" lvl="0" marL="457200" rtl="0" algn="l">
              <a:spcBef>
                <a:spcPts val="1200"/>
              </a:spcBef>
              <a:spcAft>
                <a:spcPts val="0"/>
              </a:spcAft>
              <a:buClr>
                <a:schemeClr val="dk1"/>
              </a:buClr>
              <a:buSzPts val="1500"/>
              <a:buChar char="●"/>
            </a:pPr>
            <a:r>
              <a:rPr lang="es" sz="1500">
                <a:solidFill>
                  <a:schemeClr val="dk1"/>
                </a:solidFill>
              </a:rPr>
              <a:t>¿Cuáles fueron las campañas más exitosas?</a:t>
            </a:r>
            <a:endParaRPr sz="1500">
              <a:solidFill>
                <a:schemeClr val="dk1"/>
              </a:solidFill>
            </a:endParaRPr>
          </a:p>
          <a:p>
            <a:pPr indent="-323850" lvl="0" marL="457200" rtl="0" algn="l">
              <a:spcBef>
                <a:spcPts val="0"/>
              </a:spcBef>
              <a:spcAft>
                <a:spcPts val="0"/>
              </a:spcAft>
              <a:buClr>
                <a:schemeClr val="dk1"/>
              </a:buClr>
              <a:buSzPts val="1500"/>
              <a:buChar char="●"/>
            </a:pPr>
            <a:r>
              <a:rPr lang="es" sz="1500">
                <a:solidFill>
                  <a:schemeClr val="dk1"/>
                </a:solidFill>
              </a:rPr>
              <a:t>¿Qué ocupaciones tendrán las personas que más contratan servicios del banco?</a:t>
            </a:r>
            <a:endParaRPr sz="1500">
              <a:solidFill>
                <a:schemeClr val="dk1"/>
              </a:solidFill>
            </a:endParaRPr>
          </a:p>
          <a:p>
            <a:pPr indent="-323850" lvl="0" marL="457200" rtl="0" algn="l">
              <a:spcBef>
                <a:spcPts val="0"/>
              </a:spcBef>
              <a:spcAft>
                <a:spcPts val="0"/>
              </a:spcAft>
              <a:buClr>
                <a:schemeClr val="dk1"/>
              </a:buClr>
              <a:buSzPts val="1500"/>
              <a:buChar char="●"/>
            </a:pPr>
            <a:r>
              <a:rPr lang="es" sz="1500">
                <a:solidFill>
                  <a:schemeClr val="dk1"/>
                </a:solidFill>
              </a:rPr>
              <a:t>¿Son nuestras campañas más efectivas entre las personas con mayores estudios alcanzados?</a:t>
            </a:r>
            <a:endParaRPr sz="1500">
              <a:solidFill>
                <a:schemeClr val="dk1"/>
              </a:solidFill>
            </a:endParaRPr>
          </a:p>
          <a:p>
            <a:pPr indent="-323850" lvl="0" marL="457200" rtl="0" algn="l">
              <a:spcBef>
                <a:spcPts val="0"/>
              </a:spcBef>
              <a:spcAft>
                <a:spcPts val="0"/>
              </a:spcAft>
              <a:buClr>
                <a:schemeClr val="dk1"/>
              </a:buClr>
              <a:buSzPts val="1500"/>
              <a:buChar char="●"/>
            </a:pPr>
            <a:r>
              <a:rPr lang="es" sz="1500">
                <a:solidFill>
                  <a:schemeClr val="dk1"/>
                </a:solidFill>
              </a:rPr>
              <a:t>¿Influye la situación económica del target y su entorno?</a:t>
            </a:r>
            <a:endParaRPr sz="1500">
              <a:solidFill>
                <a:schemeClr val="dk1"/>
              </a:solidFill>
            </a:endParaRPr>
          </a:p>
        </p:txBody>
      </p:sp>
      <p:cxnSp>
        <p:nvCxnSpPr>
          <p:cNvPr id="80" name="Google Shape;80;p16"/>
          <p:cNvCxnSpPr/>
          <p:nvPr/>
        </p:nvCxnSpPr>
        <p:spPr>
          <a:xfrm>
            <a:off x="2305450" y="22825"/>
            <a:ext cx="0" cy="5128200"/>
          </a:xfrm>
          <a:prstGeom prst="straightConnector1">
            <a:avLst/>
          </a:prstGeom>
          <a:noFill/>
          <a:ln cap="flat" cmpd="sng" w="28575">
            <a:solidFill>
              <a:srgbClr val="F1C232"/>
            </a:solidFill>
            <a:prstDash val="solid"/>
            <a:round/>
            <a:headEnd len="med" w="med" type="none"/>
            <a:tailEnd len="med" w="med" type="none"/>
          </a:ln>
        </p:spPr>
      </p:cxnSp>
      <p:pic>
        <p:nvPicPr>
          <p:cNvPr id="81" name="Google Shape;81;p16"/>
          <p:cNvPicPr preferRelativeResize="0"/>
          <p:nvPr/>
        </p:nvPicPr>
        <p:blipFill>
          <a:blip r:embed="rId3">
            <a:alphaModFix/>
          </a:blip>
          <a:stretch>
            <a:fillRect/>
          </a:stretch>
        </p:blipFill>
        <p:spPr>
          <a:xfrm>
            <a:off x="7837025" y="3827200"/>
            <a:ext cx="1247600" cy="124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823675" y="99125"/>
            <a:ext cx="1438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 sz="2020">
                <a:solidFill>
                  <a:srgbClr val="6AA84F"/>
                </a:solidFill>
              </a:rPr>
              <a:t>Metadata</a:t>
            </a:r>
            <a:endParaRPr b="1" sz="2020">
              <a:solidFill>
                <a:srgbClr val="6AA84F"/>
              </a:solidFill>
            </a:endParaRPr>
          </a:p>
        </p:txBody>
      </p:sp>
      <p:sp>
        <p:nvSpPr>
          <p:cNvPr id="87" name="Google Shape;87;p17"/>
          <p:cNvSpPr txBox="1"/>
          <p:nvPr/>
        </p:nvSpPr>
        <p:spPr>
          <a:xfrm>
            <a:off x="182600" y="725777"/>
            <a:ext cx="5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KPI’s</a:t>
            </a:r>
            <a:endParaRPr/>
          </a:p>
        </p:txBody>
      </p:sp>
      <p:sp>
        <p:nvSpPr>
          <p:cNvPr id="88" name="Google Shape;88;p17"/>
          <p:cNvSpPr txBox="1"/>
          <p:nvPr/>
        </p:nvSpPr>
        <p:spPr>
          <a:xfrm>
            <a:off x="827354" y="1320922"/>
            <a:ext cx="109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4119</a:t>
            </a:r>
            <a:r>
              <a:rPr lang="es"/>
              <a:t> Campañas</a:t>
            </a:r>
            <a:endParaRPr/>
          </a:p>
        </p:txBody>
      </p:sp>
      <p:pic>
        <p:nvPicPr>
          <p:cNvPr id="89" name="Google Shape;89;p17"/>
          <p:cNvPicPr preferRelativeResize="0"/>
          <p:nvPr/>
        </p:nvPicPr>
        <p:blipFill>
          <a:blip r:embed="rId3">
            <a:alphaModFix/>
          </a:blip>
          <a:stretch>
            <a:fillRect/>
          </a:stretch>
        </p:blipFill>
        <p:spPr>
          <a:xfrm>
            <a:off x="860683" y="471750"/>
            <a:ext cx="1027925" cy="812494"/>
          </a:xfrm>
          <a:prstGeom prst="rect">
            <a:avLst/>
          </a:prstGeom>
          <a:noFill/>
          <a:ln>
            <a:noFill/>
          </a:ln>
        </p:spPr>
      </p:pic>
      <p:pic>
        <p:nvPicPr>
          <p:cNvPr id="90" name="Google Shape;90;p17"/>
          <p:cNvPicPr preferRelativeResize="0"/>
          <p:nvPr/>
        </p:nvPicPr>
        <p:blipFill>
          <a:blip r:embed="rId4">
            <a:alphaModFix/>
          </a:blip>
          <a:stretch>
            <a:fillRect/>
          </a:stretch>
        </p:blipFill>
        <p:spPr>
          <a:xfrm>
            <a:off x="2561368" y="471750"/>
            <a:ext cx="877145" cy="849173"/>
          </a:xfrm>
          <a:prstGeom prst="rect">
            <a:avLst/>
          </a:prstGeom>
          <a:noFill/>
          <a:ln>
            <a:noFill/>
          </a:ln>
        </p:spPr>
      </p:pic>
      <p:sp>
        <p:nvSpPr>
          <p:cNvPr id="91" name="Google Shape;91;p17"/>
          <p:cNvSpPr txBox="1"/>
          <p:nvPr/>
        </p:nvSpPr>
        <p:spPr>
          <a:xfrm>
            <a:off x="2449729" y="1320922"/>
            <a:ext cx="102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451</a:t>
            </a:r>
            <a:endParaRPr/>
          </a:p>
          <a:p>
            <a:pPr indent="0" lvl="0" marL="0" rtl="0" algn="ctr">
              <a:spcBef>
                <a:spcPts val="0"/>
              </a:spcBef>
              <a:spcAft>
                <a:spcPts val="0"/>
              </a:spcAft>
              <a:buNone/>
            </a:pPr>
            <a:r>
              <a:rPr lang="es"/>
              <a:t>Exitosas</a:t>
            </a:r>
            <a:endParaRPr/>
          </a:p>
        </p:txBody>
      </p:sp>
      <p:pic>
        <p:nvPicPr>
          <p:cNvPr id="92" name="Google Shape;92;p17"/>
          <p:cNvPicPr preferRelativeResize="0"/>
          <p:nvPr/>
        </p:nvPicPr>
        <p:blipFill>
          <a:blip r:embed="rId5">
            <a:alphaModFix/>
          </a:blip>
          <a:stretch>
            <a:fillRect/>
          </a:stretch>
        </p:blipFill>
        <p:spPr>
          <a:xfrm>
            <a:off x="4044179" y="535114"/>
            <a:ext cx="1094608" cy="720754"/>
          </a:xfrm>
          <a:prstGeom prst="rect">
            <a:avLst/>
          </a:prstGeom>
          <a:noFill/>
          <a:ln>
            <a:noFill/>
          </a:ln>
        </p:spPr>
      </p:pic>
      <p:sp>
        <p:nvSpPr>
          <p:cNvPr id="93" name="Google Shape;93;p17"/>
          <p:cNvSpPr txBox="1"/>
          <p:nvPr/>
        </p:nvSpPr>
        <p:spPr>
          <a:xfrm>
            <a:off x="4005210" y="1292547"/>
            <a:ext cx="102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3668</a:t>
            </a:r>
            <a:endParaRPr/>
          </a:p>
          <a:p>
            <a:pPr indent="0" lvl="0" marL="0" rtl="0" algn="ctr">
              <a:spcBef>
                <a:spcPts val="0"/>
              </a:spcBef>
              <a:spcAft>
                <a:spcPts val="0"/>
              </a:spcAft>
              <a:buNone/>
            </a:pPr>
            <a:r>
              <a:rPr lang="es"/>
              <a:t>Negativas</a:t>
            </a:r>
            <a:endParaRPr/>
          </a:p>
        </p:txBody>
      </p:sp>
      <p:pic>
        <p:nvPicPr>
          <p:cNvPr id="94" name="Google Shape;94;p17"/>
          <p:cNvPicPr preferRelativeResize="0"/>
          <p:nvPr/>
        </p:nvPicPr>
        <p:blipFill>
          <a:blip r:embed="rId6">
            <a:alphaModFix/>
          </a:blip>
          <a:stretch>
            <a:fillRect/>
          </a:stretch>
        </p:blipFill>
        <p:spPr>
          <a:xfrm>
            <a:off x="4883075" y="2160200"/>
            <a:ext cx="2739126" cy="2863484"/>
          </a:xfrm>
          <a:prstGeom prst="rect">
            <a:avLst/>
          </a:prstGeom>
          <a:noFill/>
          <a:ln>
            <a:noFill/>
          </a:ln>
        </p:spPr>
      </p:pic>
      <p:pic>
        <p:nvPicPr>
          <p:cNvPr id="95" name="Google Shape;95;p17"/>
          <p:cNvPicPr preferRelativeResize="0"/>
          <p:nvPr/>
        </p:nvPicPr>
        <p:blipFill>
          <a:blip r:embed="rId7">
            <a:alphaModFix/>
          </a:blip>
          <a:stretch>
            <a:fillRect/>
          </a:stretch>
        </p:blipFill>
        <p:spPr>
          <a:xfrm>
            <a:off x="141275" y="2160200"/>
            <a:ext cx="2848112" cy="2863475"/>
          </a:xfrm>
          <a:prstGeom prst="rect">
            <a:avLst/>
          </a:prstGeom>
          <a:noFill/>
          <a:ln>
            <a:noFill/>
          </a:ln>
        </p:spPr>
      </p:pic>
      <p:cxnSp>
        <p:nvCxnSpPr>
          <p:cNvPr id="96" name="Google Shape;96;p17"/>
          <p:cNvCxnSpPr/>
          <p:nvPr/>
        </p:nvCxnSpPr>
        <p:spPr>
          <a:xfrm>
            <a:off x="0" y="1985050"/>
            <a:ext cx="9145800" cy="0"/>
          </a:xfrm>
          <a:prstGeom prst="straightConnector1">
            <a:avLst/>
          </a:prstGeom>
          <a:noFill/>
          <a:ln cap="flat" cmpd="sng" w="38100">
            <a:solidFill>
              <a:srgbClr val="F1C232"/>
            </a:solidFill>
            <a:prstDash val="solid"/>
            <a:round/>
            <a:headEnd len="med" w="med" type="none"/>
            <a:tailEnd len="med" w="med" type="none"/>
          </a:ln>
        </p:spPr>
      </p:cxnSp>
      <p:sp>
        <p:nvSpPr>
          <p:cNvPr id="97" name="Google Shape;97;p17"/>
          <p:cNvSpPr txBox="1"/>
          <p:nvPr/>
        </p:nvSpPr>
        <p:spPr>
          <a:xfrm>
            <a:off x="7768500" y="2061950"/>
            <a:ext cx="1248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t>El nivel educativo se muestra más equiparado, aunque se evidencia una </a:t>
            </a:r>
            <a:r>
              <a:rPr lang="es" sz="1200"/>
              <a:t>relación</a:t>
            </a:r>
            <a:r>
              <a:rPr lang="es" sz="1200"/>
              <a:t> directamente proporcional con la contratación del servicio bancario.</a:t>
            </a:r>
            <a:endParaRPr sz="1200"/>
          </a:p>
        </p:txBody>
      </p:sp>
      <p:sp>
        <p:nvSpPr>
          <p:cNvPr id="98" name="Google Shape;98;p17"/>
          <p:cNvSpPr txBox="1"/>
          <p:nvPr/>
        </p:nvSpPr>
        <p:spPr>
          <a:xfrm>
            <a:off x="3176025" y="2061950"/>
            <a:ext cx="1520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t>Se observa que las personas con </a:t>
            </a:r>
            <a:r>
              <a:rPr lang="es" sz="1200"/>
              <a:t>ocupaciones</a:t>
            </a:r>
            <a:r>
              <a:rPr lang="es" sz="1200"/>
              <a:t> que más concretan la suscripción al servicio bancario son estudiantes y retirados, seguido por desempleados. 3 </a:t>
            </a:r>
            <a:r>
              <a:rPr lang="es" sz="1200"/>
              <a:t>ocupaciones</a:t>
            </a:r>
            <a:r>
              <a:rPr lang="es" sz="1200"/>
              <a:t> con los ingresos más bajos, nuestra relación precio-servicio parece conformar a este segmento.</a:t>
            </a:r>
            <a:endParaRPr sz="1200"/>
          </a:p>
        </p:txBody>
      </p:sp>
      <p:pic>
        <p:nvPicPr>
          <p:cNvPr id="99" name="Google Shape;99;p17"/>
          <p:cNvPicPr preferRelativeResize="0"/>
          <p:nvPr/>
        </p:nvPicPr>
        <p:blipFill>
          <a:blip r:embed="rId8">
            <a:alphaModFix/>
          </a:blip>
          <a:stretch>
            <a:fillRect/>
          </a:stretch>
        </p:blipFill>
        <p:spPr>
          <a:xfrm>
            <a:off x="6361000" y="99125"/>
            <a:ext cx="2489970" cy="175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823675" y="99125"/>
            <a:ext cx="1438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 sz="2020">
                <a:solidFill>
                  <a:srgbClr val="6AA84F"/>
                </a:solidFill>
              </a:rPr>
              <a:t>Metadata</a:t>
            </a:r>
            <a:endParaRPr b="1" sz="2020">
              <a:solidFill>
                <a:srgbClr val="6AA84F"/>
              </a:solidFill>
            </a:endParaRPr>
          </a:p>
        </p:txBody>
      </p:sp>
      <p:sp>
        <p:nvSpPr>
          <p:cNvPr id="105" name="Google Shape;105;p18"/>
          <p:cNvSpPr txBox="1"/>
          <p:nvPr/>
        </p:nvSpPr>
        <p:spPr>
          <a:xfrm>
            <a:off x="182600" y="725777"/>
            <a:ext cx="5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KPI’s</a:t>
            </a:r>
            <a:endParaRPr/>
          </a:p>
        </p:txBody>
      </p:sp>
      <p:sp>
        <p:nvSpPr>
          <p:cNvPr id="106" name="Google Shape;106;p18"/>
          <p:cNvSpPr txBox="1"/>
          <p:nvPr/>
        </p:nvSpPr>
        <p:spPr>
          <a:xfrm>
            <a:off x="827354" y="1320922"/>
            <a:ext cx="109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4119</a:t>
            </a:r>
            <a:r>
              <a:rPr lang="es"/>
              <a:t> Campañas</a:t>
            </a:r>
            <a:endParaRPr/>
          </a:p>
        </p:txBody>
      </p:sp>
      <p:pic>
        <p:nvPicPr>
          <p:cNvPr id="107" name="Google Shape;107;p18"/>
          <p:cNvPicPr preferRelativeResize="0"/>
          <p:nvPr/>
        </p:nvPicPr>
        <p:blipFill>
          <a:blip r:embed="rId3">
            <a:alphaModFix/>
          </a:blip>
          <a:stretch>
            <a:fillRect/>
          </a:stretch>
        </p:blipFill>
        <p:spPr>
          <a:xfrm>
            <a:off x="860683" y="471750"/>
            <a:ext cx="1027925" cy="812494"/>
          </a:xfrm>
          <a:prstGeom prst="rect">
            <a:avLst/>
          </a:prstGeom>
          <a:noFill/>
          <a:ln>
            <a:noFill/>
          </a:ln>
        </p:spPr>
      </p:pic>
      <p:pic>
        <p:nvPicPr>
          <p:cNvPr id="108" name="Google Shape;108;p18"/>
          <p:cNvPicPr preferRelativeResize="0"/>
          <p:nvPr/>
        </p:nvPicPr>
        <p:blipFill>
          <a:blip r:embed="rId4">
            <a:alphaModFix/>
          </a:blip>
          <a:stretch>
            <a:fillRect/>
          </a:stretch>
        </p:blipFill>
        <p:spPr>
          <a:xfrm>
            <a:off x="2561368" y="471750"/>
            <a:ext cx="877145" cy="849173"/>
          </a:xfrm>
          <a:prstGeom prst="rect">
            <a:avLst/>
          </a:prstGeom>
          <a:noFill/>
          <a:ln>
            <a:noFill/>
          </a:ln>
        </p:spPr>
      </p:pic>
      <p:sp>
        <p:nvSpPr>
          <p:cNvPr id="109" name="Google Shape;109;p18"/>
          <p:cNvSpPr txBox="1"/>
          <p:nvPr/>
        </p:nvSpPr>
        <p:spPr>
          <a:xfrm>
            <a:off x="2449729" y="1320922"/>
            <a:ext cx="102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451</a:t>
            </a:r>
            <a:endParaRPr/>
          </a:p>
          <a:p>
            <a:pPr indent="0" lvl="0" marL="0" rtl="0" algn="ctr">
              <a:spcBef>
                <a:spcPts val="0"/>
              </a:spcBef>
              <a:spcAft>
                <a:spcPts val="0"/>
              </a:spcAft>
              <a:buNone/>
            </a:pPr>
            <a:r>
              <a:rPr lang="es"/>
              <a:t>Exitosas</a:t>
            </a:r>
            <a:endParaRPr/>
          </a:p>
        </p:txBody>
      </p:sp>
      <p:pic>
        <p:nvPicPr>
          <p:cNvPr id="110" name="Google Shape;110;p18"/>
          <p:cNvPicPr preferRelativeResize="0"/>
          <p:nvPr/>
        </p:nvPicPr>
        <p:blipFill>
          <a:blip r:embed="rId5">
            <a:alphaModFix/>
          </a:blip>
          <a:stretch>
            <a:fillRect/>
          </a:stretch>
        </p:blipFill>
        <p:spPr>
          <a:xfrm>
            <a:off x="4044179" y="535114"/>
            <a:ext cx="1094608" cy="720754"/>
          </a:xfrm>
          <a:prstGeom prst="rect">
            <a:avLst/>
          </a:prstGeom>
          <a:noFill/>
          <a:ln>
            <a:noFill/>
          </a:ln>
        </p:spPr>
      </p:pic>
      <p:sp>
        <p:nvSpPr>
          <p:cNvPr id="111" name="Google Shape;111;p18"/>
          <p:cNvSpPr txBox="1"/>
          <p:nvPr/>
        </p:nvSpPr>
        <p:spPr>
          <a:xfrm>
            <a:off x="4005210" y="1292547"/>
            <a:ext cx="102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3668</a:t>
            </a:r>
            <a:endParaRPr/>
          </a:p>
          <a:p>
            <a:pPr indent="0" lvl="0" marL="0" rtl="0" algn="ctr">
              <a:spcBef>
                <a:spcPts val="0"/>
              </a:spcBef>
              <a:spcAft>
                <a:spcPts val="0"/>
              </a:spcAft>
              <a:buNone/>
            </a:pPr>
            <a:r>
              <a:rPr lang="es"/>
              <a:t>Negativas</a:t>
            </a:r>
            <a:endParaRPr/>
          </a:p>
        </p:txBody>
      </p:sp>
      <p:cxnSp>
        <p:nvCxnSpPr>
          <p:cNvPr id="112" name="Google Shape;112;p18"/>
          <p:cNvCxnSpPr/>
          <p:nvPr/>
        </p:nvCxnSpPr>
        <p:spPr>
          <a:xfrm>
            <a:off x="0" y="1985050"/>
            <a:ext cx="9145800" cy="0"/>
          </a:xfrm>
          <a:prstGeom prst="straightConnector1">
            <a:avLst/>
          </a:prstGeom>
          <a:noFill/>
          <a:ln cap="flat" cmpd="sng" w="38100">
            <a:solidFill>
              <a:srgbClr val="F1C232"/>
            </a:solidFill>
            <a:prstDash val="solid"/>
            <a:round/>
            <a:headEnd len="med" w="med" type="none"/>
            <a:tailEnd len="med" w="med" type="none"/>
          </a:ln>
        </p:spPr>
      </p:cxnSp>
      <p:sp>
        <p:nvSpPr>
          <p:cNvPr id="113" name="Google Shape;113;p18"/>
          <p:cNvSpPr txBox="1"/>
          <p:nvPr/>
        </p:nvSpPr>
        <p:spPr>
          <a:xfrm>
            <a:off x="7768500" y="2061950"/>
            <a:ext cx="1316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chemeClr val="lt1"/>
                </a:highlight>
              </a:rPr>
              <a:t>Se evidencian mayores contrataciones antes del salto del euribor cuando la oferta monetaria es mayor, </a:t>
            </a:r>
            <a:r>
              <a:rPr lang="es" sz="1200">
                <a:solidFill>
                  <a:schemeClr val="dk1"/>
                </a:solidFill>
                <a:highlight>
                  <a:schemeClr val="lt1"/>
                </a:highlight>
              </a:rPr>
              <a:t>aquí</a:t>
            </a:r>
            <a:r>
              <a:rPr lang="es" sz="1200">
                <a:solidFill>
                  <a:schemeClr val="dk1"/>
                </a:solidFill>
                <a:highlight>
                  <a:schemeClr val="lt1"/>
                </a:highlight>
              </a:rPr>
              <a:t> podemos observar claramente una </a:t>
            </a:r>
            <a:r>
              <a:rPr lang="es" sz="1200">
                <a:solidFill>
                  <a:schemeClr val="dk1"/>
                </a:solidFill>
                <a:highlight>
                  <a:schemeClr val="lt1"/>
                </a:highlight>
              </a:rPr>
              <a:t>relación</a:t>
            </a:r>
            <a:r>
              <a:rPr lang="es" sz="1200">
                <a:solidFill>
                  <a:schemeClr val="dk1"/>
                </a:solidFill>
                <a:highlight>
                  <a:schemeClr val="lt1"/>
                </a:highlight>
              </a:rPr>
              <a:t> directamente proporcional al euribor.</a:t>
            </a:r>
            <a:endParaRPr sz="1200">
              <a:solidFill>
                <a:schemeClr val="dk1"/>
              </a:solidFill>
              <a:highlight>
                <a:schemeClr val="lt1"/>
              </a:highlight>
            </a:endParaRPr>
          </a:p>
        </p:txBody>
      </p:sp>
      <p:sp>
        <p:nvSpPr>
          <p:cNvPr id="114" name="Google Shape;114;p18"/>
          <p:cNvSpPr txBox="1"/>
          <p:nvPr/>
        </p:nvSpPr>
        <p:spPr>
          <a:xfrm>
            <a:off x="3176025" y="2061950"/>
            <a:ext cx="1520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chemeClr val="lt1"/>
                </a:highlight>
              </a:rPr>
              <a:t>Podemos ver que los servicios se venden mejor a valores medios de</a:t>
            </a:r>
            <a:r>
              <a:rPr lang="es" sz="1200">
                <a:solidFill>
                  <a:schemeClr val="dk1"/>
                </a:solidFill>
                <a:highlight>
                  <a:schemeClr val="lt1"/>
                </a:highlight>
              </a:rPr>
              <a:t>l ipx </a:t>
            </a:r>
            <a:r>
              <a:rPr lang="es" sz="1200">
                <a:solidFill>
                  <a:schemeClr val="dk1"/>
                </a:solidFill>
                <a:highlight>
                  <a:schemeClr val="lt1"/>
                </a:highlight>
              </a:rPr>
              <a:t>pero llamativamente tampoco con valores cercanos a la media. Esto nos indica una </a:t>
            </a:r>
            <a:r>
              <a:rPr lang="es" sz="1200">
                <a:solidFill>
                  <a:schemeClr val="dk1"/>
                </a:solidFill>
                <a:highlight>
                  <a:schemeClr val="lt1"/>
                </a:highlight>
              </a:rPr>
              <a:t>relación</a:t>
            </a:r>
            <a:r>
              <a:rPr lang="es" sz="1200">
                <a:solidFill>
                  <a:schemeClr val="dk1"/>
                </a:solidFill>
                <a:highlight>
                  <a:schemeClr val="lt1"/>
                </a:highlight>
              </a:rPr>
              <a:t> no lineal con el ipx a valores medios, pero </a:t>
            </a:r>
            <a:r>
              <a:rPr lang="es" sz="1200">
                <a:solidFill>
                  <a:schemeClr val="dk1"/>
                </a:solidFill>
                <a:highlight>
                  <a:schemeClr val="lt1"/>
                </a:highlight>
              </a:rPr>
              <a:t>sí cuando</a:t>
            </a:r>
            <a:r>
              <a:rPr lang="es" sz="1200">
                <a:solidFill>
                  <a:schemeClr val="dk1"/>
                </a:solidFill>
                <a:highlight>
                  <a:schemeClr val="lt1"/>
                </a:highlight>
              </a:rPr>
              <a:t> el </a:t>
            </a:r>
            <a:r>
              <a:rPr lang="es" sz="1200">
                <a:solidFill>
                  <a:schemeClr val="dk1"/>
                </a:solidFill>
                <a:highlight>
                  <a:schemeClr val="lt1"/>
                </a:highlight>
              </a:rPr>
              <a:t>índice</a:t>
            </a:r>
            <a:r>
              <a:rPr lang="es" sz="1200">
                <a:solidFill>
                  <a:schemeClr val="dk1"/>
                </a:solidFill>
                <a:highlight>
                  <a:schemeClr val="lt1"/>
                </a:highlight>
              </a:rPr>
              <a:t> aumenta alejándose de la media.</a:t>
            </a:r>
            <a:endParaRPr sz="1200">
              <a:solidFill>
                <a:schemeClr val="dk1"/>
              </a:solidFill>
              <a:highlight>
                <a:schemeClr val="lt1"/>
              </a:highlight>
            </a:endParaRPr>
          </a:p>
        </p:txBody>
      </p:sp>
      <p:pic>
        <p:nvPicPr>
          <p:cNvPr id="115" name="Google Shape;115;p18"/>
          <p:cNvPicPr preferRelativeResize="0"/>
          <p:nvPr/>
        </p:nvPicPr>
        <p:blipFill>
          <a:blip r:embed="rId6">
            <a:alphaModFix/>
          </a:blip>
          <a:stretch>
            <a:fillRect/>
          </a:stretch>
        </p:blipFill>
        <p:spPr>
          <a:xfrm>
            <a:off x="6361000" y="99125"/>
            <a:ext cx="2489970" cy="1757150"/>
          </a:xfrm>
          <a:prstGeom prst="rect">
            <a:avLst/>
          </a:prstGeom>
          <a:noFill/>
          <a:ln>
            <a:noFill/>
          </a:ln>
        </p:spPr>
      </p:pic>
      <p:pic>
        <p:nvPicPr>
          <p:cNvPr id="116" name="Google Shape;116;p18"/>
          <p:cNvPicPr preferRelativeResize="0"/>
          <p:nvPr/>
        </p:nvPicPr>
        <p:blipFill>
          <a:blip r:embed="rId7">
            <a:alphaModFix/>
          </a:blip>
          <a:stretch>
            <a:fillRect/>
          </a:stretch>
        </p:blipFill>
        <p:spPr>
          <a:xfrm>
            <a:off x="136925" y="2113825"/>
            <a:ext cx="2957600" cy="2907925"/>
          </a:xfrm>
          <a:prstGeom prst="rect">
            <a:avLst/>
          </a:prstGeom>
          <a:noFill/>
          <a:ln>
            <a:noFill/>
          </a:ln>
        </p:spPr>
      </p:pic>
      <p:pic>
        <p:nvPicPr>
          <p:cNvPr id="117" name="Google Shape;117;p18"/>
          <p:cNvPicPr preferRelativeResize="0"/>
          <p:nvPr/>
        </p:nvPicPr>
        <p:blipFill>
          <a:blip r:embed="rId8">
            <a:alphaModFix/>
          </a:blip>
          <a:stretch>
            <a:fillRect/>
          </a:stretch>
        </p:blipFill>
        <p:spPr>
          <a:xfrm>
            <a:off x="4777925" y="2113825"/>
            <a:ext cx="3034650" cy="290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650" y="2065725"/>
            <a:ext cx="2176200" cy="1114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sz="2022">
                <a:solidFill>
                  <a:srgbClr val="6AA84F"/>
                </a:solidFill>
              </a:rPr>
              <a:t>Ins</a:t>
            </a:r>
            <a:r>
              <a:rPr b="1" lang="es" sz="2022">
                <a:solidFill>
                  <a:srgbClr val="6AA84F"/>
                </a:solidFill>
              </a:rPr>
              <a:t>ights y respuestas</a:t>
            </a:r>
            <a:endParaRPr b="1" sz="2022">
              <a:solidFill>
                <a:srgbClr val="6AA84F"/>
              </a:solidFill>
            </a:endParaRPr>
          </a:p>
        </p:txBody>
      </p:sp>
      <p:sp>
        <p:nvSpPr>
          <p:cNvPr id="123" name="Google Shape;123;p19"/>
          <p:cNvSpPr txBox="1"/>
          <p:nvPr>
            <p:ph idx="1" type="body"/>
          </p:nvPr>
        </p:nvSpPr>
        <p:spPr>
          <a:xfrm>
            <a:off x="2480300" y="707600"/>
            <a:ext cx="6663600" cy="1506300"/>
          </a:xfrm>
          <a:prstGeom prst="rect">
            <a:avLst/>
          </a:prstGeom>
        </p:spPr>
        <p:txBody>
          <a:bodyPr anchorCtr="0" anchor="t" bIns="91425" lIns="91425" spcFirstLastPara="1" rIns="91425" wrap="square" tIns="91425">
            <a:normAutofit fontScale="85000"/>
          </a:bodyPr>
          <a:lstStyle/>
          <a:p>
            <a:pPr indent="-323056" lvl="0" marL="457200" rtl="0" algn="l">
              <a:spcBef>
                <a:spcPts val="0"/>
              </a:spcBef>
              <a:spcAft>
                <a:spcPts val="0"/>
              </a:spcAft>
              <a:buClr>
                <a:schemeClr val="dk1"/>
              </a:buClr>
              <a:buSzPct val="100000"/>
              <a:buChar char="●"/>
            </a:pPr>
            <a:r>
              <a:rPr lang="es" sz="1750">
                <a:solidFill>
                  <a:schemeClr val="dk1"/>
                </a:solidFill>
              </a:rPr>
              <a:t>¿Cuáles fueron las campañas más exitosas?</a:t>
            </a:r>
            <a:endParaRPr sz="1750">
              <a:solidFill>
                <a:schemeClr val="dk1"/>
              </a:solidFill>
            </a:endParaRPr>
          </a:p>
          <a:p>
            <a:pPr indent="0" lvl="0" marL="0" rtl="0" algn="l">
              <a:spcBef>
                <a:spcPts val="1200"/>
              </a:spcBef>
              <a:spcAft>
                <a:spcPts val="0"/>
              </a:spcAft>
              <a:buNone/>
            </a:pPr>
            <a:r>
              <a:rPr lang="es" sz="1750">
                <a:solidFill>
                  <a:schemeClr val="dk1"/>
                </a:solidFill>
              </a:rPr>
              <a:t>La insistencia sobre cada target muestra un decrecimiento en la aceptación. No se recomienda insistir por encima de 3 campañas a cada target.</a:t>
            </a:r>
            <a:endParaRPr sz="1750">
              <a:solidFill>
                <a:schemeClr val="dk1"/>
              </a:solidFill>
            </a:endParaRPr>
          </a:p>
          <a:p>
            <a:pPr indent="0" lvl="0" marL="457200" rtl="0" algn="l">
              <a:spcBef>
                <a:spcPts val="1200"/>
              </a:spcBef>
              <a:spcAft>
                <a:spcPts val="1200"/>
              </a:spcAft>
              <a:buNone/>
            </a:pPr>
            <a:r>
              <a:t/>
            </a:r>
            <a:endParaRPr sz="1500">
              <a:solidFill>
                <a:schemeClr val="dk1"/>
              </a:solidFill>
            </a:endParaRPr>
          </a:p>
        </p:txBody>
      </p:sp>
      <p:cxnSp>
        <p:nvCxnSpPr>
          <p:cNvPr id="124" name="Google Shape;124;p19"/>
          <p:cNvCxnSpPr/>
          <p:nvPr/>
        </p:nvCxnSpPr>
        <p:spPr>
          <a:xfrm>
            <a:off x="2305450" y="22825"/>
            <a:ext cx="0" cy="5128200"/>
          </a:xfrm>
          <a:prstGeom prst="straightConnector1">
            <a:avLst/>
          </a:prstGeom>
          <a:noFill/>
          <a:ln cap="flat" cmpd="sng" w="28575">
            <a:solidFill>
              <a:srgbClr val="F1C232"/>
            </a:solidFill>
            <a:prstDash val="solid"/>
            <a:round/>
            <a:headEnd len="med" w="med" type="none"/>
            <a:tailEnd len="med" w="med" type="none"/>
          </a:ln>
        </p:spPr>
      </p:cxnSp>
      <p:pic>
        <p:nvPicPr>
          <p:cNvPr id="125" name="Google Shape;125;p19"/>
          <p:cNvPicPr preferRelativeResize="0"/>
          <p:nvPr/>
        </p:nvPicPr>
        <p:blipFill>
          <a:blip r:embed="rId3">
            <a:alphaModFix/>
          </a:blip>
          <a:stretch>
            <a:fillRect/>
          </a:stretch>
        </p:blipFill>
        <p:spPr>
          <a:xfrm>
            <a:off x="3652200" y="2376925"/>
            <a:ext cx="3631701" cy="2667675"/>
          </a:xfrm>
          <a:prstGeom prst="rect">
            <a:avLst/>
          </a:prstGeom>
          <a:noFill/>
          <a:ln>
            <a:noFill/>
          </a:ln>
        </p:spPr>
      </p:pic>
      <p:sp>
        <p:nvSpPr>
          <p:cNvPr id="126" name="Google Shape;126;p19"/>
          <p:cNvSpPr txBox="1"/>
          <p:nvPr/>
        </p:nvSpPr>
        <p:spPr>
          <a:xfrm>
            <a:off x="2518350" y="167375"/>
            <a:ext cx="174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6AA84F"/>
                </a:solidFill>
              </a:rPr>
              <a:t>Insights:</a:t>
            </a:r>
            <a:endParaRPr b="1" sz="1600">
              <a:solidFill>
                <a:srgbClr val="6AA8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650" y="2065725"/>
            <a:ext cx="2176200" cy="1114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sz="2022">
                <a:solidFill>
                  <a:srgbClr val="6AA84F"/>
                </a:solidFill>
              </a:rPr>
              <a:t>Insights y respuestas</a:t>
            </a:r>
            <a:endParaRPr b="1" sz="2022">
              <a:solidFill>
                <a:srgbClr val="6AA84F"/>
              </a:solidFill>
            </a:endParaRPr>
          </a:p>
        </p:txBody>
      </p:sp>
      <p:sp>
        <p:nvSpPr>
          <p:cNvPr id="132" name="Google Shape;132;p20"/>
          <p:cNvSpPr txBox="1"/>
          <p:nvPr>
            <p:ph idx="1" type="body"/>
          </p:nvPr>
        </p:nvSpPr>
        <p:spPr>
          <a:xfrm>
            <a:off x="2480300" y="1042400"/>
            <a:ext cx="6513300" cy="20544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chemeClr val="dk1"/>
              </a:buClr>
              <a:buSzPts val="1500"/>
              <a:buChar char="●"/>
            </a:pPr>
            <a:r>
              <a:rPr lang="es" sz="1500">
                <a:solidFill>
                  <a:schemeClr val="dk1"/>
                </a:solidFill>
              </a:rPr>
              <a:t>¿Qué ocupaciones tendrán las personas que más contratan servicios del banco?</a:t>
            </a:r>
            <a:endParaRPr sz="1500">
              <a:solidFill>
                <a:schemeClr val="dk1"/>
              </a:solidFill>
            </a:endParaRPr>
          </a:p>
          <a:p>
            <a:pPr indent="0" lvl="0" marL="0" rtl="0" algn="l">
              <a:spcBef>
                <a:spcPts val="1200"/>
              </a:spcBef>
              <a:spcAft>
                <a:spcPts val="0"/>
              </a:spcAft>
              <a:buNone/>
            </a:pPr>
            <a:r>
              <a:rPr lang="es" sz="1500">
                <a:solidFill>
                  <a:schemeClr val="dk1"/>
                </a:solidFill>
              </a:rPr>
              <a:t>Las ocupaciones que más contrataron servicios son Estudiantes, seguidos de retirados y desempleados en 3er lugar, mostrando una clara preferencia por los servicios del banco los segmentos de menores ingresos.</a:t>
            </a:r>
            <a:endParaRPr sz="1500">
              <a:solidFill>
                <a:schemeClr val="dk1"/>
              </a:solidFill>
            </a:endParaRPr>
          </a:p>
          <a:p>
            <a:pPr indent="0" lvl="0" marL="457200" rtl="0" algn="l">
              <a:spcBef>
                <a:spcPts val="1200"/>
              </a:spcBef>
              <a:spcAft>
                <a:spcPts val="1200"/>
              </a:spcAft>
              <a:buNone/>
            </a:pPr>
            <a:r>
              <a:t/>
            </a:r>
            <a:endParaRPr sz="1500">
              <a:solidFill>
                <a:schemeClr val="dk1"/>
              </a:solidFill>
            </a:endParaRPr>
          </a:p>
        </p:txBody>
      </p:sp>
      <p:cxnSp>
        <p:nvCxnSpPr>
          <p:cNvPr id="133" name="Google Shape;133;p20"/>
          <p:cNvCxnSpPr/>
          <p:nvPr/>
        </p:nvCxnSpPr>
        <p:spPr>
          <a:xfrm>
            <a:off x="2305450" y="22825"/>
            <a:ext cx="0" cy="5128200"/>
          </a:xfrm>
          <a:prstGeom prst="straightConnector1">
            <a:avLst/>
          </a:prstGeom>
          <a:noFill/>
          <a:ln cap="flat" cmpd="sng" w="28575">
            <a:solidFill>
              <a:srgbClr val="F1C232"/>
            </a:solidFill>
            <a:prstDash val="solid"/>
            <a:round/>
            <a:headEnd len="med" w="med" type="none"/>
            <a:tailEnd len="med" w="med" type="none"/>
          </a:ln>
        </p:spPr>
      </p:cxnSp>
      <p:sp>
        <p:nvSpPr>
          <p:cNvPr id="134" name="Google Shape;134;p20"/>
          <p:cNvSpPr txBox="1"/>
          <p:nvPr/>
        </p:nvSpPr>
        <p:spPr>
          <a:xfrm>
            <a:off x="2518325" y="327175"/>
            <a:ext cx="160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6AA84F"/>
                </a:solidFill>
              </a:rPr>
              <a:t>Insights:</a:t>
            </a:r>
            <a:endParaRPr b="1" sz="1600">
              <a:solidFill>
                <a:srgbClr val="6AA84F"/>
              </a:solidFill>
            </a:endParaRPr>
          </a:p>
        </p:txBody>
      </p:sp>
      <p:sp>
        <p:nvSpPr>
          <p:cNvPr id="135" name="Google Shape;135;p20"/>
          <p:cNvSpPr txBox="1"/>
          <p:nvPr/>
        </p:nvSpPr>
        <p:spPr>
          <a:xfrm>
            <a:off x="2518325" y="3380925"/>
            <a:ext cx="6596700" cy="2051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s" sz="1500">
                <a:solidFill>
                  <a:schemeClr val="dk1"/>
                </a:solidFill>
              </a:rPr>
              <a:t>¿Son nuestras campañas más efectivas entre las personas con mayores estudios alcanzados?</a:t>
            </a:r>
            <a:endParaRPr sz="1500">
              <a:solidFill>
                <a:schemeClr val="dk1"/>
              </a:solidFill>
            </a:endParaRPr>
          </a:p>
          <a:p>
            <a:pPr indent="0" lvl="0" marL="0" rtl="0" algn="l">
              <a:lnSpc>
                <a:spcPct val="115000"/>
              </a:lnSpc>
              <a:spcBef>
                <a:spcPts val="1200"/>
              </a:spcBef>
              <a:spcAft>
                <a:spcPts val="0"/>
              </a:spcAft>
              <a:buNone/>
            </a:pPr>
            <a:r>
              <a:rPr lang="es" sz="1500">
                <a:solidFill>
                  <a:schemeClr val="dk1"/>
                </a:solidFill>
              </a:rPr>
              <a:t>En el caso del nivel educativo, si pudimos observar un crecimiento directamente proporcional, evidenciando mayor cantidad de contrataciones a los niveles educativos más altos</a:t>
            </a:r>
            <a:endParaRPr sz="1500">
              <a:solidFill>
                <a:schemeClr val="dk1"/>
              </a:solidFill>
            </a:endParaRPr>
          </a:p>
          <a:p>
            <a:pPr indent="0" lvl="0" marL="457200" rtl="0" algn="l">
              <a:lnSpc>
                <a:spcPct val="115000"/>
              </a:lnSpc>
              <a:spcBef>
                <a:spcPts val="1200"/>
              </a:spcBef>
              <a:spcAft>
                <a:spcPts val="1200"/>
              </a:spcAft>
              <a:buNone/>
            </a:pPr>
            <a:r>
              <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650" y="2065725"/>
            <a:ext cx="2176200" cy="1114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sz="2022">
                <a:solidFill>
                  <a:srgbClr val="6AA84F"/>
                </a:solidFill>
              </a:rPr>
              <a:t>Insights y respuestas</a:t>
            </a:r>
            <a:endParaRPr b="1" sz="2022">
              <a:solidFill>
                <a:srgbClr val="6AA84F"/>
              </a:solidFill>
            </a:endParaRPr>
          </a:p>
        </p:txBody>
      </p:sp>
      <p:sp>
        <p:nvSpPr>
          <p:cNvPr id="141" name="Google Shape;141;p21"/>
          <p:cNvSpPr txBox="1"/>
          <p:nvPr>
            <p:ph idx="1" type="body"/>
          </p:nvPr>
        </p:nvSpPr>
        <p:spPr>
          <a:xfrm>
            <a:off x="2480300" y="1042400"/>
            <a:ext cx="6596700" cy="39108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Clr>
                <a:schemeClr val="dk1"/>
              </a:buClr>
              <a:buSzPct val="100000"/>
              <a:buChar char="●"/>
            </a:pPr>
            <a:r>
              <a:rPr lang="es" sz="1600">
                <a:solidFill>
                  <a:schemeClr val="dk1"/>
                </a:solidFill>
              </a:rPr>
              <a:t>¿Influye la situación económica del target y su entorno?</a:t>
            </a:r>
            <a:endParaRPr sz="1600">
              <a:solidFill>
                <a:schemeClr val="dk1"/>
              </a:solidFill>
            </a:endParaRPr>
          </a:p>
          <a:p>
            <a:pPr indent="0" lvl="0" marL="0" rtl="0" algn="l">
              <a:spcBef>
                <a:spcPts val="1200"/>
              </a:spcBef>
              <a:spcAft>
                <a:spcPts val="0"/>
              </a:spcAft>
              <a:buNone/>
            </a:pPr>
            <a:r>
              <a:rPr lang="es" sz="1600">
                <a:solidFill>
                  <a:schemeClr val="dk1"/>
                </a:solidFill>
                <a:highlight>
                  <a:schemeClr val="lt1"/>
                </a:highlight>
              </a:rPr>
              <a:t>IPX: (el índice de precios al consumidor) Se generan suscripciones al servicio cuando el ipx se encuentra en valores medios, pero tampoco con valores muy cercanos a la media.</a:t>
            </a:r>
            <a:endParaRPr sz="1600">
              <a:solidFill>
                <a:schemeClr val="dk1"/>
              </a:solidFill>
              <a:highlight>
                <a:schemeClr val="lt1"/>
              </a:highlight>
            </a:endParaRPr>
          </a:p>
          <a:p>
            <a:pPr indent="0" lvl="0" marL="0" rtl="0" algn="l">
              <a:spcBef>
                <a:spcPts val="1200"/>
              </a:spcBef>
              <a:spcAft>
                <a:spcPts val="0"/>
              </a:spcAft>
              <a:buNone/>
            </a:pPr>
            <a:r>
              <a:rPr lang="es" sz="1600">
                <a:solidFill>
                  <a:schemeClr val="dk1"/>
                </a:solidFill>
                <a:highlight>
                  <a:schemeClr val="lt1"/>
                </a:highlight>
              </a:rPr>
              <a:t> En el caso de las negativas es más notoria la inversa proporcionalidad en la medida que aumenta el índice de precios. Se entiende que las personas están gastando más proporción de su presupuesto en la canasta básica por lo que les queda menos dinero libre para contratar nuevos servicios. </a:t>
            </a:r>
            <a:endParaRPr sz="1600">
              <a:solidFill>
                <a:schemeClr val="dk1"/>
              </a:solidFill>
              <a:highlight>
                <a:schemeClr val="lt1"/>
              </a:highlight>
            </a:endParaRPr>
          </a:p>
          <a:p>
            <a:pPr indent="0" lvl="0" marL="0" rtl="0" algn="l">
              <a:spcBef>
                <a:spcPts val="1200"/>
              </a:spcBef>
              <a:spcAft>
                <a:spcPts val="0"/>
              </a:spcAft>
              <a:buNone/>
            </a:pPr>
            <a:r>
              <a:rPr lang="es" sz="1600">
                <a:solidFill>
                  <a:schemeClr val="dk1"/>
                </a:solidFill>
                <a:highlight>
                  <a:schemeClr val="lt1"/>
                </a:highlight>
              </a:rPr>
              <a:t>Euribor3m: (tipo de interés promedio en zona euro a 3 meses) Hubo un salto en el tipo de interés de valores cercanos a 1 hacia valores cercanos a 5, Vemos que el mercado respondió como se esperaba, cuando el costo del dinero subió se evidenció una caída en las contrataciones, lo cual se explica, porque el dinero se más difícil de conseguir (préstamos más caros) por ende la gente está menos dispuesta a contratar nuevos servicios.</a:t>
            </a:r>
            <a:endParaRPr sz="1600">
              <a:solidFill>
                <a:schemeClr val="dk1"/>
              </a:solidFill>
              <a:highlight>
                <a:schemeClr val="lt1"/>
              </a:highlight>
            </a:endParaRPr>
          </a:p>
          <a:p>
            <a:pPr indent="0" lvl="0" marL="457200" rtl="0" algn="l">
              <a:spcBef>
                <a:spcPts val="1200"/>
              </a:spcBef>
              <a:spcAft>
                <a:spcPts val="1200"/>
              </a:spcAft>
              <a:buNone/>
            </a:pPr>
            <a:r>
              <a:t/>
            </a:r>
            <a:endParaRPr sz="1500">
              <a:solidFill>
                <a:schemeClr val="dk1"/>
              </a:solidFill>
            </a:endParaRPr>
          </a:p>
        </p:txBody>
      </p:sp>
      <p:cxnSp>
        <p:nvCxnSpPr>
          <p:cNvPr id="142" name="Google Shape;142;p21"/>
          <p:cNvCxnSpPr/>
          <p:nvPr/>
        </p:nvCxnSpPr>
        <p:spPr>
          <a:xfrm>
            <a:off x="2305450" y="22825"/>
            <a:ext cx="0" cy="5128200"/>
          </a:xfrm>
          <a:prstGeom prst="straightConnector1">
            <a:avLst/>
          </a:prstGeom>
          <a:noFill/>
          <a:ln cap="flat" cmpd="sng" w="28575">
            <a:solidFill>
              <a:srgbClr val="F1C232"/>
            </a:solidFill>
            <a:prstDash val="solid"/>
            <a:round/>
            <a:headEnd len="med" w="med" type="none"/>
            <a:tailEnd len="med" w="med" type="none"/>
          </a:ln>
        </p:spPr>
      </p:cxnSp>
      <p:sp>
        <p:nvSpPr>
          <p:cNvPr id="143" name="Google Shape;143;p21"/>
          <p:cNvSpPr txBox="1"/>
          <p:nvPr/>
        </p:nvSpPr>
        <p:spPr>
          <a:xfrm>
            <a:off x="2518325" y="327175"/>
            <a:ext cx="160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6AA84F"/>
                </a:solidFill>
              </a:rPr>
              <a:t>Insights:</a:t>
            </a:r>
            <a:endParaRPr b="1" sz="1600">
              <a:solidFill>
                <a:srgbClr val="6AA8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