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56" y="-3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40F0F8-DB70-4F26-9146-EF88A716D84A}" type="datetimeFigureOut">
              <a:rPr lang="es-ES" smtClean="0"/>
              <a:pPr/>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0F0F8-DB70-4F26-9146-EF88A716D84A}" type="datetimeFigureOut">
              <a:rPr lang="es-ES" smtClean="0"/>
              <a:pPr/>
              <a:t>22/05/2020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6B96C-00B4-4653-B6EA-BF1B80312CF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Guillem Cortiada-GSE45514</a:t>
            </a:r>
            <a:endParaRPr lang="es-ES" dirty="0"/>
          </a:p>
        </p:txBody>
      </p:sp>
      <p:sp>
        <p:nvSpPr>
          <p:cNvPr id="3" name="2 Marcador de contenido"/>
          <p:cNvSpPr>
            <a:spLocks noGrp="1"/>
          </p:cNvSpPr>
          <p:nvPr>
            <p:ph idx="1"/>
          </p:nvPr>
        </p:nvSpPr>
        <p:spPr/>
        <p:txBody>
          <a:bodyPr>
            <a:noAutofit/>
          </a:bodyPr>
          <a:lstStyle/>
          <a:p>
            <a:r>
              <a:rPr lang="es-ES" sz="1600" b="1" dirty="0" err="1" smtClean="0"/>
              <a:t>Title</a:t>
            </a:r>
            <a:r>
              <a:rPr lang="es-ES" sz="1600" b="1" dirty="0" smtClean="0"/>
              <a:t>:</a:t>
            </a:r>
            <a:r>
              <a:rPr lang="en-US" sz="1600" dirty="0" smtClean="0"/>
              <a:t>Topical protein tyrosine </a:t>
            </a:r>
            <a:r>
              <a:rPr lang="en-US" sz="1600" dirty="0" err="1" smtClean="0"/>
              <a:t>kinase</a:t>
            </a:r>
            <a:r>
              <a:rPr lang="en-US" sz="1600" dirty="0" smtClean="0"/>
              <a:t> inhibitor effect on graft model of alopecia </a:t>
            </a:r>
            <a:r>
              <a:rPr lang="en-US" sz="1600" dirty="0" err="1" smtClean="0"/>
              <a:t>areata</a:t>
            </a:r>
            <a:r>
              <a:rPr lang="en-US" sz="1600" dirty="0" smtClean="0"/>
              <a:t>: time course</a:t>
            </a:r>
          </a:p>
          <a:p>
            <a:r>
              <a:rPr lang="es-ES" sz="1600" b="1" dirty="0" err="1" smtClean="0"/>
              <a:t>Introduction</a:t>
            </a:r>
            <a:r>
              <a:rPr lang="es-ES" sz="1600" b="1" dirty="0" smtClean="0"/>
              <a:t>: </a:t>
            </a:r>
            <a:r>
              <a:rPr lang="es-ES" sz="1600" dirty="0" smtClean="0"/>
              <a:t> </a:t>
            </a:r>
            <a:r>
              <a:rPr lang="es-ES" sz="1600" dirty="0" err="1" smtClean="0"/>
              <a:t>Analysis</a:t>
            </a:r>
            <a:r>
              <a:rPr lang="es-ES" sz="1600" dirty="0" smtClean="0"/>
              <a:t> of </a:t>
            </a:r>
            <a:r>
              <a:rPr lang="es-ES" sz="1600" dirty="0" err="1" smtClean="0"/>
              <a:t>skin</a:t>
            </a:r>
            <a:r>
              <a:rPr lang="es-ES" sz="1600" dirty="0" smtClean="0"/>
              <a:t> </a:t>
            </a:r>
            <a:r>
              <a:rPr lang="es-ES" sz="1600" dirty="0" err="1" smtClean="0"/>
              <a:t>from</a:t>
            </a:r>
            <a:r>
              <a:rPr lang="es-ES" sz="1600" dirty="0" smtClean="0"/>
              <a:t> C3H/</a:t>
            </a:r>
            <a:r>
              <a:rPr lang="es-ES" sz="1600" dirty="0" err="1" smtClean="0"/>
              <a:t>HeJ</a:t>
            </a:r>
            <a:r>
              <a:rPr lang="es-ES" sz="1600" dirty="0" smtClean="0"/>
              <a:t> </a:t>
            </a:r>
            <a:r>
              <a:rPr lang="es-ES" sz="1600" dirty="0" err="1" smtClean="0"/>
              <a:t>grafted</a:t>
            </a:r>
            <a:r>
              <a:rPr lang="es-ES" sz="1600" dirty="0" smtClean="0"/>
              <a:t> </a:t>
            </a:r>
            <a:r>
              <a:rPr lang="es-ES" sz="1600" dirty="0" err="1" smtClean="0"/>
              <a:t>recipients</a:t>
            </a:r>
            <a:r>
              <a:rPr lang="es-ES" sz="1600" dirty="0" smtClean="0"/>
              <a:t> </a:t>
            </a:r>
            <a:r>
              <a:rPr lang="es-ES" sz="1600" dirty="0" err="1" smtClean="0"/>
              <a:t>with</a:t>
            </a:r>
            <a:r>
              <a:rPr lang="es-ES" sz="1600" dirty="0" smtClean="0"/>
              <a:t> </a:t>
            </a:r>
            <a:r>
              <a:rPr lang="es-ES" sz="1600" dirty="0" err="1" smtClean="0"/>
              <a:t>established</a:t>
            </a:r>
            <a:r>
              <a:rPr lang="es-ES" sz="1600" dirty="0" smtClean="0"/>
              <a:t> alopecia </a:t>
            </a:r>
            <a:r>
              <a:rPr lang="es-ES" sz="1600" dirty="0" err="1" smtClean="0"/>
              <a:t>areata</a:t>
            </a:r>
            <a:r>
              <a:rPr lang="es-ES" sz="1600" dirty="0" smtClean="0"/>
              <a:t> (AA) </a:t>
            </a:r>
            <a:r>
              <a:rPr lang="es-ES" sz="1600" dirty="0" err="1" smtClean="0"/>
              <a:t>following</a:t>
            </a:r>
            <a:r>
              <a:rPr lang="es-ES" sz="1600" dirty="0" smtClean="0"/>
              <a:t> </a:t>
            </a:r>
            <a:r>
              <a:rPr lang="es-ES" sz="1600" dirty="0" err="1" smtClean="0"/>
              <a:t>alopecic</a:t>
            </a:r>
            <a:r>
              <a:rPr lang="es-ES" sz="1600" dirty="0" smtClean="0"/>
              <a:t> </a:t>
            </a:r>
            <a:r>
              <a:rPr lang="es-ES" sz="1600" dirty="0" err="1" smtClean="0"/>
              <a:t>graft</a:t>
            </a:r>
            <a:r>
              <a:rPr lang="es-ES" sz="1600" dirty="0" smtClean="0"/>
              <a:t> </a:t>
            </a:r>
            <a:r>
              <a:rPr lang="es-ES" sz="1600" dirty="0" err="1" smtClean="0"/>
              <a:t>transplantation</a:t>
            </a:r>
            <a:r>
              <a:rPr lang="es-ES" sz="1600" dirty="0" smtClean="0"/>
              <a:t> </a:t>
            </a:r>
            <a:r>
              <a:rPr lang="es-ES" sz="1600" dirty="0" err="1" smtClean="0"/>
              <a:t>that</a:t>
            </a:r>
            <a:r>
              <a:rPr lang="es-ES" sz="1600" dirty="0" smtClean="0"/>
              <a:t> </a:t>
            </a:r>
            <a:r>
              <a:rPr lang="es-ES" sz="1600" dirty="0" err="1" smtClean="0"/>
              <a:t>were</a:t>
            </a:r>
            <a:r>
              <a:rPr lang="es-ES" sz="1600" dirty="0" smtClean="0"/>
              <a:t> </a:t>
            </a:r>
            <a:r>
              <a:rPr lang="es-ES" sz="1600" dirty="0" err="1" smtClean="0"/>
              <a:t>treated</a:t>
            </a:r>
            <a:r>
              <a:rPr lang="es-ES" sz="1600" dirty="0" smtClean="0"/>
              <a:t> </a:t>
            </a:r>
            <a:r>
              <a:rPr lang="es-ES" sz="1600" dirty="0" err="1" smtClean="0"/>
              <a:t>with</a:t>
            </a:r>
            <a:r>
              <a:rPr lang="es-ES" sz="1600" dirty="0" smtClean="0"/>
              <a:t> </a:t>
            </a:r>
            <a:r>
              <a:rPr lang="es-ES" sz="1600" dirty="0" err="1" smtClean="0"/>
              <a:t>topical</a:t>
            </a:r>
            <a:r>
              <a:rPr lang="es-ES" sz="1600" dirty="0" smtClean="0"/>
              <a:t> </a:t>
            </a:r>
            <a:r>
              <a:rPr lang="es-ES" sz="1600" dirty="0" err="1" smtClean="0"/>
              <a:t>Janus</a:t>
            </a:r>
            <a:r>
              <a:rPr lang="es-ES" sz="1600" dirty="0" smtClean="0"/>
              <a:t> </a:t>
            </a:r>
            <a:r>
              <a:rPr lang="es-ES" sz="1600" dirty="0" err="1" smtClean="0"/>
              <a:t>kinase</a:t>
            </a:r>
            <a:r>
              <a:rPr lang="es-ES" sz="1600" dirty="0" smtClean="0"/>
              <a:t> (JAK) </a:t>
            </a:r>
            <a:r>
              <a:rPr lang="es-ES" sz="1600" dirty="0" err="1" smtClean="0"/>
              <a:t>inhibitor</a:t>
            </a:r>
            <a:r>
              <a:rPr lang="es-ES" sz="1600" dirty="0" smtClean="0"/>
              <a:t> </a:t>
            </a:r>
            <a:r>
              <a:rPr lang="es-ES" sz="1600" dirty="0" err="1" smtClean="0"/>
              <a:t>ruxolitinib</a:t>
            </a:r>
            <a:r>
              <a:rPr lang="es-ES" sz="1600" dirty="0" smtClean="0"/>
              <a:t> </a:t>
            </a:r>
            <a:r>
              <a:rPr lang="es-ES" sz="1600" dirty="0" err="1" smtClean="0"/>
              <a:t>or</a:t>
            </a:r>
            <a:r>
              <a:rPr lang="es-ES" sz="1600" dirty="0" smtClean="0"/>
              <a:t> </a:t>
            </a:r>
            <a:r>
              <a:rPr lang="es-ES" sz="1600" dirty="0" err="1" smtClean="0"/>
              <a:t>tofacitinib</a:t>
            </a:r>
            <a:r>
              <a:rPr lang="es-ES" sz="1600" dirty="0" smtClean="0"/>
              <a:t> </a:t>
            </a:r>
            <a:r>
              <a:rPr lang="es-ES" sz="1600" dirty="0" err="1" smtClean="0"/>
              <a:t>for</a:t>
            </a:r>
            <a:r>
              <a:rPr lang="es-ES" sz="1600" dirty="0" smtClean="0"/>
              <a:t> up </a:t>
            </a:r>
            <a:r>
              <a:rPr lang="es-ES" sz="1600" dirty="0" err="1" smtClean="0"/>
              <a:t>to</a:t>
            </a:r>
            <a:r>
              <a:rPr lang="es-ES" sz="1600" dirty="0" smtClean="0"/>
              <a:t> 24 </a:t>
            </a:r>
            <a:r>
              <a:rPr lang="es-ES" sz="1600" dirty="0" err="1" smtClean="0"/>
              <a:t>wks</a:t>
            </a:r>
            <a:r>
              <a:rPr lang="es-ES" sz="1600" dirty="0" smtClean="0"/>
              <a:t>.</a:t>
            </a:r>
          </a:p>
          <a:p>
            <a:r>
              <a:rPr lang="es-ES" sz="1600" b="1" dirty="0" err="1" smtClean="0"/>
              <a:t>Objective</a:t>
            </a:r>
            <a:r>
              <a:rPr lang="es-ES" sz="1600" b="1" dirty="0" smtClean="0"/>
              <a:t>:  </a:t>
            </a:r>
            <a:r>
              <a:rPr lang="en-US" sz="1600" dirty="0"/>
              <a:t>The </a:t>
            </a:r>
            <a:r>
              <a:rPr lang="en-US" sz="1600" dirty="0" smtClean="0"/>
              <a:t>aim of </a:t>
            </a:r>
            <a:r>
              <a:rPr lang="en-US" sz="1600" dirty="0"/>
              <a:t>the study is the genes expressions patterns after an alopecic graft transplant.</a:t>
            </a:r>
            <a:endParaRPr lang="es-ES" sz="1600" b="1" dirty="0" smtClean="0"/>
          </a:p>
          <a:p>
            <a:r>
              <a:rPr lang="es-ES" sz="1600" b="1" dirty="0" err="1" smtClean="0"/>
              <a:t>Experiment</a:t>
            </a:r>
            <a:r>
              <a:rPr lang="es-ES" sz="1600" b="1" dirty="0" smtClean="0"/>
              <a:t> </a:t>
            </a:r>
            <a:r>
              <a:rPr lang="es-ES" sz="1600" b="1" dirty="0" err="1" smtClean="0"/>
              <a:t>design</a:t>
            </a:r>
            <a:r>
              <a:rPr lang="es-ES" sz="1600" b="1" dirty="0" smtClean="0"/>
              <a:t>: </a:t>
            </a:r>
            <a:r>
              <a:rPr lang="en-US" sz="1600" dirty="0" smtClean="0"/>
              <a:t>We have three groups of mouse that after an alopecic graft transplantation skin his skin were taken at initial time, 6, 12 and 24 weeks (in 24 weeks, we only have taken the 2 groups with treatment and only two samples in each one) after administration of </a:t>
            </a:r>
            <a:r>
              <a:rPr lang="en-US" sz="1600" dirty="0" err="1" smtClean="0"/>
              <a:t>ruxolitinib</a:t>
            </a:r>
            <a:r>
              <a:rPr lang="en-US" sz="1600" dirty="0" smtClean="0"/>
              <a:t>(jak1i), </a:t>
            </a:r>
            <a:r>
              <a:rPr lang="en-US" sz="1600" dirty="0" err="1" smtClean="0"/>
              <a:t>tofacitinib</a:t>
            </a:r>
            <a:r>
              <a:rPr lang="en-US" sz="1600" dirty="0" smtClean="0"/>
              <a:t>(jak3i) or reference substance role.</a:t>
            </a:r>
            <a:endParaRPr lang="es-ES" sz="1600" dirty="0" smtClean="0"/>
          </a:p>
          <a:p>
            <a:r>
              <a:rPr lang="es-ES" sz="1600" b="1" dirty="0" err="1" smtClean="0"/>
              <a:t>Organism</a:t>
            </a:r>
            <a:r>
              <a:rPr lang="es-ES" sz="1600" b="1" dirty="0" smtClean="0"/>
              <a:t>: </a:t>
            </a:r>
            <a:r>
              <a:rPr lang="es-ES" sz="1600" dirty="0" smtClean="0"/>
              <a:t>Mus </a:t>
            </a:r>
            <a:r>
              <a:rPr lang="es-ES" sz="1600" dirty="0" err="1" smtClean="0"/>
              <a:t>musculus</a:t>
            </a:r>
            <a:endParaRPr lang="es-ES" sz="1600" dirty="0" smtClean="0"/>
          </a:p>
          <a:p>
            <a:r>
              <a:rPr lang="es-ES" sz="1600" b="1" dirty="0" err="1" smtClean="0"/>
              <a:t>Platform</a:t>
            </a:r>
            <a:r>
              <a:rPr lang="es-ES" sz="1600" b="1" dirty="0" smtClean="0"/>
              <a:t>: </a:t>
            </a:r>
            <a:r>
              <a:rPr lang="en-US" sz="1600" dirty="0" smtClean="0"/>
              <a:t>GPL1261: </a:t>
            </a:r>
            <a:r>
              <a:rPr lang="en-US" sz="1600" dirty="0" err="1" smtClean="0"/>
              <a:t>Affymetrix</a:t>
            </a:r>
            <a:r>
              <a:rPr lang="en-US" sz="1600" dirty="0" smtClean="0"/>
              <a:t> Mouse Genome 430 2.0 Array</a:t>
            </a:r>
            <a:endParaRPr lang="es-ES" sz="1600" dirty="0" smtClean="0"/>
          </a:p>
          <a:p>
            <a:r>
              <a:rPr lang="es-ES" sz="1600" b="1" dirty="0" smtClean="0"/>
              <a:t>Response variable: </a:t>
            </a:r>
            <a:r>
              <a:rPr lang="es-ES" sz="1600" dirty="0" smtClean="0"/>
              <a:t>Gene </a:t>
            </a:r>
            <a:r>
              <a:rPr lang="es-ES" sz="1600" dirty="0" err="1" smtClean="0"/>
              <a:t>expression</a:t>
            </a:r>
            <a:r>
              <a:rPr lang="es-ES" sz="1600" dirty="0" smtClean="0"/>
              <a:t> </a:t>
            </a:r>
            <a:r>
              <a:rPr lang="es-ES" sz="1600" dirty="0" err="1" smtClean="0"/>
              <a:t>patterns</a:t>
            </a:r>
            <a:endParaRPr lang="es-ES" sz="1600" dirty="0" smtClean="0"/>
          </a:p>
          <a:p>
            <a:r>
              <a:rPr lang="es-ES" sz="1600" b="1" dirty="0" err="1" smtClean="0"/>
              <a:t>Groups</a:t>
            </a:r>
            <a:r>
              <a:rPr lang="es-ES" sz="1600" b="1" dirty="0" smtClean="0"/>
              <a:t>:  </a:t>
            </a:r>
            <a:r>
              <a:rPr lang="en-US" sz="1600" dirty="0" smtClean="0"/>
              <a:t>3 groups (reference, treated with </a:t>
            </a:r>
            <a:r>
              <a:rPr lang="en-US" sz="1600" dirty="0" err="1" smtClean="0"/>
              <a:t>tofacitinib</a:t>
            </a:r>
            <a:r>
              <a:rPr lang="en-US" sz="1600" dirty="0" smtClean="0"/>
              <a:t>(jak3i), treated with </a:t>
            </a:r>
            <a:r>
              <a:rPr lang="en-US" sz="1600" dirty="0" err="1" smtClean="0"/>
              <a:t>ruxolitinib</a:t>
            </a:r>
            <a:r>
              <a:rPr lang="en-US" sz="1600" dirty="0" smtClean="0"/>
              <a:t>(jak1i)) (3 biological replicates were taken at each time point for each treatment modality)</a:t>
            </a:r>
          </a:p>
          <a:p>
            <a:r>
              <a:rPr lang="en-US" sz="1600" b="1" dirty="0" smtClean="0"/>
              <a:t>Experimental design: </a:t>
            </a:r>
            <a:r>
              <a:rPr lang="en-US" sz="1600" dirty="0" smtClean="0"/>
              <a:t>Group </a:t>
            </a:r>
            <a:r>
              <a:rPr lang="en-US" sz="1600" dirty="0" smtClean="0"/>
              <a:t>design (Expression profiling by array)</a:t>
            </a:r>
            <a:endParaRPr lang="en-US" sz="16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Guillem Cortiada-GSE45514</a:t>
            </a:r>
            <a:endParaRPr lang="es-ES" dirty="0"/>
          </a:p>
        </p:txBody>
      </p:sp>
      <p:sp>
        <p:nvSpPr>
          <p:cNvPr id="3" name="2 Marcador de contenido"/>
          <p:cNvSpPr>
            <a:spLocks noGrp="1"/>
          </p:cNvSpPr>
          <p:nvPr>
            <p:ph idx="1"/>
          </p:nvPr>
        </p:nvSpPr>
        <p:spPr/>
        <p:txBody>
          <a:bodyPr>
            <a:normAutofit fontScale="92500" lnSpcReduction="10000"/>
          </a:bodyPr>
          <a:lstStyle/>
          <a:p>
            <a:r>
              <a:rPr lang="en-US" sz="1600" b="1" dirty="0" smtClean="0"/>
              <a:t>Experimental Factors:</a:t>
            </a:r>
          </a:p>
          <a:p>
            <a:pPr>
              <a:buNone/>
            </a:pPr>
            <a:r>
              <a:rPr lang="en-US" sz="1600" dirty="0" smtClean="0"/>
              <a:t>	Batch = (Block) Scan date</a:t>
            </a:r>
          </a:p>
          <a:p>
            <a:pPr>
              <a:buNone/>
            </a:pPr>
            <a:r>
              <a:rPr lang="en-US" sz="1600" dirty="0" smtClean="0"/>
              <a:t>	Treatment = (treatment) Vehicle (PBS), </a:t>
            </a:r>
            <a:r>
              <a:rPr lang="en-US" sz="1600" dirty="0" err="1" smtClean="0"/>
              <a:t>tofacitinib</a:t>
            </a:r>
            <a:r>
              <a:rPr lang="en-US" sz="1600" dirty="0" smtClean="0"/>
              <a:t>, </a:t>
            </a:r>
            <a:r>
              <a:rPr lang="en-US" sz="1600" dirty="0" err="1" smtClean="0"/>
              <a:t>ruxolitinib</a:t>
            </a:r>
            <a:endParaRPr lang="en-US" sz="1600" dirty="0" smtClean="0"/>
          </a:p>
          <a:p>
            <a:pPr>
              <a:buNone/>
            </a:pPr>
            <a:r>
              <a:rPr lang="en-US" sz="1600" dirty="0" smtClean="0"/>
              <a:t>	</a:t>
            </a:r>
            <a:r>
              <a:rPr lang="en-US" sz="1600" dirty="0" err="1" smtClean="0"/>
              <a:t>Timepoint</a:t>
            </a:r>
            <a:r>
              <a:rPr lang="en-US" sz="1600" dirty="0" smtClean="0"/>
              <a:t> = (</a:t>
            </a:r>
            <a:r>
              <a:rPr lang="en-US" sz="1600" dirty="0" err="1" smtClean="0"/>
              <a:t>timepoint</a:t>
            </a:r>
            <a:r>
              <a:rPr lang="en-US" sz="1600" dirty="0" smtClean="0"/>
              <a:t>) 0 weeks, 6 weeks, 12 weeks, 24 weeks</a:t>
            </a:r>
          </a:p>
          <a:p>
            <a:r>
              <a:rPr lang="en-US" sz="1600" b="1" dirty="0" smtClean="0"/>
              <a:t>Sample size: </a:t>
            </a:r>
            <a:r>
              <a:rPr lang="en-US" sz="1600" dirty="0" smtClean="0"/>
              <a:t>31 samples.</a:t>
            </a:r>
          </a:p>
          <a:p>
            <a:pPr>
              <a:buNone/>
            </a:pPr>
            <a:r>
              <a:rPr lang="en-US" sz="1600" dirty="0" smtClean="0"/>
              <a:t>		In 0, 6 and 12 weeks = (3(reference)+3(</a:t>
            </a:r>
            <a:r>
              <a:rPr lang="en-US" sz="1600" dirty="0" err="1" smtClean="0"/>
              <a:t>tofacitinib</a:t>
            </a:r>
            <a:r>
              <a:rPr lang="en-US" sz="1600" dirty="0" smtClean="0"/>
              <a:t>)+3(</a:t>
            </a:r>
            <a:r>
              <a:rPr lang="en-US" sz="1600" dirty="0" err="1" smtClean="0"/>
              <a:t>ruxolitinib</a:t>
            </a:r>
            <a:r>
              <a:rPr lang="en-US" sz="1600" dirty="0" smtClean="0"/>
              <a:t>))*3 = 27</a:t>
            </a:r>
          </a:p>
          <a:p>
            <a:pPr>
              <a:buNone/>
            </a:pPr>
            <a:r>
              <a:rPr lang="en-US" sz="1600" dirty="0" smtClean="0"/>
              <a:t>		In 24 weeks only 2(</a:t>
            </a:r>
            <a:r>
              <a:rPr lang="en-US" sz="1600" dirty="0" err="1" smtClean="0"/>
              <a:t>tofacitinib</a:t>
            </a:r>
            <a:r>
              <a:rPr lang="en-US" sz="1600" dirty="0" smtClean="0"/>
              <a:t>)+2(</a:t>
            </a:r>
            <a:r>
              <a:rPr lang="en-US" sz="1600" dirty="0" err="1" smtClean="0"/>
              <a:t>ruxolitinib</a:t>
            </a:r>
            <a:r>
              <a:rPr lang="en-US" sz="1600" dirty="0" smtClean="0"/>
              <a:t>)</a:t>
            </a:r>
          </a:p>
          <a:p>
            <a:r>
              <a:rPr lang="en-US" sz="1400" b="1" dirty="0" smtClean="0"/>
              <a:t>Groups and Sample size:</a:t>
            </a:r>
          </a:p>
          <a:p>
            <a:pPr>
              <a:buNone/>
            </a:pPr>
            <a:r>
              <a:rPr lang="en-US" sz="1400" b="1" dirty="0" smtClean="0"/>
              <a:t>	</a:t>
            </a:r>
            <a:r>
              <a:rPr lang="en-US" sz="1400" dirty="0" smtClean="0"/>
              <a:t>3 assays: initial time point, reference substance role</a:t>
            </a:r>
          </a:p>
          <a:p>
            <a:pPr>
              <a:buNone/>
            </a:pPr>
            <a:r>
              <a:rPr lang="en-US" sz="1400" dirty="0" smtClean="0"/>
              <a:t>	3 assays: initial time point, </a:t>
            </a:r>
            <a:r>
              <a:rPr lang="en-US" sz="1400" dirty="0" err="1" smtClean="0"/>
              <a:t>tofacitinib</a:t>
            </a:r>
            <a:endParaRPr lang="en-US" sz="1400" dirty="0" smtClean="0"/>
          </a:p>
          <a:p>
            <a:pPr>
              <a:buNone/>
            </a:pPr>
            <a:r>
              <a:rPr lang="en-US" sz="1400" dirty="0" smtClean="0"/>
              <a:t>	3 assays: initial time point, </a:t>
            </a:r>
            <a:r>
              <a:rPr lang="en-US" sz="1400" dirty="0" err="1" smtClean="0"/>
              <a:t>ruxolitinib</a:t>
            </a:r>
            <a:endParaRPr lang="en-US" sz="1400" dirty="0" smtClean="0"/>
          </a:p>
          <a:p>
            <a:pPr>
              <a:buNone/>
            </a:pPr>
            <a:r>
              <a:rPr lang="en-US" sz="1400" dirty="0" smtClean="0"/>
              <a:t>	3 assays: 6 weeks, reference substance role</a:t>
            </a:r>
          </a:p>
          <a:p>
            <a:pPr>
              <a:buNone/>
            </a:pPr>
            <a:r>
              <a:rPr lang="en-US" sz="1400" dirty="0" smtClean="0"/>
              <a:t>	3 assays: 6 weeks, </a:t>
            </a:r>
            <a:r>
              <a:rPr lang="en-US" sz="1400" dirty="0" err="1" smtClean="0"/>
              <a:t>tofacitinib</a:t>
            </a:r>
            <a:endParaRPr lang="en-US" sz="1400" dirty="0" smtClean="0"/>
          </a:p>
          <a:p>
            <a:pPr>
              <a:buNone/>
            </a:pPr>
            <a:r>
              <a:rPr lang="en-US" sz="1400" dirty="0" smtClean="0"/>
              <a:t>	3 assays: 6 weeks, </a:t>
            </a:r>
            <a:r>
              <a:rPr lang="en-US" sz="1400" dirty="0" err="1" smtClean="0"/>
              <a:t>ruxolitinib</a:t>
            </a:r>
            <a:endParaRPr lang="en-US" sz="1400" dirty="0" smtClean="0"/>
          </a:p>
          <a:p>
            <a:pPr>
              <a:buNone/>
            </a:pPr>
            <a:r>
              <a:rPr lang="en-US" sz="1400" dirty="0" smtClean="0"/>
              <a:t>	3 assays: 12 weeks, reference substance role</a:t>
            </a:r>
          </a:p>
          <a:p>
            <a:pPr>
              <a:buNone/>
            </a:pPr>
            <a:r>
              <a:rPr lang="en-US" sz="1400" dirty="0" smtClean="0"/>
              <a:t>	3 assays: 12 weeks, </a:t>
            </a:r>
            <a:r>
              <a:rPr lang="en-US" sz="1400" dirty="0" err="1" smtClean="0"/>
              <a:t>tofacitinib</a:t>
            </a:r>
            <a:endParaRPr lang="en-US" sz="1400" dirty="0" smtClean="0"/>
          </a:p>
          <a:p>
            <a:pPr>
              <a:buNone/>
            </a:pPr>
            <a:r>
              <a:rPr lang="en-US" sz="1400" dirty="0" smtClean="0"/>
              <a:t>	3 assays: 12 weeks, </a:t>
            </a:r>
            <a:r>
              <a:rPr lang="en-US" sz="1400" dirty="0" err="1" smtClean="0"/>
              <a:t>ruxolitinib</a:t>
            </a:r>
            <a:endParaRPr lang="en-US" sz="1400" dirty="0" smtClean="0"/>
          </a:p>
          <a:p>
            <a:pPr>
              <a:buNone/>
            </a:pPr>
            <a:r>
              <a:rPr lang="en-US" sz="1400" dirty="0" smtClean="0"/>
              <a:t>	2 assays: 24 weeks, </a:t>
            </a:r>
            <a:r>
              <a:rPr lang="en-US" sz="1400" dirty="0" err="1" smtClean="0"/>
              <a:t>tofacitinib</a:t>
            </a:r>
            <a:endParaRPr lang="en-US" sz="1400" dirty="0" smtClean="0"/>
          </a:p>
          <a:p>
            <a:pPr>
              <a:buNone/>
            </a:pPr>
            <a:r>
              <a:rPr lang="en-US" sz="1400" dirty="0" smtClean="0"/>
              <a:t>	2 assays: 24 weeks, </a:t>
            </a:r>
            <a:r>
              <a:rPr lang="en-US" sz="1400" dirty="0" err="1" smtClean="0"/>
              <a:t>ruxolitinib</a:t>
            </a:r>
            <a:endParaRPr lang="en-US" sz="1400" dirty="0" smtClean="0"/>
          </a:p>
          <a:p>
            <a:pPr>
              <a:buNone/>
            </a:pPr>
            <a:endParaRPr lang="es-E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Guillem </a:t>
            </a:r>
            <a:r>
              <a:rPr lang="es-ES" dirty="0" err="1" smtClean="0"/>
              <a:t>Cortiada</a:t>
            </a:r>
            <a:r>
              <a:rPr lang="es-ES" dirty="0" smtClean="0"/>
              <a:t>-Linear </a:t>
            </a:r>
            <a:r>
              <a:rPr lang="es-ES" dirty="0" err="1" smtClean="0"/>
              <a:t>Model</a:t>
            </a:r>
            <a:endParaRPr lang="es-ES" dirty="0"/>
          </a:p>
        </p:txBody>
      </p:sp>
      <p:pic>
        <p:nvPicPr>
          <p:cNvPr id="1025" name="Picture 1"/>
          <p:cNvPicPr>
            <a:picLocks noChangeAspect="1" noChangeArrowheads="1"/>
          </p:cNvPicPr>
          <p:nvPr/>
        </p:nvPicPr>
        <p:blipFill>
          <a:blip r:embed="rId2" cstate="print"/>
          <a:srcRect/>
          <a:stretch>
            <a:fillRect/>
          </a:stretch>
        </p:blipFill>
        <p:spPr bwMode="auto">
          <a:xfrm>
            <a:off x="533400" y="1415069"/>
            <a:ext cx="6702896" cy="506669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Guillem </a:t>
            </a:r>
            <a:r>
              <a:rPr lang="es-ES" dirty="0" err="1" smtClean="0"/>
              <a:t>Cortiada</a:t>
            </a:r>
            <a:r>
              <a:rPr lang="es-ES" dirty="0" smtClean="0"/>
              <a:t>-Linear </a:t>
            </a:r>
            <a:r>
              <a:rPr lang="es-ES" dirty="0" err="1" smtClean="0"/>
              <a:t>Model</a:t>
            </a:r>
            <a:endParaRPr lang="es-ES" dirty="0"/>
          </a:p>
        </p:txBody>
      </p:sp>
      <p:pic>
        <p:nvPicPr>
          <p:cNvPr id="16386" name="Picture 2"/>
          <p:cNvPicPr>
            <a:picLocks noChangeAspect="1" noChangeArrowheads="1"/>
          </p:cNvPicPr>
          <p:nvPr/>
        </p:nvPicPr>
        <p:blipFill>
          <a:blip r:embed="rId2" cstate="print"/>
          <a:srcRect/>
          <a:stretch>
            <a:fillRect/>
          </a:stretch>
        </p:blipFill>
        <p:spPr bwMode="auto">
          <a:xfrm>
            <a:off x="376238" y="1471613"/>
            <a:ext cx="8391525" cy="3914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212</Words>
  <Application>Microsoft Office PowerPoint</Application>
  <PresentationFormat>Presentación en pantalla (4:3)</PresentationFormat>
  <Paragraphs>32</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Guillem Cortiada-GSE45514</vt:lpstr>
      <vt:lpstr>Guillem Cortiada-GSE45514</vt:lpstr>
      <vt:lpstr>Guillem Cortiada-Linear Model</vt:lpstr>
      <vt:lpstr>Guillem Cortiada-Linear Model</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Guillem Cortiada Rovira</dc:creator>
  <cp:lastModifiedBy>Guillem Cortiada Rovira</cp:lastModifiedBy>
  <cp:revision>9</cp:revision>
  <dcterms:created xsi:type="dcterms:W3CDTF">2020-05-22T11:59:16Z</dcterms:created>
  <dcterms:modified xsi:type="dcterms:W3CDTF">2020-05-22T13:37:14Z</dcterms:modified>
</cp:coreProperties>
</file>