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2" d="100"/>
          <a:sy n="52" d="100"/>
        </p:scale>
        <p:origin x="-52" y="-32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E240F0F8-DB70-4F26-9146-EF88A716D84A}" type="datetimeFigureOut">
              <a:rPr lang="es-ES" smtClean="0"/>
              <a:t>22/05/2020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B836B96C-00B4-4653-B6EA-BF1B80312CF4}" type="slidenum">
              <a:rPr lang="es-ES" smtClean="0"/>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E240F0F8-DB70-4F26-9146-EF88A716D84A}" type="datetimeFigureOut">
              <a:rPr lang="es-ES" smtClean="0"/>
              <a:t>22/05/2020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B836B96C-00B4-4653-B6EA-BF1B80312CF4}"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E240F0F8-DB70-4F26-9146-EF88A716D84A}" type="datetimeFigureOut">
              <a:rPr lang="es-ES" smtClean="0"/>
              <a:t>22/05/2020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B836B96C-00B4-4653-B6EA-BF1B80312CF4}"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E240F0F8-DB70-4F26-9146-EF88A716D84A}" type="datetimeFigureOut">
              <a:rPr lang="es-ES" smtClean="0"/>
              <a:t>22/05/2020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B836B96C-00B4-4653-B6EA-BF1B80312CF4}"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E240F0F8-DB70-4F26-9146-EF88A716D84A}" type="datetimeFigureOut">
              <a:rPr lang="es-ES" smtClean="0"/>
              <a:t>22/05/2020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B836B96C-00B4-4653-B6EA-BF1B80312CF4}" type="slidenum">
              <a:rPr lang="es-ES" smtClean="0"/>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E240F0F8-DB70-4F26-9146-EF88A716D84A}" type="datetimeFigureOut">
              <a:rPr lang="es-ES" smtClean="0"/>
              <a:t>22/05/2020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B836B96C-00B4-4653-B6EA-BF1B80312CF4}" type="slidenum">
              <a:rPr lang="es-ES" smtClean="0"/>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E240F0F8-DB70-4F26-9146-EF88A716D84A}" type="datetimeFigureOut">
              <a:rPr lang="es-ES" smtClean="0"/>
              <a:t>22/05/2020</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B836B96C-00B4-4653-B6EA-BF1B80312CF4}" type="slidenum">
              <a:rPr lang="es-ES" smtClean="0"/>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E240F0F8-DB70-4F26-9146-EF88A716D84A}" type="datetimeFigureOut">
              <a:rPr lang="es-ES" smtClean="0"/>
              <a:t>22/05/2020</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B836B96C-00B4-4653-B6EA-BF1B80312CF4}"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E240F0F8-DB70-4F26-9146-EF88A716D84A}" type="datetimeFigureOut">
              <a:rPr lang="es-ES" smtClean="0"/>
              <a:t>22/05/2020</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B836B96C-00B4-4653-B6EA-BF1B80312CF4}"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E240F0F8-DB70-4F26-9146-EF88A716D84A}" type="datetimeFigureOut">
              <a:rPr lang="es-ES" smtClean="0"/>
              <a:t>22/05/2020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B836B96C-00B4-4653-B6EA-BF1B80312CF4}" type="slidenum">
              <a:rPr lang="es-ES" smtClean="0"/>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E240F0F8-DB70-4F26-9146-EF88A716D84A}" type="datetimeFigureOut">
              <a:rPr lang="es-ES" smtClean="0"/>
              <a:t>22/05/2020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B836B96C-00B4-4653-B6EA-BF1B80312CF4}" type="slidenum">
              <a:rPr lang="es-ES" smtClean="0"/>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40F0F8-DB70-4F26-9146-EF88A716D84A}" type="datetimeFigureOut">
              <a:rPr lang="es-ES" smtClean="0"/>
              <a:t>22/05/2020</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36B96C-00B4-4653-B6EA-BF1B80312CF4}" type="slidenum">
              <a:rPr lang="es-ES" smtClean="0"/>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GSE45514</a:t>
            </a:r>
            <a:endParaRPr lang="es-ES" dirty="0"/>
          </a:p>
        </p:txBody>
      </p:sp>
      <p:sp>
        <p:nvSpPr>
          <p:cNvPr id="3" name="2 Marcador de contenido"/>
          <p:cNvSpPr>
            <a:spLocks noGrp="1"/>
          </p:cNvSpPr>
          <p:nvPr>
            <p:ph idx="1"/>
          </p:nvPr>
        </p:nvSpPr>
        <p:spPr/>
        <p:txBody>
          <a:bodyPr>
            <a:noAutofit/>
          </a:bodyPr>
          <a:lstStyle/>
          <a:p>
            <a:r>
              <a:rPr lang="es-ES" sz="1600" b="1" dirty="0" err="1" smtClean="0"/>
              <a:t>Title</a:t>
            </a:r>
            <a:r>
              <a:rPr lang="es-ES" sz="1600" b="1" dirty="0" smtClean="0"/>
              <a:t>:</a:t>
            </a:r>
            <a:r>
              <a:rPr lang="en-US" sz="1600" dirty="0" smtClean="0"/>
              <a:t>Topical protein tyrosine </a:t>
            </a:r>
            <a:r>
              <a:rPr lang="en-US" sz="1600" dirty="0" err="1" smtClean="0"/>
              <a:t>kinase</a:t>
            </a:r>
            <a:r>
              <a:rPr lang="en-US" sz="1600" dirty="0" smtClean="0"/>
              <a:t> inhibitor effect on graft model of alopecia </a:t>
            </a:r>
            <a:r>
              <a:rPr lang="en-US" sz="1600" dirty="0" err="1" smtClean="0"/>
              <a:t>areata</a:t>
            </a:r>
            <a:r>
              <a:rPr lang="en-US" sz="1600" dirty="0" smtClean="0"/>
              <a:t>: time course</a:t>
            </a:r>
          </a:p>
          <a:p>
            <a:r>
              <a:rPr lang="es-ES" sz="1600" b="1" dirty="0" err="1" smtClean="0"/>
              <a:t>Introduction</a:t>
            </a:r>
            <a:r>
              <a:rPr lang="es-ES" sz="1600" b="1" dirty="0" smtClean="0"/>
              <a:t>: </a:t>
            </a:r>
            <a:r>
              <a:rPr lang="es-ES" sz="1600" dirty="0" smtClean="0"/>
              <a:t> </a:t>
            </a:r>
            <a:r>
              <a:rPr lang="es-ES" sz="1600" dirty="0" err="1" smtClean="0"/>
              <a:t>Analysis</a:t>
            </a:r>
            <a:r>
              <a:rPr lang="es-ES" sz="1600" dirty="0" smtClean="0"/>
              <a:t> of </a:t>
            </a:r>
            <a:r>
              <a:rPr lang="es-ES" sz="1600" dirty="0" err="1" smtClean="0"/>
              <a:t>skin</a:t>
            </a:r>
            <a:r>
              <a:rPr lang="es-ES" sz="1600" dirty="0" smtClean="0"/>
              <a:t> </a:t>
            </a:r>
            <a:r>
              <a:rPr lang="es-ES" sz="1600" dirty="0" err="1" smtClean="0"/>
              <a:t>from</a:t>
            </a:r>
            <a:r>
              <a:rPr lang="es-ES" sz="1600" dirty="0" smtClean="0"/>
              <a:t> C3H/</a:t>
            </a:r>
            <a:r>
              <a:rPr lang="es-ES" sz="1600" dirty="0" err="1" smtClean="0"/>
              <a:t>HeJ</a:t>
            </a:r>
            <a:r>
              <a:rPr lang="es-ES" sz="1600" dirty="0" smtClean="0"/>
              <a:t> </a:t>
            </a:r>
            <a:r>
              <a:rPr lang="es-ES" sz="1600" dirty="0" err="1" smtClean="0"/>
              <a:t>grafted</a:t>
            </a:r>
            <a:r>
              <a:rPr lang="es-ES" sz="1600" dirty="0" smtClean="0"/>
              <a:t> </a:t>
            </a:r>
            <a:r>
              <a:rPr lang="es-ES" sz="1600" dirty="0" err="1" smtClean="0"/>
              <a:t>recipients</a:t>
            </a:r>
            <a:r>
              <a:rPr lang="es-ES" sz="1600" dirty="0" smtClean="0"/>
              <a:t> </a:t>
            </a:r>
            <a:r>
              <a:rPr lang="es-ES" sz="1600" dirty="0" err="1" smtClean="0"/>
              <a:t>with</a:t>
            </a:r>
            <a:r>
              <a:rPr lang="es-ES" sz="1600" dirty="0" smtClean="0"/>
              <a:t> </a:t>
            </a:r>
            <a:r>
              <a:rPr lang="es-ES" sz="1600" dirty="0" err="1" smtClean="0"/>
              <a:t>established</a:t>
            </a:r>
            <a:r>
              <a:rPr lang="es-ES" sz="1600" dirty="0" smtClean="0"/>
              <a:t> alopecia </a:t>
            </a:r>
            <a:r>
              <a:rPr lang="es-ES" sz="1600" dirty="0" err="1" smtClean="0"/>
              <a:t>areata</a:t>
            </a:r>
            <a:r>
              <a:rPr lang="es-ES" sz="1600" dirty="0" smtClean="0"/>
              <a:t> (AA) </a:t>
            </a:r>
            <a:r>
              <a:rPr lang="es-ES" sz="1600" dirty="0" err="1" smtClean="0"/>
              <a:t>following</a:t>
            </a:r>
            <a:r>
              <a:rPr lang="es-ES" sz="1600" dirty="0" smtClean="0"/>
              <a:t> </a:t>
            </a:r>
            <a:r>
              <a:rPr lang="es-ES" sz="1600" dirty="0" err="1" smtClean="0"/>
              <a:t>alopecic</a:t>
            </a:r>
            <a:r>
              <a:rPr lang="es-ES" sz="1600" dirty="0" smtClean="0"/>
              <a:t> </a:t>
            </a:r>
            <a:r>
              <a:rPr lang="es-ES" sz="1600" dirty="0" err="1" smtClean="0"/>
              <a:t>graft</a:t>
            </a:r>
            <a:r>
              <a:rPr lang="es-ES" sz="1600" dirty="0" smtClean="0"/>
              <a:t> </a:t>
            </a:r>
            <a:r>
              <a:rPr lang="es-ES" sz="1600" dirty="0" err="1" smtClean="0"/>
              <a:t>transplantation</a:t>
            </a:r>
            <a:r>
              <a:rPr lang="es-ES" sz="1600" dirty="0" smtClean="0"/>
              <a:t> </a:t>
            </a:r>
            <a:r>
              <a:rPr lang="es-ES" sz="1600" dirty="0" err="1" smtClean="0"/>
              <a:t>that</a:t>
            </a:r>
            <a:r>
              <a:rPr lang="es-ES" sz="1600" dirty="0" smtClean="0"/>
              <a:t> </a:t>
            </a:r>
            <a:r>
              <a:rPr lang="es-ES" sz="1600" dirty="0" err="1" smtClean="0"/>
              <a:t>were</a:t>
            </a:r>
            <a:r>
              <a:rPr lang="es-ES" sz="1600" dirty="0" smtClean="0"/>
              <a:t> </a:t>
            </a:r>
            <a:r>
              <a:rPr lang="es-ES" sz="1600" dirty="0" err="1" smtClean="0"/>
              <a:t>treated</a:t>
            </a:r>
            <a:r>
              <a:rPr lang="es-ES" sz="1600" dirty="0" smtClean="0"/>
              <a:t> </a:t>
            </a:r>
            <a:r>
              <a:rPr lang="es-ES" sz="1600" dirty="0" err="1" smtClean="0"/>
              <a:t>with</a:t>
            </a:r>
            <a:r>
              <a:rPr lang="es-ES" sz="1600" dirty="0" smtClean="0"/>
              <a:t> </a:t>
            </a:r>
            <a:r>
              <a:rPr lang="es-ES" sz="1600" dirty="0" err="1" smtClean="0"/>
              <a:t>topical</a:t>
            </a:r>
            <a:r>
              <a:rPr lang="es-ES" sz="1600" dirty="0" smtClean="0"/>
              <a:t> </a:t>
            </a:r>
            <a:r>
              <a:rPr lang="es-ES" sz="1600" dirty="0" err="1" smtClean="0"/>
              <a:t>Janus</a:t>
            </a:r>
            <a:r>
              <a:rPr lang="es-ES" sz="1600" dirty="0" smtClean="0"/>
              <a:t> </a:t>
            </a:r>
            <a:r>
              <a:rPr lang="es-ES" sz="1600" dirty="0" err="1" smtClean="0"/>
              <a:t>kinase</a:t>
            </a:r>
            <a:r>
              <a:rPr lang="es-ES" sz="1600" dirty="0" smtClean="0"/>
              <a:t> (JAK) </a:t>
            </a:r>
            <a:r>
              <a:rPr lang="es-ES" sz="1600" dirty="0" err="1" smtClean="0"/>
              <a:t>inhibitor</a:t>
            </a:r>
            <a:r>
              <a:rPr lang="es-ES" sz="1600" dirty="0" smtClean="0"/>
              <a:t> </a:t>
            </a:r>
            <a:r>
              <a:rPr lang="es-ES" sz="1600" dirty="0" err="1" smtClean="0"/>
              <a:t>ruxolitinib</a:t>
            </a:r>
            <a:r>
              <a:rPr lang="es-ES" sz="1600" dirty="0" smtClean="0"/>
              <a:t> </a:t>
            </a:r>
            <a:r>
              <a:rPr lang="es-ES" sz="1600" dirty="0" err="1" smtClean="0"/>
              <a:t>or</a:t>
            </a:r>
            <a:r>
              <a:rPr lang="es-ES" sz="1600" dirty="0" smtClean="0"/>
              <a:t> </a:t>
            </a:r>
            <a:r>
              <a:rPr lang="es-ES" sz="1600" dirty="0" err="1" smtClean="0"/>
              <a:t>tofacitinib</a:t>
            </a:r>
            <a:r>
              <a:rPr lang="es-ES" sz="1600" dirty="0" smtClean="0"/>
              <a:t> </a:t>
            </a:r>
            <a:r>
              <a:rPr lang="es-ES" sz="1600" dirty="0" err="1" smtClean="0"/>
              <a:t>for</a:t>
            </a:r>
            <a:r>
              <a:rPr lang="es-ES" sz="1600" dirty="0" smtClean="0"/>
              <a:t> up </a:t>
            </a:r>
            <a:r>
              <a:rPr lang="es-ES" sz="1600" dirty="0" err="1" smtClean="0"/>
              <a:t>to</a:t>
            </a:r>
            <a:r>
              <a:rPr lang="es-ES" sz="1600" dirty="0" smtClean="0"/>
              <a:t> 24 </a:t>
            </a:r>
            <a:r>
              <a:rPr lang="es-ES" sz="1600" dirty="0" err="1" smtClean="0"/>
              <a:t>wks</a:t>
            </a:r>
            <a:r>
              <a:rPr lang="es-ES" sz="1600" dirty="0" smtClean="0"/>
              <a:t>.</a:t>
            </a:r>
          </a:p>
          <a:p>
            <a:r>
              <a:rPr lang="es-ES" sz="1600" b="1" dirty="0" err="1" smtClean="0"/>
              <a:t>Objective</a:t>
            </a:r>
            <a:r>
              <a:rPr lang="es-ES" sz="1600" b="1" dirty="0" smtClean="0"/>
              <a:t>:  </a:t>
            </a:r>
            <a:r>
              <a:rPr lang="en-US" sz="1600" dirty="0"/>
              <a:t>The </a:t>
            </a:r>
            <a:r>
              <a:rPr lang="en-US" sz="1600" dirty="0" smtClean="0"/>
              <a:t>aim of </a:t>
            </a:r>
            <a:r>
              <a:rPr lang="en-US" sz="1600" dirty="0"/>
              <a:t>the study is the genes expressions patterns after an alopecic graft transplant.</a:t>
            </a:r>
            <a:endParaRPr lang="es-ES" sz="1600" b="1" dirty="0" smtClean="0"/>
          </a:p>
          <a:p>
            <a:r>
              <a:rPr lang="es-ES" sz="1600" b="1" dirty="0" err="1" smtClean="0"/>
              <a:t>Experiment</a:t>
            </a:r>
            <a:r>
              <a:rPr lang="es-ES" sz="1600" b="1" dirty="0" smtClean="0"/>
              <a:t> </a:t>
            </a:r>
            <a:r>
              <a:rPr lang="es-ES" sz="1600" b="1" dirty="0" err="1" smtClean="0"/>
              <a:t>design</a:t>
            </a:r>
            <a:r>
              <a:rPr lang="es-ES" sz="1600" b="1" dirty="0" smtClean="0"/>
              <a:t>: </a:t>
            </a:r>
            <a:r>
              <a:rPr lang="en-US" sz="1600" dirty="0" smtClean="0"/>
              <a:t>We have three groups of mouse that after an alopecic graft transplantation skin his skin were taken at initial time, 6, 12 and 24 weeks (in 24 weeks, we only have taken the 2 groups with treatment and only two samples in each one) after administration of </a:t>
            </a:r>
            <a:r>
              <a:rPr lang="en-US" sz="1600" dirty="0" err="1" smtClean="0"/>
              <a:t>ruxolitinib</a:t>
            </a:r>
            <a:r>
              <a:rPr lang="en-US" sz="1600" dirty="0" smtClean="0"/>
              <a:t>(jak1i), </a:t>
            </a:r>
            <a:r>
              <a:rPr lang="en-US" sz="1600" dirty="0" err="1" smtClean="0"/>
              <a:t>tofacitinib</a:t>
            </a:r>
            <a:r>
              <a:rPr lang="en-US" sz="1600" dirty="0" smtClean="0"/>
              <a:t>(jak3i) or reference substance role.</a:t>
            </a:r>
            <a:endParaRPr lang="es-ES" sz="1600" dirty="0" smtClean="0"/>
          </a:p>
          <a:p>
            <a:r>
              <a:rPr lang="es-ES" sz="1600" b="1" dirty="0" err="1" smtClean="0"/>
              <a:t>Organism</a:t>
            </a:r>
            <a:r>
              <a:rPr lang="es-ES" sz="1600" b="1" dirty="0" smtClean="0"/>
              <a:t>: </a:t>
            </a:r>
            <a:r>
              <a:rPr lang="es-ES" sz="1600" dirty="0" smtClean="0"/>
              <a:t>Mus </a:t>
            </a:r>
            <a:r>
              <a:rPr lang="es-ES" sz="1600" dirty="0" err="1" smtClean="0"/>
              <a:t>musculus</a:t>
            </a:r>
            <a:endParaRPr lang="es-ES" sz="1600" dirty="0" smtClean="0"/>
          </a:p>
          <a:p>
            <a:r>
              <a:rPr lang="es-ES" sz="1600" b="1" dirty="0" err="1" smtClean="0"/>
              <a:t>Platform</a:t>
            </a:r>
            <a:r>
              <a:rPr lang="es-ES" sz="1600" b="1" dirty="0" smtClean="0"/>
              <a:t>: </a:t>
            </a:r>
            <a:r>
              <a:rPr lang="en-US" sz="1600" dirty="0" smtClean="0"/>
              <a:t>GPL1261: </a:t>
            </a:r>
            <a:r>
              <a:rPr lang="en-US" sz="1600" dirty="0" err="1" smtClean="0"/>
              <a:t>Affymetrix</a:t>
            </a:r>
            <a:r>
              <a:rPr lang="en-US" sz="1600" dirty="0" smtClean="0"/>
              <a:t> Mouse Genome 430 2.0 Array</a:t>
            </a:r>
            <a:endParaRPr lang="es-ES" sz="1600" dirty="0" smtClean="0"/>
          </a:p>
          <a:p>
            <a:r>
              <a:rPr lang="es-ES" sz="1600" b="1" dirty="0" smtClean="0"/>
              <a:t>Response variable: </a:t>
            </a:r>
            <a:r>
              <a:rPr lang="es-ES" sz="1600" dirty="0" smtClean="0"/>
              <a:t>Gene </a:t>
            </a:r>
            <a:r>
              <a:rPr lang="es-ES" sz="1600" dirty="0" err="1" smtClean="0"/>
              <a:t>expression</a:t>
            </a:r>
            <a:r>
              <a:rPr lang="es-ES" sz="1600" dirty="0" smtClean="0"/>
              <a:t> </a:t>
            </a:r>
            <a:r>
              <a:rPr lang="es-ES" sz="1600" dirty="0" err="1" smtClean="0"/>
              <a:t>patterns</a:t>
            </a:r>
            <a:endParaRPr lang="es-ES" sz="1600" dirty="0" smtClean="0"/>
          </a:p>
          <a:p>
            <a:r>
              <a:rPr lang="es-ES" sz="1600" b="1" dirty="0" err="1" smtClean="0"/>
              <a:t>Groups</a:t>
            </a:r>
            <a:r>
              <a:rPr lang="es-ES" sz="1600" b="1" dirty="0" smtClean="0"/>
              <a:t>:  </a:t>
            </a:r>
            <a:r>
              <a:rPr lang="en-US" sz="1600" dirty="0" smtClean="0"/>
              <a:t>3 groups (reference, treated with </a:t>
            </a:r>
            <a:r>
              <a:rPr lang="en-US" sz="1600" dirty="0" err="1" smtClean="0"/>
              <a:t>tofacitinib</a:t>
            </a:r>
            <a:r>
              <a:rPr lang="en-US" sz="1600" dirty="0" smtClean="0"/>
              <a:t>(jak3i), treated with </a:t>
            </a:r>
            <a:r>
              <a:rPr lang="en-US" sz="1600" dirty="0" err="1" smtClean="0"/>
              <a:t>ruxolitinib</a:t>
            </a:r>
            <a:r>
              <a:rPr lang="en-US" sz="1600" dirty="0" smtClean="0"/>
              <a:t>(jak1i))</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GSE45514</a:t>
            </a:r>
            <a:endParaRPr lang="es-ES" dirty="0"/>
          </a:p>
        </p:txBody>
      </p:sp>
      <p:sp>
        <p:nvSpPr>
          <p:cNvPr id="3" name="2 Marcador de contenido"/>
          <p:cNvSpPr>
            <a:spLocks noGrp="1"/>
          </p:cNvSpPr>
          <p:nvPr>
            <p:ph idx="1"/>
          </p:nvPr>
        </p:nvSpPr>
        <p:spPr/>
        <p:txBody>
          <a:bodyPr>
            <a:normAutofit fontScale="92500" lnSpcReduction="10000"/>
          </a:bodyPr>
          <a:lstStyle/>
          <a:p>
            <a:r>
              <a:rPr lang="en-US" sz="1600" b="1" dirty="0" smtClean="0"/>
              <a:t>Experimental Factors:</a:t>
            </a:r>
          </a:p>
          <a:p>
            <a:pPr>
              <a:buNone/>
            </a:pPr>
            <a:r>
              <a:rPr lang="en-US" sz="1600" dirty="0" smtClean="0"/>
              <a:t>	Batch = (Block) Scan date</a:t>
            </a:r>
          </a:p>
          <a:p>
            <a:pPr>
              <a:buNone/>
            </a:pPr>
            <a:r>
              <a:rPr lang="en-US" sz="1600" dirty="0" smtClean="0"/>
              <a:t>	Treatment = (treatment) Vehicle (PBS), </a:t>
            </a:r>
            <a:r>
              <a:rPr lang="en-US" sz="1600" dirty="0" err="1" smtClean="0"/>
              <a:t>tofacitinib</a:t>
            </a:r>
            <a:r>
              <a:rPr lang="en-US" sz="1600" dirty="0" smtClean="0"/>
              <a:t>, </a:t>
            </a:r>
            <a:r>
              <a:rPr lang="en-US" sz="1600" dirty="0" err="1" smtClean="0"/>
              <a:t>ruxolitinib</a:t>
            </a:r>
            <a:endParaRPr lang="en-US" sz="1600" dirty="0" smtClean="0"/>
          </a:p>
          <a:p>
            <a:pPr>
              <a:buNone/>
            </a:pPr>
            <a:r>
              <a:rPr lang="en-US" sz="1600" dirty="0" smtClean="0"/>
              <a:t>	</a:t>
            </a:r>
            <a:r>
              <a:rPr lang="en-US" sz="1600" dirty="0" err="1" smtClean="0"/>
              <a:t>Timepoint</a:t>
            </a:r>
            <a:r>
              <a:rPr lang="en-US" sz="1600" dirty="0" smtClean="0"/>
              <a:t> = (</a:t>
            </a:r>
            <a:r>
              <a:rPr lang="en-US" sz="1600" dirty="0" err="1" smtClean="0"/>
              <a:t>timepoint</a:t>
            </a:r>
            <a:r>
              <a:rPr lang="en-US" sz="1600" dirty="0" smtClean="0"/>
              <a:t>) 0 weeks, 6 weeks, 12 weeks, 24 weeks</a:t>
            </a:r>
          </a:p>
          <a:p>
            <a:r>
              <a:rPr lang="en-US" sz="1600" b="1" dirty="0" smtClean="0"/>
              <a:t>Sample size: </a:t>
            </a:r>
            <a:r>
              <a:rPr lang="en-US" sz="1600" dirty="0" smtClean="0"/>
              <a:t>31 samples.</a:t>
            </a:r>
          </a:p>
          <a:p>
            <a:pPr>
              <a:buNone/>
            </a:pPr>
            <a:r>
              <a:rPr lang="en-US" sz="1600" dirty="0" smtClean="0"/>
              <a:t>		In 0, 6 and 12 weeks = (3(reference)+3(</a:t>
            </a:r>
            <a:r>
              <a:rPr lang="en-US" sz="1600" dirty="0" err="1" smtClean="0"/>
              <a:t>tofacitinib</a:t>
            </a:r>
            <a:r>
              <a:rPr lang="en-US" sz="1600" dirty="0" smtClean="0"/>
              <a:t>)+3(</a:t>
            </a:r>
            <a:r>
              <a:rPr lang="en-US" sz="1600" dirty="0" err="1" smtClean="0"/>
              <a:t>ruxolitinib</a:t>
            </a:r>
            <a:r>
              <a:rPr lang="en-US" sz="1600" dirty="0" smtClean="0"/>
              <a:t>))*3 = 27</a:t>
            </a:r>
          </a:p>
          <a:p>
            <a:pPr>
              <a:buNone/>
            </a:pPr>
            <a:r>
              <a:rPr lang="en-US" sz="1600" dirty="0" smtClean="0"/>
              <a:t>		In 24 weeks only 2(</a:t>
            </a:r>
            <a:r>
              <a:rPr lang="en-US" sz="1600" dirty="0" err="1" smtClean="0"/>
              <a:t>tofacitinib</a:t>
            </a:r>
            <a:r>
              <a:rPr lang="en-US" sz="1600" dirty="0" smtClean="0"/>
              <a:t>)+2(</a:t>
            </a:r>
            <a:r>
              <a:rPr lang="en-US" sz="1600" dirty="0" err="1" smtClean="0"/>
              <a:t>ruxolitinib</a:t>
            </a:r>
            <a:r>
              <a:rPr lang="en-US" sz="1600" dirty="0" smtClean="0"/>
              <a:t>)</a:t>
            </a:r>
          </a:p>
          <a:p>
            <a:r>
              <a:rPr lang="en-US" sz="1400" b="1" dirty="0" smtClean="0"/>
              <a:t>Groups and Sample size:</a:t>
            </a:r>
          </a:p>
          <a:p>
            <a:pPr>
              <a:buNone/>
            </a:pPr>
            <a:r>
              <a:rPr lang="en-US" sz="1400" b="1" dirty="0" smtClean="0"/>
              <a:t>	</a:t>
            </a:r>
            <a:r>
              <a:rPr lang="en-US" sz="1400" dirty="0" smtClean="0"/>
              <a:t>3 assays: initial time point, reference substance role</a:t>
            </a:r>
          </a:p>
          <a:p>
            <a:pPr>
              <a:buNone/>
            </a:pPr>
            <a:r>
              <a:rPr lang="en-US" sz="1400" dirty="0" smtClean="0"/>
              <a:t>	3 assays: initial time point, </a:t>
            </a:r>
            <a:r>
              <a:rPr lang="en-US" sz="1400" dirty="0" err="1" smtClean="0"/>
              <a:t>tofacitinib</a:t>
            </a:r>
            <a:endParaRPr lang="en-US" sz="1400" dirty="0" smtClean="0"/>
          </a:p>
          <a:p>
            <a:pPr>
              <a:buNone/>
            </a:pPr>
            <a:r>
              <a:rPr lang="en-US" sz="1400" dirty="0" smtClean="0"/>
              <a:t>	3 assays: initial time point, </a:t>
            </a:r>
            <a:r>
              <a:rPr lang="en-US" sz="1400" dirty="0" err="1" smtClean="0"/>
              <a:t>ruxolitinib</a:t>
            </a:r>
            <a:endParaRPr lang="en-US" sz="1400" dirty="0" smtClean="0"/>
          </a:p>
          <a:p>
            <a:pPr>
              <a:buNone/>
            </a:pPr>
            <a:r>
              <a:rPr lang="en-US" sz="1400" dirty="0" smtClean="0"/>
              <a:t>	3 assays: 6 weeks, reference substance role</a:t>
            </a:r>
          </a:p>
          <a:p>
            <a:pPr>
              <a:buNone/>
            </a:pPr>
            <a:r>
              <a:rPr lang="en-US" sz="1400" dirty="0" smtClean="0"/>
              <a:t>	3 assays: 6 weeks, </a:t>
            </a:r>
            <a:r>
              <a:rPr lang="en-US" sz="1400" dirty="0" err="1" smtClean="0"/>
              <a:t>tofacitinib</a:t>
            </a:r>
            <a:endParaRPr lang="en-US" sz="1400" dirty="0" smtClean="0"/>
          </a:p>
          <a:p>
            <a:pPr>
              <a:buNone/>
            </a:pPr>
            <a:r>
              <a:rPr lang="en-US" sz="1400" dirty="0" smtClean="0"/>
              <a:t>	3 assays: 6 weeks, </a:t>
            </a:r>
            <a:r>
              <a:rPr lang="en-US" sz="1400" dirty="0" err="1" smtClean="0"/>
              <a:t>ruxolitinib</a:t>
            </a:r>
            <a:endParaRPr lang="en-US" sz="1400" dirty="0" smtClean="0"/>
          </a:p>
          <a:p>
            <a:pPr>
              <a:buNone/>
            </a:pPr>
            <a:r>
              <a:rPr lang="en-US" sz="1400" dirty="0" smtClean="0"/>
              <a:t>	3 assays: 12 weeks, reference substance role</a:t>
            </a:r>
          </a:p>
          <a:p>
            <a:pPr>
              <a:buNone/>
            </a:pPr>
            <a:r>
              <a:rPr lang="en-US" sz="1400" dirty="0" smtClean="0"/>
              <a:t>	3 assays: 12 weeks, </a:t>
            </a:r>
            <a:r>
              <a:rPr lang="en-US" sz="1400" dirty="0" err="1" smtClean="0"/>
              <a:t>tofacitinib</a:t>
            </a:r>
            <a:endParaRPr lang="en-US" sz="1400" dirty="0" smtClean="0"/>
          </a:p>
          <a:p>
            <a:pPr>
              <a:buNone/>
            </a:pPr>
            <a:r>
              <a:rPr lang="en-US" sz="1400" dirty="0" smtClean="0"/>
              <a:t>	3 assays: 12 weeks, </a:t>
            </a:r>
            <a:r>
              <a:rPr lang="en-US" sz="1400" dirty="0" err="1" smtClean="0"/>
              <a:t>ruxolitinib</a:t>
            </a:r>
            <a:endParaRPr lang="en-US" sz="1400" dirty="0" smtClean="0"/>
          </a:p>
          <a:p>
            <a:pPr>
              <a:buNone/>
            </a:pPr>
            <a:r>
              <a:rPr lang="en-US" sz="1400" dirty="0" smtClean="0"/>
              <a:t>	2 assays: 24 weeks, </a:t>
            </a:r>
            <a:r>
              <a:rPr lang="en-US" sz="1400" dirty="0" err="1" smtClean="0"/>
              <a:t>tofacitinib</a:t>
            </a:r>
            <a:endParaRPr lang="en-US" sz="1400" dirty="0" smtClean="0"/>
          </a:p>
          <a:p>
            <a:pPr>
              <a:buNone/>
            </a:pPr>
            <a:r>
              <a:rPr lang="en-US" sz="1400" dirty="0" smtClean="0"/>
              <a:t>	2 assays: 24 weeks, </a:t>
            </a:r>
            <a:r>
              <a:rPr lang="en-US" sz="1400" dirty="0" err="1" smtClean="0"/>
              <a:t>ruxolitinib</a:t>
            </a:r>
            <a:endParaRPr lang="en-US" sz="1400" dirty="0" smtClean="0"/>
          </a:p>
          <a:p>
            <a:pPr>
              <a:buNone/>
            </a:pPr>
            <a:endParaRPr lang="es-ES" sz="1400" dirty="0"/>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178</Words>
  <Application>Microsoft Office PowerPoint</Application>
  <PresentationFormat>Presentación en pantalla (4:3)</PresentationFormat>
  <Paragraphs>29</Paragraphs>
  <Slides>2</Slides>
  <Notes>0</Notes>
  <HiddenSlides>0</HiddenSlides>
  <MMClips>0</MMClips>
  <ScaleCrop>false</ScaleCrop>
  <HeadingPairs>
    <vt:vector size="4" baseType="variant">
      <vt:variant>
        <vt:lpstr>Tema</vt:lpstr>
      </vt:variant>
      <vt:variant>
        <vt:i4>1</vt:i4>
      </vt:variant>
      <vt:variant>
        <vt:lpstr>Títulos de diapositiva</vt:lpstr>
      </vt:variant>
      <vt:variant>
        <vt:i4>2</vt:i4>
      </vt:variant>
    </vt:vector>
  </HeadingPairs>
  <TitlesOfParts>
    <vt:vector size="3" baseType="lpstr">
      <vt:lpstr>Tema de Office</vt:lpstr>
      <vt:lpstr>GSE45514</vt:lpstr>
      <vt:lpstr>GSE45514</vt:lpstr>
    </vt:vector>
  </TitlesOfParts>
  <Company>www.intercambiosvirtuales.org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Guillem Cortiada Rovira</dc:creator>
  <cp:lastModifiedBy>Guillem Cortiada Rovira</cp:lastModifiedBy>
  <cp:revision>2</cp:revision>
  <dcterms:created xsi:type="dcterms:W3CDTF">2020-05-22T11:59:16Z</dcterms:created>
  <dcterms:modified xsi:type="dcterms:W3CDTF">2020-05-22T12:17:33Z</dcterms:modified>
</cp:coreProperties>
</file>