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sldIdLst>
    <p:sldId id="260" r:id="rId5"/>
    <p:sldId id="262" r:id="rId6"/>
    <p:sldId id="261" r:id="rId7"/>
  </p:sldIdLst>
  <p:sldSz cx="18288000" cy="10287000"/>
  <p:notesSz cx="6858000" cy="9144000"/>
  <p:embeddedFontLst>
    <p:embeddedFont>
      <p:font typeface="Inter" panose="020B0604020202020204" charset="0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C34DE0-5AC8-1B45-C80E-38E76E84566F}" v="176" dt="2025-08-28T11:40:30.595"/>
    <p1510:client id="{7E51B51E-4B8C-5DBE-B39A-17A3AE6A538D}" v="3" dt="2025-08-28T12:23:30.9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1934" autoAdjust="0"/>
  </p:normalViewPr>
  <p:slideViewPr>
    <p:cSldViewPr>
      <p:cViewPr varScale="1">
        <p:scale>
          <a:sx n="67" d="100"/>
          <a:sy n="67" d="100"/>
        </p:scale>
        <p:origin x="876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90D6E7F-EFF6-465E-6F28-A9531B709B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755761"/>
              </p:ext>
            </p:extLst>
          </p:nvPr>
        </p:nvGraphicFramePr>
        <p:xfrm>
          <a:off x="1600200" y="1333500"/>
          <a:ext cx="14020800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>
                  <a:extLst>
                    <a:ext uri="{9D8B030D-6E8A-4147-A177-3AD203B41FA5}">
                      <a16:colId xmlns:a16="http://schemas.microsoft.com/office/drawing/2014/main" val="865316136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3484884947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103218860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510125580"/>
                    </a:ext>
                  </a:extLst>
                </a:gridCol>
                <a:gridCol w="2768600">
                  <a:extLst>
                    <a:ext uri="{9D8B030D-6E8A-4147-A177-3AD203B41FA5}">
                      <a16:colId xmlns:a16="http://schemas.microsoft.com/office/drawing/2014/main" val="1004688485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896151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Indicador</a:t>
                      </a:r>
                      <a:r>
                        <a:rPr lang="en-GB" dirty="0"/>
                        <a:t> y </a:t>
                      </a:r>
                      <a:r>
                        <a:rPr lang="en-GB" dirty="0" err="1"/>
                        <a:t>tipo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</a:t>
                      </a:r>
                      <a:r>
                        <a:rPr lang="es-PE" dirty="0" err="1"/>
                        <a:t>étodo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Fuente de </a:t>
                      </a:r>
                      <a:r>
                        <a:rPr lang="en-GB" dirty="0" err="1"/>
                        <a:t>información</a:t>
                      </a:r>
                      <a:r>
                        <a:rPr lang="en-GB" dirty="0"/>
                        <a:t> (principal)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Principal </a:t>
                      </a:r>
                      <a:r>
                        <a:rPr lang="en-GB" dirty="0" err="1"/>
                        <a:t>resultado</a:t>
                      </a:r>
                      <a:r>
                        <a:rPr lang="en-GB" dirty="0"/>
                        <a:t> e </a:t>
                      </a:r>
                      <a:r>
                        <a:rPr lang="en-GB" dirty="0" err="1"/>
                        <a:t>interpretación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Contexto</a:t>
                      </a:r>
                      <a:r>
                        <a:rPr lang="en-GB" dirty="0"/>
                        <a:t> (e.g. </a:t>
                      </a:r>
                      <a:r>
                        <a:rPr lang="en-GB" dirty="0" err="1"/>
                        <a:t>tipos</a:t>
                      </a:r>
                      <a:r>
                        <a:rPr lang="en-GB" dirty="0"/>
                        <a:t> de bosque, </a:t>
                      </a:r>
                      <a:r>
                        <a:rPr lang="en-GB" dirty="0" err="1"/>
                        <a:t>tipo</a:t>
                      </a:r>
                      <a:r>
                        <a:rPr lang="en-GB" dirty="0"/>
                        <a:t> de </a:t>
                      </a:r>
                      <a:r>
                        <a:rPr lang="en-GB" dirty="0" err="1"/>
                        <a:t>medidas</a:t>
                      </a:r>
                      <a:r>
                        <a:rPr lang="en-GB" dirty="0"/>
                        <a:t> REDD </a:t>
                      </a:r>
                      <a:r>
                        <a:rPr lang="en-GB" dirty="0" err="1"/>
                        <a:t>aplicadas</a:t>
                      </a:r>
                      <a:r>
                        <a:rPr lang="en-GB" dirty="0"/>
                        <a:t>,  </a:t>
                      </a:r>
                      <a:r>
                        <a:rPr lang="es-PE" dirty="0"/>
                        <a:t>año base, </a:t>
                      </a:r>
                      <a:r>
                        <a:rPr lang="en-GB" dirty="0"/>
                        <a:t>y </a:t>
                      </a:r>
                      <a:r>
                        <a:rPr lang="en-GB" dirty="0" err="1"/>
                        <a:t>otras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especifidades</a:t>
                      </a:r>
                      <a:r>
                        <a:rPr lang="en-GB" dirty="0"/>
                        <a:t> del </a:t>
                      </a:r>
                      <a:r>
                        <a:rPr lang="en-GB" dirty="0" err="1"/>
                        <a:t>país</a:t>
                      </a:r>
                      <a:r>
                        <a:rPr lang="en-GB" dirty="0"/>
                        <a:t>) – A </a:t>
                      </a:r>
                      <a:r>
                        <a:rPr lang="en-GB" dirty="0" err="1"/>
                        <a:t>quién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reportan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102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Chile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281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Costa Rica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58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Panamá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221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Paraguay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8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Argentina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67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Guatemala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074526"/>
                  </a:ext>
                </a:extLst>
              </a:tr>
            </a:tbl>
          </a:graphicData>
        </a:graphic>
      </p:graphicFrame>
      <p:sp>
        <p:nvSpPr>
          <p:cNvPr id="3" name="TextBox 3">
            <a:extLst>
              <a:ext uri="{FF2B5EF4-FFF2-40B4-BE49-F238E27FC236}">
                <a16:creationId xmlns:a16="http://schemas.microsoft.com/office/drawing/2014/main" id="{25A0D86F-3C88-5E15-1D45-6843392D1B41}"/>
              </a:ext>
            </a:extLst>
          </p:cNvPr>
          <p:cNvSpPr txBox="1"/>
          <p:nvPr/>
        </p:nvSpPr>
        <p:spPr>
          <a:xfrm>
            <a:off x="152400" y="266700"/>
            <a:ext cx="16383000" cy="6305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760"/>
              </a:lnSpc>
              <a:spcBef>
                <a:spcPct val="0"/>
              </a:spcBef>
            </a:pPr>
            <a:r>
              <a:rPr lang="en-US" sz="5600" spc="-420" dirty="0" err="1">
                <a:solidFill>
                  <a:srgbClr val="403E3E"/>
                </a:solidFill>
                <a:latin typeface="Inter"/>
                <a:ea typeface="Inter"/>
                <a:cs typeface="Inter"/>
                <a:sym typeface="Inter"/>
              </a:rPr>
              <a:t>Pérdida</a:t>
            </a:r>
            <a:r>
              <a:rPr lang="en-US" sz="5600" spc="-420" dirty="0">
                <a:solidFill>
                  <a:srgbClr val="403E3E"/>
                </a:solidFill>
                <a:latin typeface="Inter"/>
                <a:ea typeface="Inter"/>
                <a:cs typeface="Inter"/>
                <a:sym typeface="Inter"/>
              </a:rPr>
              <a:t> de </a:t>
            </a:r>
            <a:r>
              <a:rPr lang="en-US" sz="5600" spc="-420" dirty="0" err="1">
                <a:solidFill>
                  <a:srgbClr val="403E3E"/>
                </a:solidFill>
                <a:latin typeface="Inter"/>
                <a:ea typeface="Inter"/>
                <a:cs typeface="Inter"/>
                <a:sym typeface="Inter"/>
              </a:rPr>
              <a:t>suelo</a:t>
            </a:r>
            <a:r>
              <a:rPr lang="en-US" sz="5600" spc="-420" dirty="0">
                <a:solidFill>
                  <a:srgbClr val="403E3E"/>
                </a:solidFill>
                <a:latin typeface="Inter"/>
                <a:ea typeface="Inter"/>
                <a:cs typeface="Inter"/>
                <a:sym typeface="Inter"/>
              </a:rPr>
              <a:t> (overview  Chile </a:t>
            </a:r>
            <a:r>
              <a:rPr lang="en-US" sz="5600" spc="-420" dirty="0" err="1">
                <a:solidFill>
                  <a:srgbClr val="403E3E"/>
                </a:solidFill>
                <a:latin typeface="Inter"/>
                <a:ea typeface="Inter"/>
                <a:cs typeface="Inter"/>
                <a:sym typeface="Inter"/>
              </a:rPr>
              <a:t>dentro</a:t>
            </a:r>
            <a:r>
              <a:rPr lang="en-US" sz="5600" spc="-420" dirty="0">
                <a:solidFill>
                  <a:srgbClr val="403E3E"/>
                </a:solidFill>
                <a:latin typeface="Inter"/>
                <a:ea typeface="Inter"/>
                <a:cs typeface="Inter"/>
                <a:sym typeface="Inter"/>
              </a:rPr>
              <a:t> de LAC) </a:t>
            </a:r>
          </a:p>
        </p:txBody>
      </p:sp>
    </p:spTree>
    <p:extLst>
      <p:ext uri="{BB962C8B-B14F-4D97-AF65-F5344CB8AC3E}">
        <p14:creationId xmlns:p14="http://schemas.microsoft.com/office/powerpoint/2010/main" val="1392075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3CC1E527-BB46-BFEA-DDFA-689FD371D04F}"/>
              </a:ext>
            </a:extLst>
          </p:cNvPr>
          <p:cNvSpPr txBox="1"/>
          <p:nvPr/>
        </p:nvSpPr>
        <p:spPr>
          <a:xfrm>
            <a:off x="152400" y="266700"/>
            <a:ext cx="16383000" cy="12461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760"/>
              </a:lnSpc>
              <a:spcBef>
                <a:spcPct val="0"/>
              </a:spcBef>
            </a:pPr>
            <a:r>
              <a:rPr lang="en-US" sz="5600" spc="-420" dirty="0" err="1">
                <a:solidFill>
                  <a:srgbClr val="403E3E"/>
                </a:solidFill>
                <a:latin typeface="Inter"/>
                <a:ea typeface="Inter"/>
                <a:cs typeface="Inter"/>
                <a:sym typeface="Inter"/>
              </a:rPr>
              <a:t>Pérdida</a:t>
            </a:r>
            <a:r>
              <a:rPr lang="en-US" sz="5600" spc="-420" dirty="0">
                <a:solidFill>
                  <a:srgbClr val="403E3E"/>
                </a:solidFill>
                <a:latin typeface="Inter"/>
                <a:ea typeface="Inter"/>
                <a:cs typeface="Inter"/>
                <a:sym typeface="Inter"/>
              </a:rPr>
              <a:t> de </a:t>
            </a:r>
            <a:r>
              <a:rPr lang="en-US" sz="5600" spc="-420" dirty="0" err="1">
                <a:solidFill>
                  <a:srgbClr val="403E3E"/>
                </a:solidFill>
                <a:latin typeface="Inter"/>
                <a:ea typeface="Inter"/>
                <a:cs typeface="Inter"/>
                <a:sym typeface="Inter"/>
              </a:rPr>
              <a:t>suelo</a:t>
            </a:r>
            <a:r>
              <a:rPr lang="en-US" sz="5600" spc="-420" dirty="0">
                <a:solidFill>
                  <a:srgbClr val="403E3E"/>
                </a:solidFill>
                <a:latin typeface="Inter"/>
                <a:ea typeface="Inter"/>
                <a:cs typeface="Inter"/>
                <a:sym typeface="Inter"/>
              </a:rPr>
              <a:t> (overview  </a:t>
            </a:r>
            <a:r>
              <a:rPr lang="en-US" sz="5600" spc="-420" dirty="0" err="1">
                <a:solidFill>
                  <a:srgbClr val="403E3E"/>
                </a:solidFill>
                <a:latin typeface="Inter"/>
                <a:ea typeface="Inter"/>
                <a:cs typeface="Inter"/>
                <a:sym typeface="Inter"/>
              </a:rPr>
              <a:t>otros</a:t>
            </a:r>
            <a:r>
              <a:rPr lang="en-US" sz="5600" spc="-420" dirty="0">
                <a:solidFill>
                  <a:srgbClr val="403E3E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5600" spc="-420" dirty="0" err="1">
                <a:solidFill>
                  <a:srgbClr val="403E3E"/>
                </a:solidFill>
                <a:latin typeface="Inter"/>
                <a:ea typeface="Inter"/>
                <a:cs typeface="Inter"/>
                <a:sym typeface="Inter"/>
              </a:rPr>
              <a:t>países</a:t>
            </a:r>
            <a:r>
              <a:rPr lang="en-US" sz="5600" spc="-420" dirty="0">
                <a:solidFill>
                  <a:srgbClr val="403E3E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5600" spc="-420" dirty="0" err="1">
                <a:solidFill>
                  <a:srgbClr val="403E3E"/>
                </a:solidFill>
                <a:latin typeface="Inter"/>
                <a:ea typeface="Inter"/>
                <a:cs typeface="Inter"/>
                <a:sym typeface="Inter"/>
              </a:rPr>
              <a:t>fuera</a:t>
            </a:r>
            <a:r>
              <a:rPr lang="en-US" sz="5600" spc="-420" dirty="0">
                <a:solidFill>
                  <a:srgbClr val="403E3E"/>
                </a:solidFill>
                <a:latin typeface="Inter"/>
                <a:ea typeface="Inter"/>
                <a:cs typeface="Inter"/>
                <a:sym typeface="Inter"/>
              </a:rPr>
              <a:t> de la </a:t>
            </a:r>
            <a:r>
              <a:rPr lang="en-US" sz="5600" spc="-420" dirty="0" err="1">
                <a:solidFill>
                  <a:srgbClr val="403E3E"/>
                </a:solidFill>
                <a:latin typeface="Inter"/>
                <a:ea typeface="Inter"/>
                <a:cs typeface="Inter"/>
                <a:sym typeface="Inter"/>
              </a:rPr>
              <a:t>región</a:t>
            </a:r>
            <a:r>
              <a:rPr lang="en-US" sz="5600" spc="-420" dirty="0">
                <a:solidFill>
                  <a:srgbClr val="403E3E"/>
                </a:solidFill>
                <a:latin typeface="Inter"/>
                <a:ea typeface="Inter"/>
                <a:cs typeface="Inter"/>
                <a:sym typeface="Inter"/>
              </a:rPr>
              <a:t>)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20E6E66-4C4A-5A15-5ACB-95C8AB9EF8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802374"/>
              </p:ext>
            </p:extLst>
          </p:nvPr>
        </p:nvGraphicFramePr>
        <p:xfrm>
          <a:off x="1600200" y="1333500"/>
          <a:ext cx="14020800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>
                  <a:extLst>
                    <a:ext uri="{9D8B030D-6E8A-4147-A177-3AD203B41FA5}">
                      <a16:colId xmlns:a16="http://schemas.microsoft.com/office/drawing/2014/main" val="865316136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3484884947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103218860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510125580"/>
                    </a:ext>
                  </a:extLst>
                </a:gridCol>
                <a:gridCol w="2768600">
                  <a:extLst>
                    <a:ext uri="{9D8B030D-6E8A-4147-A177-3AD203B41FA5}">
                      <a16:colId xmlns:a16="http://schemas.microsoft.com/office/drawing/2014/main" val="1004688485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8961513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Indicador</a:t>
                      </a:r>
                      <a:r>
                        <a:rPr lang="en-GB" dirty="0"/>
                        <a:t> y </a:t>
                      </a:r>
                      <a:r>
                        <a:rPr lang="en-GB" dirty="0" err="1"/>
                        <a:t>tipo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</a:t>
                      </a:r>
                      <a:r>
                        <a:rPr lang="es-PE" dirty="0" err="1"/>
                        <a:t>étodo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Fuente de </a:t>
                      </a:r>
                      <a:r>
                        <a:rPr lang="en-GB" dirty="0" err="1"/>
                        <a:t>información</a:t>
                      </a:r>
                      <a:r>
                        <a:rPr lang="en-GB" dirty="0"/>
                        <a:t> (principal)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Principal </a:t>
                      </a:r>
                      <a:r>
                        <a:rPr lang="en-GB" dirty="0" err="1"/>
                        <a:t>resultado</a:t>
                      </a:r>
                      <a:r>
                        <a:rPr lang="en-GB" dirty="0"/>
                        <a:t> e </a:t>
                      </a:r>
                      <a:r>
                        <a:rPr lang="en-GB" dirty="0" err="1"/>
                        <a:t>interpretación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Contexto</a:t>
                      </a:r>
                      <a:r>
                        <a:rPr lang="en-GB" dirty="0"/>
                        <a:t> (e.g. </a:t>
                      </a:r>
                      <a:r>
                        <a:rPr lang="en-GB" dirty="0" err="1"/>
                        <a:t>tipos</a:t>
                      </a:r>
                      <a:r>
                        <a:rPr lang="en-GB" dirty="0"/>
                        <a:t> de bosque, </a:t>
                      </a:r>
                      <a:r>
                        <a:rPr lang="en-GB" dirty="0" err="1"/>
                        <a:t>tipo</a:t>
                      </a:r>
                      <a:r>
                        <a:rPr lang="en-GB" dirty="0"/>
                        <a:t> de </a:t>
                      </a:r>
                      <a:r>
                        <a:rPr lang="en-GB" dirty="0" err="1"/>
                        <a:t>medidas</a:t>
                      </a:r>
                      <a:r>
                        <a:rPr lang="en-GB" dirty="0"/>
                        <a:t> REDD </a:t>
                      </a:r>
                      <a:r>
                        <a:rPr lang="en-GB" dirty="0" err="1"/>
                        <a:t>aplicadas</a:t>
                      </a:r>
                      <a:r>
                        <a:rPr lang="en-GB" dirty="0"/>
                        <a:t>,  </a:t>
                      </a:r>
                      <a:r>
                        <a:rPr lang="es-PE" dirty="0"/>
                        <a:t>año base, </a:t>
                      </a:r>
                      <a:r>
                        <a:rPr lang="en-GB" dirty="0"/>
                        <a:t>y </a:t>
                      </a:r>
                      <a:r>
                        <a:rPr lang="en-GB" dirty="0" err="1"/>
                        <a:t>otras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especifidades</a:t>
                      </a:r>
                      <a:r>
                        <a:rPr lang="en-GB" dirty="0"/>
                        <a:t> del </a:t>
                      </a:r>
                      <a:r>
                        <a:rPr lang="en-GB" dirty="0" err="1"/>
                        <a:t>país</a:t>
                      </a:r>
                      <a:r>
                        <a:rPr lang="en-GB" dirty="0"/>
                        <a:t>) – A </a:t>
                      </a:r>
                      <a:r>
                        <a:rPr lang="en-GB" dirty="0" err="1"/>
                        <a:t>quién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reportan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102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Viet Nam o Nepal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281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Indonesia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58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Cote d </a:t>
                      </a:r>
                      <a:r>
                        <a:rPr lang="en-GB" dirty="0" err="1"/>
                        <a:t>Ivore</a:t>
                      </a:r>
                      <a:r>
                        <a:rPr lang="en-GB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221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DRC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88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err="1"/>
                        <a:t>NIgeria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67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074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3691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96B368D3-9FDE-50BB-6BA6-D88F57C2C37F}"/>
              </a:ext>
            </a:extLst>
          </p:cNvPr>
          <p:cNvSpPr txBox="1"/>
          <p:nvPr/>
        </p:nvSpPr>
        <p:spPr>
          <a:xfrm>
            <a:off x="228600" y="266700"/>
            <a:ext cx="12420600" cy="6305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4760"/>
              </a:lnSpc>
              <a:spcBef>
                <a:spcPct val="0"/>
              </a:spcBef>
            </a:pPr>
            <a:r>
              <a:rPr lang="en-US" sz="5600" spc="-420" dirty="0" err="1">
                <a:solidFill>
                  <a:srgbClr val="403E3E"/>
                </a:solidFill>
                <a:latin typeface="Inter"/>
                <a:ea typeface="Inter"/>
                <a:cs typeface="Inter"/>
                <a:sym typeface="Inter"/>
              </a:rPr>
              <a:t>Pérdida</a:t>
            </a:r>
            <a:r>
              <a:rPr lang="en-US" sz="5600" spc="-420" dirty="0">
                <a:solidFill>
                  <a:srgbClr val="403E3E"/>
                </a:solidFill>
                <a:latin typeface="Inter"/>
                <a:ea typeface="Inter"/>
                <a:cs typeface="Inter"/>
                <a:sym typeface="Inter"/>
              </a:rPr>
              <a:t> de </a:t>
            </a:r>
            <a:r>
              <a:rPr lang="en-US" sz="5600" spc="-420" dirty="0" err="1">
                <a:solidFill>
                  <a:srgbClr val="403E3E"/>
                </a:solidFill>
                <a:latin typeface="Inter"/>
                <a:ea typeface="Inter"/>
                <a:cs typeface="Inter"/>
                <a:sym typeface="Inter"/>
              </a:rPr>
              <a:t>suelo</a:t>
            </a:r>
            <a:r>
              <a:rPr lang="en-US" sz="5600" spc="-420" dirty="0">
                <a:solidFill>
                  <a:srgbClr val="403E3E"/>
                </a:solidFill>
                <a:latin typeface="Inter"/>
                <a:ea typeface="Inter"/>
                <a:cs typeface="Inter"/>
                <a:sym typeface="Inter"/>
              </a:rPr>
              <a:t> (</a:t>
            </a:r>
            <a:r>
              <a:rPr lang="en-US" sz="5600" spc="-420" dirty="0" err="1">
                <a:solidFill>
                  <a:srgbClr val="403E3E"/>
                </a:solidFill>
                <a:latin typeface="Inter"/>
                <a:ea typeface="Inter"/>
                <a:cs typeface="Inter"/>
                <a:sym typeface="Inter"/>
              </a:rPr>
              <a:t>más</a:t>
            </a:r>
            <a:r>
              <a:rPr lang="en-US" sz="5600" spc="-420" dirty="0">
                <a:solidFill>
                  <a:srgbClr val="403E3E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5600" spc="-420" dirty="0" err="1">
                <a:solidFill>
                  <a:srgbClr val="403E3E"/>
                </a:solidFill>
                <a:latin typeface="Inter"/>
                <a:ea typeface="Inter"/>
                <a:cs typeface="Inter"/>
                <a:sym typeface="Inter"/>
              </a:rPr>
              <a:t>detalle</a:t>
            </a:r>
            <a:r>
              <a:rPr lang="en-US" sz="5600" spc="-420" dirty="0">
                <a:solidFill>
                  <a:srgbClr val="403E3E"/>
                </a:solidFill>
                <a:latin typeface="Inter"/>
                <a:ea typeface="Inter"/>
                <a:cs typeface="Inter"/>
                <a:sym typeface="Inter"/>
              </a:rPr>
              <a:t> LAC)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5C2C0B-849C-0FA8-44C1-B9493511A1F2}"/>
              </a:ext>
            </a:extLst>
          </p:cNvPr>
          <p:cNvSpPr txBox="1"/>
          <p:nvPr/>
        </p:nvSpPr>
        <p:spPr>
          <a:xfrm>
            <a:off x="304801" y="1333500"/>
            <a:ext cx="17145000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PE" sz="2400" dirty="0"/>
              <a:t>Aquí se podría presentar en detalle un País LAC (</a:t>
            </a:r>
            <a:r>
              <a:rPr lang="es-PE" sz="2400" dirty="0" err="1"/>
              <a:t>eg</a:t>
            </a:r>
            <a:r>
              <a:rPr lang="es-PE" sz="2400" dirty="0"/>
              <a:t>. Panamá o Costa Rica) que explique bien la metodología, resultado obtenido y temporalidad. Poner un mapa!</a:t>
            </a:r>
            <a:endParaRPr lang="es-PE" sz="2400" dirty="0">
              <a:ea typeface="Calibri"/>
              <a:cs typeface="Calibri"/>
            </a:endParaRPr>
          </a:p>
          <a:p>
            <a:r>
              <a:rPr lang="en-US" sz="2400" err="1">
                <a:highlight>
                  <a:srgbClr val="FFFF00"/>
                </a:highlight>
                <a:ea typeface="Calibri"/>
                <a:cs typeface="Calibri"/>
              </a:rPr>
              <a:t>Podriamos</a:t>
            </a:r>
            <a:r>
              <a:rPr lang="en-US" sz="2400" dirty="0">
                <a:highlight>
                  <a:srgbClr val="FFFF00"/>
                </a:highlight>
                <a:ea typeface="Calibri"/>
                <a:cs typeface="Calibri"/>
              </a:rPr>
              <a:t> </a:t>
            </a:r>
            <a:r>
              <a:rPr lang="en-US" sz="2400" err="1">
                <a:highlight>
                  <a:srgbClr val="FFFF00"/>
                </a:highlight>
                <a:ea typeface="Calibri"/>
                <a:cs typeface="Calibri"/>
              </a:rPr>
              <a:t>tambien</a:t>
            </a:r>
            <a:r>
              <a:rPr lang="en-US" sz="2400" dirty="0">
                <a:highlight>
                  <a:srgbClr val="FFFF00"/>
                </a:highlight>
                <a:ea typeface="Calibri"/>
                <a:cs typeface="Calibri"/>
              </a:rPr>
              <a:t> </a:t>
            </a:r>
            <a:r>
              <a:rPr lang="en-US" sz="2400" err="1">
                <a:highlight>
                  <a:srgbClr val="FFFF00"/>
                </a:highlight>
                <a:ea typeface="Calibri"/>
                <a:cs typeface="Calibri"/>
              </a:rPr>
              <a:t>presentar</a:t>
            </a:r>
            <a:r>
              <a:rPr lang="en-US" sz="2400" dirty="0">
                <a:highlight>
                  <a:srgbClr val="FFFF00"/>
                </a:highlight>
                <a:ea typeface="Calibri"/>
                <a:cs typeface="Calibri"/>
              </a:rPr>
              <a:t> </a:t>
            </a:r>
            <a:r>
              <a:rPr lang="en-US" sz="2400" err="1">
                <a:highlight>
                  <a:srgbClr val="FFFF00"/>
                </a:highlight>
                <a:ea typeface="Calibri"/>
                <a:cs typeface="Calibri"/>
              </a:rPr>
              <a:t>ejemplo</a:t>
            </a:r>
            <a:r>
              <a:rPr lang="en-US" sz="2400" dirty="0">
                <a:highlight>
                  <a:srgbClr val="FFFF00"/>
                </a:highlight>
                <a:ea typeface="Calibri"/>
                <a:cs typeface="Calibri"/>
              </a:rPr>
              <a:t> de </a:t>
            </a:r>
            <a:r>
              <a:rPr lang="en-US" sz="2400" err="1">
                <a:highlight>
                  <a:srgbClr val="FFFF00"/>
                </a:highlight>
                <a:ea typeface="Calibri"/>
                <a:cs typeface="Calibri"/>
              </a:rPr>
              <a:t>otro</a:t>
            </a:r>
            <a:r>
              <a:rPr lang="en-US" sz="2400" dirty="0">
                <a:highlight>
                  <a:srgbClr val="FFFF00"/>
                </a:highlight>
                <a:ea typeface="Calibri"/>
                <a:cs typeface="Calibri"/>
              </a:rPr>
              <a:t> </a:t>
            </a:r>
            <a:r>
              <a:rPr lang="en-US" sz="2400" err="1">
                <a:highlight>
                  <a:srgbClr val="FFFF00"/>
                </a:highlight>
                <a:ea typeface="Calibri"/>
                <a:cs typeface="Calibri"/>
              </a:rPr>
              <a:t>pais</a:t>
            </a:r>
            <a:r>
              <a:rPr lang="en-US" sz="2400" dirty="0">
                <a:highlight>
                  <a:srgbClr val="FFFF00"/>
                </a:highlight>
                <a:ea typeface="Calibri"/>
                <a:cs typeface="Calibri"/>
              </a:rPr>
              <a:t> no LAC que </a:t>
            </a:r>
            <a:r>
              <a:rPr lang="en-US" sz="2400" err="1">
                <a:highlight>
                  <a:srgbClr val="FFFF00"/>
                </a:highlight>
                <a:ea typeface="Calibri"/>
                <a:cs typeface="Calibri"/>
              </a:rPr>
              <a:t>tenga</a:t>
            </a:r>
            <a:r>
              <a:rPr lang="en-US" sz="2400" dirty="0">
                <a:highlight>
                  <a:srgbClr val="FFFF00"/>
                </a:highlight>
                <a:ea typeface="Calibri"/>
                <a:cs typeface="Calibri"/>
              </a:rPr>
              <a:t> </a:t>
            </a:r>
            <a:r>
              <a:rPr lang="en-US" sz="2400" err="1">
                <a:highlight>
                  <a:srgbClr val="FFFF00"/>
                </a:highlight>
                <a:ea typeface="Calibri"/>
                <a:cs typeface="Calibri"/>
              </a:rPr>
              <a:t>una</a:t>
            </a:r>
            <a:r>
              <a:rPr lang="en-US" sz="2400" dirty="0">
                <a:highlight>
                  <a:srgbClr val="FFFF00"/>
                </a:highlight>
                <a:ea typeface="Calibri"/>
                <a:cs typeface="Calibri"/>
              </a:rPr>
              <a:t> </a:t>
            </a:r>
            <a:r>
              <a:rPr lang="en-US" sz="2400" err="1">
                <a:highlight>
                  <a:srgbClr val="FFFF00"/>
                </a:highlight>
                <a:ea typeface="Calibri"/>
                <a:cs typeface="Calibri"/>
              </a:rPr>
              <a:t>metodologia</a:t>
            </a:r>
            <a:r>
              <a:rPr lang="en-US" sz="2400" dirty="0">
                <a:highlight>
                  <a:srgbClr val="FFFF00"/>
                </a:highlight>
                <a:ea typeface="Calibri"/>
                <a:cs typeface="Calibri"/>
              </a:rPr>
              <a:t> </a:t>
            </a:r>
            <a:r>
              <a:rPr lang="en-US" sz="2400" err="1">
                <a:highlight>
                  <a:srgbClr val="FFFF00"/>
                </a:highlight>
                <a:ea typeface="Calibri"/>
                <a:cs typeface="Calibri"/>
              </a:rPr>
              <a:t>mejor</a:t>
            </a:r>
            <a:r>
              <a:rPr lang="en-US" sz="2400" dirty="0">
                <a:highlight>
                  <a:srgbClr val="FFFF00"/>
                </a:highlight>
                <a:ea typeface="Calibri"/>
                <a:cs typeface="Calibri"/>
              </a:rPr>
              <a:t>.</a:t>
            </a:r>
            <a:endParaRPr lang="es-PE" sz="2400">
              <a:highlight>
                <a:srgbClr val="FFFF00"/>
              </a:highlight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4166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7D8B499C4369469026E5E6DAF047BD" ma:contentTypeVersion="14" ma:contentTypeDescription="Create a new document." ma:contentTypeScope="" ma:versionID="f1e3f8b0aa30867da8ac8b2ff1f10d5d">
  <xsd:schema xmlns:xsd="http://www.w3.org/2001/XMLSchema" xmlns:xs="http://www.w3.org/2001/XMLSchema" xmlns:p="http://schemas.microsoft.com/office/2006/metadata/properties" xmlns:ns2="e0e2fac5-024c-465a-b46b-ecae0dd8cd64" xmlns:ns3="fdfdec76-b96b-4b37-b450-7e1cccba849a" targetNamespace="http://schemas.microsoft.com/office/2006/metadata/properties" ma:root="true" ma:fieldsID="666f2edc44b4e617ade38c1d2a834ead" ns2:_="" ns3:_="">
    <xsd:import namespace="e0e2fac5-024c-465a-b46b-ecae0dd8cd64"/>
    <xsd:import namespace="fdfdec76-b96b-4b37-b450-7e1cccba849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e2fac5-024c-465a-b46b-ecae0dd8cd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cd29fe91-dcf4-43ec-bf40-197c5b5df0f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fdec76-b96b-4b37-b450-7e1cccba849a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567065b4-37e3-4cdb-9bb7-556ac36ed629}" ma:internalName="TaxCatchAll" ma:showField="CatchAllData" ma:web="fdfdec76-b96b-4b37-b450-7e1cccba849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dfdec76-b96b-4b37-b450-7e1cccba849a" xsi:nil="true"/>
    <lcf76f155ced4ddcb4097134ff3c332f xmlns="e0e2fac5-024c-465a-b46b-ecae0dd8cd6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6426E01D-595F-4AD3-9315-F854628716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0e2fac5-024c-465a-b46b-ecae0dd8cd64"/>
    <ds:schemaRef ds:uri="fdfdec76-b96b-4b37-b450-7e1cccba849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8F9450-A4D5-48EC-B956-B5D961F7E7B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CE22806-6715-4542-855F-EF60690CCF6C}">
  <ds:schemaRefs>
    <ds:schemaRef ds:uri="http://schemas.microsoft.com/office/2006/metadata/properties"/>
    <ds:schemaRef ds:uri="http://schemas.microsoft.com/office/infopath/2007/PartnerControls"/>
    <ds:schemaRef ds:uri="fdfdec76-b96b-4b37-b450-7e1cccba849a"/>
    <ds:schemaRef ds:uri="e0e2fac5-024c-465a-b46b-ecae0dd8cd6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303</Words>
  <Application>Microsoft Office PowerPoint</Application>
  <PresentationFormat>Custom</PresentationFormat>
  <Paragraphs>49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draft</dc:title>
  <cp:lastModifiedBy>Carolina Chambi</cp:lastModifiedBy>
  <cp:revision>6</cp:revision>
  <dcterms:created xsi:type="dcterms:W3CDTF">2006-08-16T00:00:00Z</dcterms:created>
  <dcterms:modified xsi:type="dcterms:W3CDTF">2025-08-28T12:24:07Z</dcterms:modified>
  <dc:identifier>DAGwgwdJDEM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0x010100037D8B499C4369469026E5E6DAF047BD</vt:lpwstr>
  </property>
  <property fmtid="{D5CDD505-2E9C-101B-9397-08002B2CF9AE}" pid="3" name="MediaServiceImageTags">
    <vt:lpwstr/>
  </property>
</Properties>
</file>