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5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310B-89CE-4824-BF61-4857B5BCD860}" type="datetimeFigureOut">
              <a:rPr lang="en-US" smtClean="0"/>
              <a:pPr/>
              <a:t>4/24/2013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A8328-B6BC-438B-9C83-F40529FF4FC9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33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97640-F278-48FE-AE52-3DF2B28FAE67}" type="slidenum">
              <a:rPr lang="en-US"/>
              <a:pPr/>
              <a:t>18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711" y="4344025"/>
            <a:ext cx="5028579" cy="4114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3764D-F6CC-4381-9F04-4EB7CC6A3686}" type="slidenum">
              <a:rPr lang="en-US"/>
              <a:pPr/>
              <a:t>25</a:t>
            </a:fld>
            <a:endParaRPr lang="en-US"/>
          </a:p>
        </p:txBody>
      </p:sp>
      <p:sp>
        <p:nvSpPr>
          <p:cNvPr id="34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How often do you scratch your leg?  Not very often.  But if you are put in a cast, you will come to feel that leg-scratching is very desirable. 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0F3CE-2CFA-4FD8-8851-B333306C2172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0F3CE-2CFA-4FD8-8851-B333306C2172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0F3CE-2CFA-4FD8-8851-B333306C2172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8328-B6BC-438B-9C83-F40529FF4FC9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07524BB-7FA6-4EBE-9487-A30A8BBF5845}" type="datetimeFigureOut">
              <a:rPr lang="en-US" smtClean="0"/>
              <a:pPr/>
              <a:t>4/24/2013</a:t>
            </a:fld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7E42D3E-78D1-4B18-8075-1546D87CC497}" type="slidenum">
              <a:rPr lang="en-CA" smtClean="0"/>
              <a:pPr/>
              <a:t>‹Nº›</a:t>
            </a:fld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7524BB-7FA6-4EBE-9487-A30A8BBF5845}" type="datetimeFigureOut">
              <a:rPr lang="en-US" smtClean="0"/>
              <a:pPr/>
              <a:t>4/24/2013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42D3E-78D1-4B18-8075-1546D87CC497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7524BB-7FA6-4EBE-9487-A30A8BBF5845}" type="datetimeFigureOut">
              <a:rPr lang="en-US" smtClean="0"/>
              <a:pPr/>
              <a:t>4/24/2013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42D3E-78D1-4B18-8075-1546D87CC497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7524BB-7FA6-4EBE-9487-A30A8BBF5845}" type="datetimeFigureOut">
              <a:rPr lang="en-US" smtClean="0"/>
              <a:pPr/>
              <a:t>4/24/2013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42D3E-78D1-4B18-8075-1546D87CC497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07524BB-7FA6-4EBE-9487-A30A8BBF5845}" type="datetimeFigureOut">
              <a:rPr lang="en-US" smtClean="0"/>
              <a:pPr/>
              <a:t>4/24/2013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7E42D3E-78D1-4B18-8075-1546D87CC497}" type="slidenum">
              <a:rPr lang="en-CA" smtClean="0"/>
              <a:pPr/>
              <a:t>‹Nº›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7524BB-7FA6-4EBE-9487-A30A8BBF5845}" type="datetimeFigureOut">
              <a:rPr lang="en-US" smtClean="0"/>
              <a:pPr/>
              <a:t>4/24/2013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7E42D3E-78D1-4B18-8075-1546D87CC497}" type="slidenum">
              <a:rPr lang="en-CA" smtClean="0"/>
              <a:pPr/>
              <a:t>‹Nº›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7524BB-7FA6-4EBE-9487-A30A8BBF5845}" type="datetimeFigureOut">
              <a:rPr lang="en-US" smtClean="0"/>
              <a:pPr/>
              <a:t>4/24/2013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7E42D3E-78D1-4B18-8075-1546D87CC497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7524BB-7FA6-4EBE-9487-A30A8BBF5845}" type="datetimeFigureOut">
              <a:rPr lang="en-US" smtClean="0"/>
              <a:pPr/>
              <a:t>4/24/2013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42D3E-78D1-4B18-8075-1546D87CC497}" type="slidenum">
              <a:rPr lang="en-CA" smtClean="0"/>
              <a:pPr/>
              <a:t>‹Nº›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7524BB-7FA6-4EBE-9487-A30A8BBF5845}" type="datetimeFigureOut">
              <a:rPr lang="en-US" smtClean="0"/>
              <a:pPr/>
              <a:t>4/24/2013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42D3E-78D1-4B18-8075-1546D87CC497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07524BB-7FA6-4EBE-9487-A30A8BBF5845}" type="datetimeFigureOut">
              <a:rPr lang="en-US" smtClean="0"/>
              <a:pPr/>
              <a:t>4/24/2013</a:t>
            </a:fld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7E42D3E-78D1-4B18-8075-1546D87CC497}" type="slidenum">
              <a:rPr lang="en-CA" smtClean="0"/>
              <a:pPr/>
              <a:t>‹Nº›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07524BB-7FA6-4EBE-9487-A30A8BBF5845}" type="datetimeFigureOut">
              <a:rPr lang="en-US" smtClean="0"/>
              <a:pPr/>
              <a:t>4/24/2013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7E42D3E-78D1-4B18-8075-1546D87CC497}" type="slidenum">
              <a:rPr lang="en-CA" smtClean="0"/>
              <a:pPr/>
              <a:t>‹Nº›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07524BB-7FA6-4EBE-9487-A30A8BBF5845}" type="datetimeFigureOut">
              <a:rPr lang="en-US" smtClean="0"/>
              <a:pPr/>
              <a:t>4/24/2013</a:t>
            </a:fld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7E42D3E-78D1-4B18-8075-1546D87CC497}" type="slidenum">
              <a:rPr lang="en-CA" smtClean="0"/>
              <a:pPr/>
              <a:t>‹Nº›</a:t>
            </a:fld>
            <a:endParaRPr lang="en-C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Operant Conditioning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January 26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</a:p>
          <a:p>
            <a:r>
              <a:rPr lang="en-CA" dirty="0" smtClean="0"/>
              <a:t>Psychology 485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Blank Slate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5543560" cy="452628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“Give me a dozen healthy infants, well-formed, and my own specified world to bring them up in and I'll guarantee to take any one at random and train him to become any type of specialist I might select – doctor, lawyer, artist, merchant-chief and, yes, even beggar-man and thief, regardless of his </a:t>
            </a:r>
            <a:r>
              <a:rPr lang="fr-FR" sz="2000" dirty="0" smtClean="0"/>
              <a:t>talents, penchants, </a:t>
            </a:r>
            <a:r>
              <a:rPr lang="fr-FR" sz="2000" dirty="0" err="1" smtClean="0"/>
              <a:t>tendencies</a:t>
            </a:r>
            <a:r>
              <a:rPr lang="fr-FR" sz="2000" dirty="0" smtClean="0"/>
              <a:t>, </a:t>
            </a:r>
            <a:r>
              <a:rPr lang="fr-FR" sz="2000" dirty="0" err="1" smtClean="0"/>
              <a:t>abilities</a:t>
            </a:r>
            <a:r>
              <a:rPr lang="fr-FR" sz="2000" dirty="0" smtClean="0"/>
              <a:t>, vocations, </a:t>
            </a:r>
            <a:r>
              <a:rPr lang="en-CA" sz="2000" dirty="0" smtClean="0"/>
              <a:t>and race of his ancestors.  </a:t>
            </a:r>
            <a:r>
              <a:rPr lang="en-CA" sz="2000" dirty="0" smtClean="0">
                <a:solidFill>
                  <a:srgbClr val="FF0000"/>
                </a:solidFill>
              </a:rPr>
              <a:t>I am going beyond my facts and I admit it, but so have the advocates of the contrary and they have been doing it for many thousands of years</a:t>
            </a:r>
            <a:r>
              <a:rPr lang="en-CA" sz="2000" dirty="0" smtClean="0"/>
              <a:t>.”</a:t>
            </a:r>
            <a:endParaRPr lang="en-CA" sz="2000" dirty="0"/>
          </a:p>
        </p:txBody>
      </p:sp>
      <p:pic>
        <p:nvPicPr>
          <p:cNvPr id="5" name="Content Placeholder 4" descr="Watson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072198" y="1643050"/>
            <a:ext cx="2619375" cy="37623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learned?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</a:t>
            </a:r>
            <a:r>
              <a:rPr lang="en-CA" i="1" dirty="0" smtClean="0"/>
              <a:t>can</a:t>
            </a:r>
            <a:r>
              <a:rPr lang="en-CA" dirty="0" smtClean="0"/>
              <a:t> be learned?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Skinner believed any complex behaviour could be conditioned</a:t>
            </a:r>
          </a:p>
          <a:p>
            <a:pPr lvl="1"/>
            <a:r>
              <a:rPr lang="en-CA" dirty="0" smtClean="0"/>
              <a:t>Walden Two</a:t>
            </a:r>
          </a:p>
          <a:p>
            <a:pPr lvl="1"/>
            <a:r>
              <a:rPr lang="en-CA" dirty="0" smtClean="0"/>
              <a:t>Pigeon Project</a:t>
            </a:r>
            <a:endParaRPr lang="en-CA" dirty="0"/>
          </a:p>
        </p:txBody>
      </p:sp>
      <p:pic>
        <p:nvPicPr>
          <p:cNvPr id="6" name="Picture 5" descr="pigeon missl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3174" y="3929066"/>
            <a:ext cx="3897322" cy="2552746"/>
          </a:xfrm>
          <a:prstGeom prst="rect">
            <a:avLst/>
          </a:prstGeom>
        </p:spPr>
      </p:pic>
      <p:pic>
        <p:nvPicPr>
          <p:cNvPr id="5" name="Content Placeholder 4" descr="pigeon missle1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072066" y="1714488"/>
            <a:ext cx="3571900" cy="258654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Contiguity &amp; Contingency</a:t>
            </a:r>
            <a:endParaRPr lang="en-CA" dirty="0"/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auto">
          <a:xfrm>
            <a:off x="6705600" y="4865678"/>
            <a:ext cx="228600" cy="4572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4953000" y="4865678"/>
            <a:ext cx="228600" cy="4572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AutoShape 29"/>
          <p:cNvSpPr>
            <a:spLocks noChangeArrowheads="1"/>
          </p:cNvSpPr>
          <p:nvPr/>
        </p:nvSpPr>
        <p:spPr bwMode="auto">
          <a:xfrm>
            <a:off x="3810000" y="4865678"/>
            <a:ext cx="228600" cy="4572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136525" y="2071678"/>
            <a:ext cx="8855075" cy="1682750"/>
            <a:chOff x="86" y="688"/>
            <a:chExt cx="5578" cy="1060"/>
          </a:xfrm>
        </p:grpSpPr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881" y="720"/>
              <a:ext cx="1226" cy="288"/>
              <a:chOff x="881" y="720"/>
              <a:chExt cx="1226" cy="288"/>
            </a:xfrm>
          </p:grpSpPr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881" y="720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025" y="720"/>
                <a:ext cx="10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= bar press</a:t>
                </a: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321" y="688"/>
              <a:ext cx="799" cy="288"/>
              <a:chOff x="2321" y="688"/>
              <a:chExt cx="799" cy="288"/>
            </a:xfrm>
          </p:grpSpPr>
          <p:sp>
            <p:nvSpPr>
              <p:cNvPr id="21" name="AutoShape 7"/>
              <p:cNvSpPr>
                <a:spLocks noChangeArrowheads="1"/>
              </p:cNvSpPr>
              <p:nvPr/>
            </p:nvSpPr>
            <p:spPr bwMode="auto">
              <a:xfrm>
                <a:off x="2321" y="688"/>
                <a:ext cx="144" cy="288"/>
              </a:xfrm>
              <a:prstGeom prst="triangle">
                <a:avLst>
                  <a:gd name="adj" fmla="val 50000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" name="Text Box 8"/>
              <p:cNvSpPr txBox="1">
                <a:spLocks noChangeArrowheads="1"/>
              </p:cNvSpPr>
              <p:nvPr/>
            </p:nvSpPr>
            <p:spPr bwMode="auto">
              <a:xfrm>
                <a:off x="2465" y="688"/>
                <a:ext cx="6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= food</a:t>
                </a:r>
              </a:p>
            </p:txBody>
          </p:sp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960" y="1184"/>
              <a:ext cx="3792" cy="304"/>
              <a:chOff x="960" y="1184"/>
              <a:chExt cx="4176" cy="304"/>
            </a:xfrm>
          </p:grpSpPr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960" y="1488"/>
                <a:ext cx="41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1488" y="1184"/>
                <a:ext cx="336" cy="304"/>
                <a:chOff x="1008" y="1184"/>
                <a:chExt cx="336" cy="304"/>
              </a:xfrm>
            </p:grpSpPr>
            <p:sp>
              <p:nvSpPr>
                <p:cNvPr id="19" name="Rectangle 12"/>
                <p:cNvSpPr>
                  <a:spLocks noChangeArrowheads="1"/>
                </p:cNvSpPr>
                <p:nvPr/>
              </p:nvSpPr>
              <p:spPr bwMode="auto">
                <a:xfrm>
                  <a:off x="1008" y="1200"/>
                  <a:ext cx="14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0" name="AutoShape 13"/>
                <p:cNvSpPr>
                  <a:spLocks noChangeArrowheads="1"/>
                </p:cNvSpPr>
                <p:nvPr/>
              </p:nvSpPr>
              <p:spPr bwMode="auto">
                <a:xfrm>
                  <a:off x="1200" y="1184"/>
                  <a:ext cx="144" cy="2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3792" y="1184"/>
                <a:ext cx="336" cy="304"/>
                <a:chOff x="1008" y="1184"/>
                <a:chExt cx="336" cy="304"/>
              </a:xfrm>
            </p:grpSpPr>
            <p:sp>
              <p:nvSpPr>
                <p:cNvPr id="17" name="Rectangle 15"/>
                <p:cNvSpPr>
                  <a:spLocks noChangeArrowheads="1"/>
                </p:cNvSpPr>
                <p:nvPr/>
              </p:nvSpPr>
              <p:spPr bwMode="auto">
                <a:xfrm>
                  <a:off x="1008" y="1200"/>
                  <a:ext cx="14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8" name="AutoShape 16"/>
                <p:cNvSpPr>
                  <a:spLocks noChangeArrowheads="1"/>
                </p:cNvSpPr>
                <p:nvPr/>
              </p:nvSpPr>
              <p:spPr bwMode="auto">
                <a:xfrm>
                  <a:off x="1200" y="1184"/>
                  <a:ext cx="144" cy="2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86" y="1276"/>
              <a:ext cx="9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>
                  <a:latin typeface="Arial" charset="0"/>
                </a:rPr>
                <a:t>Perfect contingency</a:t>
              </a: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704" y="1344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rgbClr val="00FF00"/>
                  </a:solidFill>
                  <a:latin typeface="Arial" charset="0"/>
                </a:rPr>
                <a:t>Strong Responding</a:t>
              </a:r>
            </a:p>
          </p:txBody>
        </p:sp>
      </p:grp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142875" y="4840278"/>
            <a:ext cx="7400925" cy="730250"/>
            <a:chOff x="90" y="2432"/>
            <a:chExt cx="4662" cy="460"/>
          </a:xfrm>
        </p:grpSpPr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90" y="2488"/>
              <a:ext cx="9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>
                  <a:latin typeface="Arial" charset="0"/>
                </a:rPr>
                <a:t>Degraded contingency</a:t>
              </a:r>
            </a:p>
          </p:txBody>
        </p:sp>
        <p:grpSp>
          <p:nvGrpSpPr>
            <p:cNvPr id="27" name="Group 19"/>
            <p:cNvGrpSpPr>
              <a:grpSpLocks/>
            </p:cNvGrpSpPr>
            <p:nvPr/>
          </p:nvGrpSpPr>
          <p:grpSpPr bwMode="auto">
            <a:xfrm>
              <a:off x="960" y="2432"/>
              <a:ext cx="3792" cy="304"/>
              <a:chOff x="960" y="2000"/>
              <a:chExt cx="4176" cy="304"/>
            </a:xfrm>
          </p:grpSpPr>
          <p:sp>
            <p:nvSpPr>
              <p:cNvPr id="28" name="Line 20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41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29" name="Group 21"/>
              <p:cNvGrpSpPr>
                <a:grpSpLocks/>
              </p:cNvGrpSpPr>
              <p:nvPr/>
            </p:nvGrpSpPr>
            <p:grpSpPr bwMode="auto">
              <a:xfrm>
                <a:off x="1488" y="2000"/>
                <a:ext cx="336" cy="304"/>
                <a:chOff x="1008" y="1184"/>
                <a:chExt cx="336" cy="304"/>
              </a:xfrm>
            </p:grpSpPr>
            <p:sp>
              <p:nvSpPr>
                <p:cNvPr id="33" name="Rectangle 22"/>
                <p:cNvSpPr>
                  <a:spLocks noChangeArrowheads="1"/>
                </p:cNvSpPr>
                <p:nvPr/>
              </p:nvSpPr>
              <p:spPr bwMode="auto">
                <a:xfrm>
                  <a:off x="1008" y="1200"/>
                  <a:ext cx="14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34" name="AutoShape 23"/>
                <p:cNvSpPr>
                  <a:spLocks noChangeArrowheads="1"/>
                </p:cNvSpPr>
                <p:nvPr/>
              </p:nvSpPr>
              <p:spPr bwMode="auto">
                <a:xfrm>
                  <a:off x="1200" y="1184"/>
                  <a:ext cx="144" cy="2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0" name="Group 24"/>
              <p:cNvGrpSpPr>
                <a:grpSpLocks/>
              </p:cNvGrpSpPr>
              <p:nvPr/>
            </p:nvGrpSpPr>
            <p:grpSpPr bwMode="auto">
              <a:xfrm>
                <a:off x="3792" y="2000"/>
                <a:ext cx="336" cy="304"/>
                <a:chOff x="1008" y="1184"/>
                <a:chExt cx="336" cy="304"/>
              </a:xfrm>
            </p:grpSpPr>
            <p:sp>
              <p:nvSpPr>
                <p:cNvPr id="31" name="Rectangle 25"/>
                <p:cNvSpPr>
                  <a:spLocks noChangeArrowheads="1"/>
                </p:cNvSpPr>
                <p:nvPr/>
              </p:nvSpPr>
              <p:spPr bwMode="auto">
                <a:xfrm>
                  <a:off x="1008" y="1200"/>
                  <a:ext cx="14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32" name="AutoShape 26"/>
                <p:cNvSpPr>
                  <a:spLocks noChangeArrowheads="1"/>
                </p:cNvSpPr>
                <p:nvPr/>
              </p:nvSpPr>
              <p:spPr bwMode="auto">
                <a:xfrm>
                  <a:off x="1200" y="1184"/>
                  <a:ext cx="144" cy="2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</p:grpSp>
      </p:grp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7543800" y="5000636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Weak Responding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Contiguity &amp; </a:t>
            </a:r>
            <a:r>
              <a:rPr lang="en-CA" dirty="0" err="1" smtClean="0"/>
              <a:t>Contigency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Superstitious behaviours</a:t>
            </a:r>
          </a:p>
          <a:p>
            <a:r>
              <a:rPr lang="en-CA" dirty="0" smtClean="0"/>
              <a:t>Skinner</a:t>
            </a:r>
          </a:p>
          <a:p>
            <a:pPr lvl="1"/>
            <a:r>
              <a:rPr lang="en-CA" dirty="0" smtClean="0"/>
              <a:t>15 s FT reinforcement</a:t>
            </a:r>
          </a:p>
          <a:p>
            <a:pPr lvl="1"/>
            <a:r>
              <a:rPr lang="en-CA" dirty="0" smtClean="0"/>
              <a:t>Reinforcement not contingent on behaviour</a:t>
            </a:r>
          </a:p>
          <a:p>
            <a:pPr lvl="1"/>
            <a:r>
              <a:rPr lang="en-CA" dirty="0" smtClean="0"/>
              <a:t>Pigeons repeat behaviour that occurs before reinforcement</a:t>
            </a:r>
          </a:p>
          <a:p>
            <a:r>
              <a:rPr lang="en-CA" dirty="0" smtClean="0"/>
              <a:t>Contiguity, but not contingency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Contiguity &amp; Contingency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Different contingencies lead to different behaviour patterns</a:t>
            </a:r>
          </a:p>
          <a:p>
            <a:r>
              <a:rPr lang="en-CA" dirty="0" smtClean="0"/>
              <a:t>Schedules of reinforcement</a:t>
            </a:r>
          </a:p>
          <a:p>
            <a:pPr lvl="1"/>
            <a:r>
              <a:rPr lang="en-CA" dirty="0" smtClean="0"/>
              <a:t>Fixed </a:t>
            </a:r>
            <a:r>
              <a:rPr lang="en-CA" dirty="0" err="1" smtClean="0"/>
              <a:t>vs</a:t>
            </a:r>
            <a:r>
              <a:rPr lang="en-CA" dirty="0" smtClean="0"/>
              <a:t> Variable</a:t>
            </a:r>
          </a:p>
          <a:p>
            <a:pPr lvl="1"/>
            <a:r>
              <a:rPr lang="en-CA" dirty="0" smtClean="0"/>
              <a:t>Ratio </a:t>
            </a:r>
            <a:r>
              <a:rPr lang="en-CA" dirty="0" err="1" smtClean="0"/>
              <a:t>vs</a:t>
            </a:r>
            <a:r>
              <a:rPr lang="en-CA" dirty="0" smtClean="0"/>
              <a:t> Interval</a:t>
            </a:r>
            <a:endParaRPr lang="en-CA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1428736"/>
            <a:ext cx="3631991" cy="51885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 of Association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0034" y="3857628"/>
            <a:ext cx="8229600" cy="2143140"/>
          </a:xfrm>
        </p:spPr>
        <p:txBody>
          <a:bodyPr>
            <a:normAutofit/>
          </a:bodyPr>
          <a:lstStyle/>
          <a:p>
            <a:r>
              <a:rPr lang="en-CA" dirty="0" smtClean="0"/>
              <a:t>Stimulus </a:t>
            </a:r>
            <a:r>
              <a:rPr lang="en-CA" dirty="0" smtClean="0">
                <a:sym typeface="Wingdings" pitchFamily="2" charset="2"/>
              </a:rPr>
              <a:t> Response association</a:t>
            </a:r>
          </a:p>
          <a:p>
            <a:r>
              <a:rPr lang="en-CA" dirty="0" smtClean="0">
                <a:sym typeface="Wingdings" pitchFamily="2" charset="2"/>
              </a:rPr>
              <a:t>Outcome serves to strengthen (or weaken) association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“Stamps in” the connection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785918" y="2357430"/>
            <a:ext cx="1285884" cy="1143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 smtClean="0">
                <a:solidFill>
                  <a:srgbClr val="FF0000"/>
                </a:solidFill>
              </a:rPr>
              <a:t>S</a:t>
            </a:r>
            <a:endParaRPr lang="en-CA" sz="5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57620" y="2357430"/>
            <a:ext cx="1285884" cy="1143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9" name="Oval 8"/>
          <p:cNvSpPr/>
          <p:nvPr/>
        </p:nvSpPr>
        <p:spPr>
          <a:xfrm>
            <a:off x="5929322" y="2357430"/>
            <a:ext cx="1285884" cy="1143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>
                <a:solidFill>
                  <a:srgbClr val="FF0000"/>
                </a:solidFill>
              </a:rPr>
              <a:t>O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3071802" y="2928934"/>
            <a:ext cx="785818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9" idx="0"/>
          </p:cNvCxnSpPr>
          <p:nvPr/>
        </p:nvCxnSpPr>
        <p:spPr>
          <a:xfrm rot="16200000" flipH="1" flipV="1">
            <a:off x="4750595" y="1035827"/>
            <a:ext cx="500066" cy="3143272"/>
          </a:xfrm>
          <a:prstGeom prst="curvedConnector4">
            <a:avLst>
              <a:gd name="adj1" fmla="val -112675"/>
              <a:gd name="adj2" fmla="val 99561"/>
            </a:avLst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 of Association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214818"/>
            <a:ext cx="8229600" cy="1957698"/>
          </a:xfrm>
        </p:spPr>
        <p:txBody>
          <a:bodyPr/>
          <a:lstStyle/>
          <a:p>
            <a:r>
              <a:rPr lang="en-CA" dirty="0" smtClean="0"/>
              <a:t>Response </a:t>
            </a:r>
            <a:r>
              <a:rPr lang="en-CA" dirty="0" smtClean="0">
                <a:sym typeface="Wingdings" pitchFamily="2" charset="2"/>
              </a:rPr>
              <a:t> Outcome association</a:t>
            </a:r>
          </a:p>
          <a:p>
            <a:r>
              <a:rPr lang="en-CA" dirty="0" smtClean="0">
                <a:sym typeface="Wingdings" pitchFamily="2" charset="2"/>
              </a:rPr>
              <a:t>Goal directed behaviour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785918" y="2357430"/>
            <a:ext cx="1285884" cy="1143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 smtClean="0">
                <a:solidFill>
                  <a:srgbClr val="FF0000"/>
                </a:solidFill>
              </a:rPr>
              <a:t>S</a:t>
            </a:r>
            <a:endParaRPr lang="en-CA" sz="5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57620" y="2357430"/>
            <a:ext cx="1285884" cy="1143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9" name="Oval 8"/>
          <p:cNvSpPr/>
          <p:nvPr/>
        </p:nvSpPr>
        <p:spPr>
          <a:xfrm>
            <a:off x="5929322" y="2357430"/>
            <a:ext cx="1285884" cy="1143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>
                <a:solidFill>
                  <a:srgbClr val="FF0000"/>
                </a:solidFill>
              </a:rPr>
              <a:t>O</a:t>
            </a:r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5143504" y="2928934"/>
            <a:ext cx="785818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err="1" smtClean="0"/>
              <a:t>Response</a:t>
            </a:r>
            <a:r>
              <a:rPr lang="en-US" dirty="0" err="1" smtClean="0">
                <a:sym typeface="Wingdings" pitchFamily="2" charset="2"/>
              </a:rPr>
              <a:t>Outcome</a:t>
            </a:r>
            <a:endParaRPr lang="en-US" dirty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86116" y="1428736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Colwill</a:t>
            </a:r>
            <a:r>
              <a:rPr lang="en-US" dirty="0"/>
              <a:t> &amp; </a:t>
            </a:r>
            <a:r>
              <a:rPr lang="en-US" dirty="0" err="1"/>
              <a:t>Rescorla</a:t>
            </a:r>
            <a:r>
              <a:rPr lang="en-US" dirty="0"/>
              <a:t> (1986)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95400" y="1828800"/>
            <a:ext cx="723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Phase 1		</a:t>
            </a:r>
            <a:r>
              <a:rPr lang="en-US" dirty="0" smtClean="0"/>
              <a:t>	Devaluation</a:t>
            </a:r>
            <a:r>
              <a:rPr lang="en-US" dirty="0"/>
              <a:t>	 </a:t>
            </a:r>
            <a:r>
              <a:rPr lang="en-US" dirty="0" smtClean="0"/>
              <a:t>           Test</a:t>
            </a:r>
            <a:endParaRPr lang="en-US" dirty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90600" y="2428869"/>
            <a:ext cx="746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Push </a:t>
            </a:r>
            <a:r>
              <a:rPr lang="en-US" dirty="0" err="1"/>
              <a:t>Left</a:t>
            </a:r>
            <a:r>
              <a:rPr lang="en-US" dirty="0" err="1">
                <a:sym typeface="Wingdings" pitchFamily="2" charset="2"/>
              </a:rPr>
              <a:t>Pellet</a:t>
            </a: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Pellet+LiCl</a:t>
            </a:r>
            <a:r>
              <a:rPr lang="en-US" dirty="0">
                <a:sym typeface="Wingdings" pitchFamily="2" charset="2"/>
              </a:rPr>
              <a:t>		Right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pPr>
              <a:spcBef>
                <a:spcPct val="50000"/>
              </a:spcBef>
            </a:pPr>
            <a:endParaRPr lang="en-US" dirty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sym typeface="Wingdings" pitchFamily="2" charset="2"/>
              </a:rPr>
              <a:t>Push </a:t>
            </a:r>
            <a:r>
              <a:rPr lang="en-US" dirty="0" err="1">
                <a:sym typeface="Wingdings" pitchFamily="2" charset="2"/>
              </a:rPr>
              <a:t>RightSucrose</a:t>
            </a:r>
            <a:r>
              <a:rPr lang="en-US" dirty="0">
                <a:sym typeface="Wingdings" pitchFamily="2" charset="2"/>
              </a:rPr>
              <a:t>	</a:t>
            </a:r>
            <a:r>
              <a:rPr lang="en-US" dirty="0" err="1">
                <a:sym typeface="Wingdings" pitchFamily="2" charset="2"/>
              </a:rPr>
              <a:t>Sucrose+LiCl</a:t>
            </a:r>
            <a:r>
              <a:rPr lang="en-US" dirty="0">
                <a:sym typeface="Wingdings" pitchFamily="2" charset="2"/>
              </a:rPr>
              <a:t>		Left?</a:t>
            </a:r>
            <a:endParaRPr lang="en-US" dirty="0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733800" y="2286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019800" y="2286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990600" y="228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3733800" y="2895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990600" y="2286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848600" y="2286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990600" y="36576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28625" y="4054476"/>
            <a:ext cx="8486775" cy="2627313"/>
            <a:chOff x="270" y="2554"/>
            <a:chExt cx="5346" cy="1655"/>
          </a:xfrm>
        </p:grpSpPr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1152" y="255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1152" y="3754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70" y="2890"/>
              <a:ext cx="7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# Pushes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1200" y="3802"/>
              <a:ext cx="379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Pellet Devalued	 </a:t>
              </a:r>
              <a:r>
                <a:rPr lang="en-US" dirty="0" smtClean="0"/>
                <a:t>	 </a:t>
              </a:r>
              <a:r>
                <a:rPr lang="en-US" dirty="0"/>
                <a:t>Sucrose Devalued		</a:t>
              </a: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1584" y="2794"/>
              <a:ext cx="336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3360" y="341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920" y="3418"/>
              <a:ext cx="336" cy="33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3696" y="2842"/>
              <a:ext cx="336" cy="9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4272" y="2842"/>
              <a:ext cx="1344" cy="288"/>
              <a:chOff x="4272" y="2688"/>
              <a:chExt cx="1344" cy="288"/>
            </a:xfrm>
          </p:grpSpPr>
          <p:sp>
            <p:nvSpPr>
              <p:cNvPr id="14358" name="Rectangle 22"/>
              <p:cNvSpPr>
                <a:spLocks noChangeArrowheads="1"/>
              </p:cNvSpPr>
              <p:nvPr/>
            </p:nvSpPr>
            <p:spPr bwMode="auto">
              <a:xfrm>
                <a:off x="4272" y="2736"/>
                <a:ext cx="192" cy="1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4360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688"/>
                <a:ext cx="115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Right Pushes </a:t>
                </a:r>
              </a:p>
            </p:txBody>
          </p:sp>
        </p:grp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4272" y="2554"/>
              <a:ext cx="1344" cy="288"/>
              <a:chOff x="4272" y="2976"/>
              <a:chExt cx="1344" cy="288"/>
            </a:xfrm>
          </p:grpSpPr>
          <p:sp>
            <p:nvSpPr>
              <p:cNvPr id="14359" name="Rectangle 23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4361" name="Text Box 25"/>
              <p:cNvSpPr txBox="1">
                <a:spLocks noChangeArrowheads="1"/>
              </p:cNvSpPr>
              <p:nvPr/>
            </p:nvSpPr>
            <p:spPr bwMode="auto">
              <a:xfrm>
                <a:off x="4464" y="2976"/>
                <a:ext cx="115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Left Pushes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 of Association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000504"/>
            <a:ext cx="8229600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Stimulus primes outcome</a:t>
            </a:r>
          </a:p>
          <a:p>
            <a:r>
              <a:rPr lang="en-CA" dirty="0" smtClean="0"/>
              <a:t>Motivates responding that leads to outcome</a:t>
            </a:r>
          </a:p>
          <a:p>
            <a:pPr lvl="1"/>
            <a:r>
              <a:rPr lang="en-CA" dirty="0" smtClean="0"/>
              <a:t>DOE</a:t>
            </a:r>
          </a:p>
          <a:p>
            <a:pPr lvl="1"/>
            <a:r>
              <a:rPr lang="en-CA" dirty="0" err="1" smtClean="0"/>
              <a:t>Pavlovian</a:t>
            </a:r>
            <a:r>
              <a:rPr lang="en-CA" dirty="0" smtClean="0"/>
              <a:t>-Instrumental Transfer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785918" y="2357430"/>
            <a:ext cx="1285884" cy="1143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 smtClean="0">
                <a:solidFill>
                  <a:srgbClr val="FF0000"/>
                </a:solidFill>
              </a:rPr>
              <a:t>S</a:t>
            </a:r>
            <a:endParaRPr lang="en-CA" sz="5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57620" y="2357430"/>
            <a:ext cx="1285884" cy="1143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9" name="Oval 8"/>
          <p:cNvSpPr/>
          <p:nvPr/>
        </p:nvSpPr>
        <p:spPr>
          <a:xfrm>
            <a:off x="5929322" y="2357430"/>
            <a:ext cx="1285884" cy="1143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>
                <a:solidFill>
                  <a:srgbClr val="FF0000"/>
                </a:solidFill>
              </a:rPr>
              <a:t>O</a:t>
            </a:r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5143504" y="2928934"/>
            <a:ext cx="785818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>
            <a:off x="3071802" y="2928934"/>
            <a:ext cx="785818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0"/>
            <a:endCxn id="7" idx="0"/>
          </p:cNvCxnSpPr>
          <p:nvPr/>
        </p:nvCxnSpPr>
        <p:spPr>
          <a:xfrm rot="16200000" flipV="1">
            <a:off x="4500562" y="285728"/>
            <a:ext cx="1588" cy="4143404"/>
          </a:xfrm>
          <a:prstGeom prst="curvedConnector3">
            <a:avLst>
              <a:gd name="adj1" fmla="val 41158892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History &amp; Introduction</a:t>
            </a:r>
          </a:p>
          <a:p>
            <a:r>
              <a:rPr lang="en-CA" dirty="0" smtClean="0"/>
              <a:t>Three major questions:</a:t>
            </a:r>
          </a:p>
          <a:p>
            <a:pPr lvl="1"/>
            <a:r>
              <a:rPr lang="en-CA" dirty="0" smtClean="0"/>
              <a:t>What is learned?</a:t>
            </a:r>
          </a:p>
          <a:p>
            <a:pPr lvl="1"/>
            <a:r>
              <a:rPr lang="en-CA" dirty="0" smtClean="0"/>
              <a:t>Why learn?</a:t>
            </a:r>
          </a:p>
          <a:p>
            <a:pPr lvl="1"/>
            <a:r>
              <a:rPr lang="en-CA" dirty="0" smtClean="0"/>
              <a:t>How does learning happen?</a:t>
            </a:r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Differential Outcomes Effect</a:t>
            </a:r>
            <a:endParaRPr lang="en-CA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28596" y="5715016"/>
            <a:ext cx="8229600" cy="928694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Faster learning, better accuracy &amp; retention for DOE group</a:t>
            </a:r>
          </a:p>
          <a:p>
            <a:r>
              <a:rPr lang="en-CA" dirty="0" smtClean="0"/>
              <a:t>Suggests S-R-O encoding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928662" y="2643182"/>
            <a:ext cx="540000" cy="504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000232" y="2285992"/>
            <a:ext cx="540000" cy="504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928662" y="4071942"/>
            <a:ext cx="540000" cy="504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2000232" y="4572008"/>
            <a:ext cx="540000" cy="504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2000232" y="3857628"/>
            <a:ext cx="540000" cy="504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2000232" y="3000372"/>
            <a:ext cx="540000" cy="504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 flipV="1">
            <a:off x="1468662" y="2537992"/>
            <a:ext cx="531570" cy="3571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1468662" y="4323942"/>
            <a:ext cx="531570" cy="500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9" idx="2"/>
          </p:cNvCxnSpPr>
          <p:nvPr/>
        </p:nvCxnSpPr>
        <p:spPr>
          <a:xfrm>
            <a:off x="1468662" y="2895182"/>
            <a:ext cx="531570" cy="35719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8" idx="2"/>
          </p:cNvCxnSpPr>
          <p:nvPr/>
        </p:nvCxnSpPr>
        <p:spPr>
          <a:xfrm flipV="1">
            <a:off x="1468662" y="4109628"/>
            <a:ext cx="531570" cy="21431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6050" y="321468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 reward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2786050" y="400050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 reward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2786050" y="242886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Peas &amp; Corn</a:t>
            </a:r>
            <a:endParaRPr lang="en-CA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6050" y="478632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Peas &amp; Corn</a:t>
            </a:r>
            <a:endParaRPr lang="en-CA" dirty="0">
              <a:solidFill>
                <a:srgbClr val="FFC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72066" y="2571744"/>
            <a:ext cx="540000" cy="504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Oval 33"/>
          <p:cNvSpPr/>
          <p:nvPr/>
        </p:nvSpPr>
        <p:spPr>
          <a:xfrm>
            <a:off x="6143636" y="2214554"/>
            <a:ext cx="540000" cy="504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Oval 34"/>
          <p:cNvSpPr/>
          <p:nvPr/>
        </p:nvSpPr>
        <p:spPr>
          <a:xfrm>
            <a:off x="5072066" y="4000504"/>
            <a:ext cx="540000" cy="504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Oval 35"/>
          <p:cNvSpPr/>
          <p:nvPr/>
        </p:nvSpPr>
        <p:spPr>
          <a:xfrm>
            <a:off x="6143636" y="4500570"/>
            <a:ext cx="540000" cy="504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Oval 36"/>
          <p:cNvSpPr/>
          <p:nvPr/>
        </p:nvSpPr>
        <p:spPr>
          <a:xfrm>
            <a:off x="6143636" y="3786190"/>
            <a:ext cx="540000" cy="504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Oval 37"/>
          <p:cNvSpPr/>
          <p:nvPr/>
        </p:nvSpPr>
        <p:spPr>
          <a:xfrm>
            <a:off x="6143636" y="2928934"/>
            <a:ext cx="540000" cy="504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 flipV="1">
            <a:off x="5612066" y="2466554"/>
            <a:ext cx="531570" cy="3571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>
            <a:off x="5612066" y="4252504"/>
            <a:ext cx="531570" cy="500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6"/>
            <a:endCxn id="38" idx="2"/>
          </p:cNvCxnSpPr>
          <p:nvPr/>
        </p:nvCxnSpPr>
        <p:spPr>
          <a:xfrm>
            <a:off x="5612066" y="2823744"/>
            <a:ext cx="531570" cy="35719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6"/>
            <a:endCxn id="37" idx="2"/>
          </p:cNvCxnSpPr>
          <p:nvPr/>
        </p:nvCxnSpPr>
        <p:spPr>
          <a:xfrm flipV="1">
            <a:off x="5612066" y="4038190"/>
            <a:ext cx="531570" cy="21431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29454" y="314324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 reward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6929454" y="392906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 reward</a:t>
            </a:r>
            <a:endParaRPr lang="en-CA" dirty="0"/>
          </a:p>
        </p:txBody>
      </p:sp>
      <p:sp>
        <p:nvSpPr>
          <p:cNvPr id="45" name="TextBox 44"/>
          <p:cNvSpPr txBox="1"/>
          <p:nvPr/>
        </p:nvSpPr>
        <p:spPr>
          <a:xfrm>
            <a:off x="6929454" y="235743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Peas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29454" y="471488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B050"/>
                </a:solidFill>
              </a:rPr>
              <a:t>Corn</a:t>
            </a:r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2607455" y="3607595"/>
            <a:ext cx="3786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57224" y="3643314"/>
            <a:ext cx="7572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1538" y="164305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Control Group</a:t>
            </a:r>
            <a:endParaRPr lang="en-CA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4857752" y="164305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DOE Group</a:t>
            </a:r>
            <a:endParaRPr lang="en-C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Pavlovian</a:t>
            </a:r>
            <a:r>
              <a:rPr lang="en-CA" dirty="0" smtClean="0"/>
              <a:t>-Instrumental Transfer</a:t>
            </a:r>
            <a:endParaRPr lang="en-CA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2057400"/>
            <a:ext cx="8039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/>
              <a:t>Phase 1		</a:t>
            </a:r>
            <a:r>
              <a:rPr lang="en-US" u="sng" dirty="0" smtClean="0"/>
              <a:t>	Phase </a:t>
            </a:r>
            <a:r>
              <a:rPr lang="en-US" u="sng" dirty="0"/>
              <a:t>2		</a:t>
            </a:r>
            <a:r>
              <a:rPr lang="en-US" u="sng" dirty="0" smtClean="0"/>
              <a:t>	Test		</a:t>
            </a:r>
            <a:endParaRPr lang="en-US" u="sng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" y="2590800"/>
            <a:ext cx="876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Lever</a:t>
            </a:r>
            <a:r>
              <a:rPr lang="en-US" dirty="0" err="1">
                <a:sym typeface="Wingdings" pitchFamily="2" charset="2"/>
              </a:rPr>
              <a:t>Food</a:t>
            </a:r>
            <a:r>
              <a:rPr lang="en-US" dirty="0">
                <a:sym typeface="Wingdings" pitchFamily="2" charset="2"/>
              </a:rPr>
              <a:t>		</a:t>
            </a:r>
            <a:r>
              <a:rPr lang="en-US" dirty="0" err="1">
                <a:sym typeface="Wingdings" pitchFamily="2" charset="2"/>
              </a:rPr>
              <a:t>LightFood</a:t>
            </a:r>
            <a:r>
              <a:rPr lang="en-US" dirty="0">
                <a:sym typeface="Wingdings" pitchFamily="2" charset="2"/>
              </a:rPr>
              <a:t>		Light: #Presses?							</a:t>
            </a:r>
            <a:r>
              <a:rPr lang="en-US" dirty="0" smtClean="0">
                <a:sym typeface="Wingdings" pitchFamily="2" charset="2"/>
              </a:rPr>
              <a:t>	No </a:t>
            </a:r>
            <a:r>
              <a:rPr lang="en-US" dirty="0">
                <a:sym typeface="Wingdings" pitchFamily="2" charset="2"/>
              </a:rPr>
              <a:t>Light: #Presses?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014534" y="3429008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14534" y="5334008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2910" y="3962408"/>
            <a:ext cx="13716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# Presses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90734" y="5410208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Light		No CS		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243134" y="3810008"/>
            <a:ext cx="533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071934" y="45720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081334" y="3962408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833934" y="472440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6053134" y="3962408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434134" y="3886208"/>
            <a:ext cx="1905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presence of the CS intensifies operant responding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learn through operant conditioning?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operant?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Seems obvious:</a:t>
            </a:r>
          </a:p>
          <a:p>
            <a:pPr lvl="1"/>
            <a:r>
              <a:rPr lang="en-CA" dirty="0" smtClean="0"/>
              <a:t>Getting more reinforcement is sure to be beneficial to the organism</a:t>
            </a:r>
          </a:p>
          <a:p>
            <a:endParaRPr lang="en-CA" dirty="0" smtClean="0"/>
          </a:p>
          <a:p>
            <a:r>
              <a:rPr lang="en-CA" dirty="0" smtClean="0"/>
              <a:t>But, what is a </a:t>
            </a:r>
            <a:r>
              <a:rPr lang="en-CA" dirty="0" err="1" smtClean="0"/>
              <a:t>reinforcer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What exactly are we working for?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Reinforcement is a difficult term to define non-circularly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Premack</a:t>
            </a:r>
            <a:r>
              <a:rPr lang="en-CA" dirty="0" smtClean="0"/>
              <a:t> Principle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Behaviors</a:t>
            </a:r>
            <a:r>
              <a:rPr lang="en-US" dirty="0" smtClean="0"/>
              <a:t> are reinforcing, not stimuli</a:t>
            </a:r>
          </a:p>
          <a:p>
            <a:r>
              <a:rPr lang="en-US" dirty="0" smtClean="0"/>
              <a:t>To predict what will be reinforcing, observe the baseline frequency of different behaviors</a:t>
            </a:r>
          </a:p>
          <a:p>
            <a:r>
              <a:rPr lang="en-US" dirty="0" smtClean="0"/>
              <a:t>Highly probable behaviors will reinforce less probable behaviors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Response </a:t>
            </a:r>
            <a:r>
              <a:rPr lang="en-US" sz="3600" dirty="0"/>
              <a:t>Deprivation Hypothesis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Low frequency behaviors </a:t>
            </a:r>
            <a:r>
              <a:rPr lang="en-US" sz="2800" i="1" dirty="0">
                <a:solidFill>
                  <a:schemeClr val="tx2"/>
                </a:solidFill>
              </a:rPr>
              <a:t>can</a:t>
            </a:r>
            <a:r>
              <a:rPr lang="en-US" sz="2800" dirty="0"/>
              <a:t> reinforce high frequency behaviors (and vice versa)</a:t>
            </a:r>
          </a:p>
          <a:p>
            <a:endParaRPr lang="en-US" sz="2800" dirty="0"/>
          </a:p>
          <a:p>
            <a:r>
              <a:rPr lang="en-US" sz="2800" dirty="0"/>
              <a:t>All behaviors have a preferred frequency = </a:t>
            </a:r>
            <a:r>
              <a:rPr lang="en-US" sz="2800" i="1" dirty="0">
                <a:solidFill>
                  <a:schemeClr val="tx2"/>
                </a:solidFill>
              </a:rPr>
              <a:t>the behavioral bliss point</a:t>
            </a:r>
          </a:p>
          <a:p>
            <a:endParaRPr lang="en-US" sz="2800" dirty="0"/>
          </a:p>
          <a:p>
            <a:r>
              <a:rPr lang="en-US" sz="2800" dirty="0"/>
              <a:t>Deprivation below that frequency is aversive, and </a:t>
            </a:r>
            <a:r>
              <a:rPr lang="en-US" sz="2800" i="1" dirty="0">
                <a:solidFill>
                  <a:schemeClr val="tx2"/>
                </a:solidFill>
              </a:rPr>
              <a:t>organisms will work to remedy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Positive &amp; Negative </a:t>
            </a:r>
            <a:r>
              <a:rPr lang="en-US" altLang="en-US" dirty="0" err="1" smtClean="0"/>
              <a:t>Reinforcers</a:t>
            </a:r>
            <a:endParaRPr lang="en-US" altLang="en-US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500298" y="2786058"/>
          <a:ext cx="6286544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72"/>
                <a:gridCol w="3143272"/>
              </a:tblGrid>
              <a:tr h="892975">
                <a:tc>
                  <a:txBody>
                    <a:bodyPr/>
                    <a:lstStyle/>
                    <a:p>
                      <a:r>
                        <a:rPr lang="en-CA" dirty="0" smtClean="0"/>
                        <a:t>Positive Reinforcement</a:t>
                      </a:r>
                    </a:p>
                    <a:p>
                      <a:endParaRPr lang="en-CA" dirty="0" smtClean="0"/>
                    </a:p>
                    <a:p>
                      <a:r>
                        <a:rPr lang="en-CA" dirty="0" smtClean="0"/>
                        <a:t>Lever Press </a:t>
                      </a:r>
                      <a:r>
                        <a:rPr lang="en-CA" dirty="0" smtClean="0">
                          <a:sym typeface="Wingdings" pitchFamily="2" charset="2"/>
                        </a:rPr>
                        <a:t> Food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Positive</a:t>
                      </a:r>
                      <a:r>
                        <a:rPr lang="en-CA" baseline="0" dirty="0" smtClean="0"/>
                        <a:t> Punishment</a:t>
                      </a:r>
                    </a:p>
                    <a:p>
                      <a:endParaRPr lang="en-CA" baseline="0" dirty="0" smtClean="0"/>
                    </a:p>
                    <a:p>
                      <a:r>
                        <a:rPr lang="en-CA" baseline="0" dirty="0" smtClean="0"/>
                        <a:t>Lever Press </a:t>
                      </a:r>
                      <a:r>
                        <a:rPr lang="en-CA" baseline="0" dirty="0" smtClean="0">
                          <a:sym typeface="Wingdings" pitchFamily="2" charset="2"/>
                        </a:rPr>
                        <a:t> Shock</a:t>
                      </a:r>
                      <a:endParaRPr lang="en-CA" dirty="0"/>
                    </a:p>
                  </a:txBody>
                  <a:tcPr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n-CA" dirty="0" smtClean="0"/>
                        <a:t>Negative Reinforcement</a:t>
                      </a:r>
                    </a:p>
                    <a:p>
                      <a:endParaRPr lang="en-CA" dirty="0" smtClean="0"/>
                    </a:p>
                    <a:p>
                      <a:r>
                        <a:rPr lang="en-CA" dirty="0" smtClean="0"/>
                        <a:t>Lever Press </a:t>
                      </a:r>
                      <a:r>
                        <a:rPr lang="en-CA" dirty="0" smtClean="0">
                          <a:sym typeface="Wingdings" pitchFamily="2" charset="2"/>
                        </a:rPr>
                        <a:t> Shock off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Negative Punishment</a:t>
                      </a:r>
                    </a:p>
                    <a:p>
                      <a:endParaRPr lang="en-CA" dirty="0" smtClean="0"/>
                    </a:p>
                    <a:p>
                      <a:r>
                        <a:rPr lang="en-CA" dirty="0" smtClean="0"/>
                        <a:t>Lever Press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smtClean="0">
                          <a:sym typeface="Wingdings" pitchFamily="2" charset="2"/>
                        </a:rPr>
                        <a:t> Food removed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857488" y="242886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Increases</a:t>
            </a:r>
            <a:endParaRPr lang="en-CA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5715008" y="235743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Decreases</a:t>
            </a:r>
            <a:endParaRPr lang="en-CA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4286248" y="192880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Response Rate:</a:t>
            </a:r>
            <a:endParaRPr lang="en-CA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285720" y="342900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Stimulus:</a:t>
            </a:r>
            <a:endParaRPr lang="en-CA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642910" y="3071810"/>
            <a:ext cx="178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dirty="0" smtClean="0"/>
              <a:t>Added</a:t>
            </a:r>
            <a:endParaRPr lang="en-CA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642910" y="4071942"/>
            <a:ext cx="178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dirty="0" smtClean="0"/>
              <a:t>Removed</a:t>
            </a:r>
            <a:endParaRPr lang="en-C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does learning happen?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Choice:  Matching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to allocate </a:t>
            </a:r>
            <a:r>
              <a:rPr lang="en-CA" dirty="0" err="1" smtClean="0"/>
              <a:t>behaviors</a:t>
            </a:r>
            <a:r>
              <a:rPr lang="en-CA" dirty="0" smtClean="0"/>
              <a:t> between multiple options based on the consequences of actions?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Led to behavioural &amp; </a:t>
            </a:r>
            <a:r>
              <a:rPr lang="en-CA" dirty="0" err="1" smtClean="0"/>
              <a:t>neuro</a:t>
            </a:r>
            <a:r>
              <a:rPr lang="en-CA" dirty="0" smtClean="0"/>
              <a:t>-economics</a:t>
            </a:r>
          </a:p>
          <a:p>
            <a:pPr lvl="1"/>
            <a:r>
              <a:rPr lang="en-CA" dirty="0" smtClean="0"/>
              <a:t>Prospect Theory	</a:t>
            </a:r>
            <a:endParaRPr lang="en-CA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14546" y="3429000"/>
            <a:ext cx="4500594" cy="830997"/>
            <a:chOff x="1714480" y="3714752"/>
            <a:chExt cx="4500594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1857356" y="3714752"/>
              <a:ext cx="4357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err="1" smtClean="0"/>
                <a:t>Resp</a:t>
              </a:r>
              <a:r>
                <a:rPr lang="en-CA" sz="2400" dirty="0" smtClean="0"/>
                <a:t> A</a:t>
              </a:r>
              <a:r>
                <a:rPr lang="en-CA" sz="2400" dirty="0"/>
                <a:t> </a:t>
              </a:r>
              <a:r>
                <a:rPr lang="en-CA" sz="2400" dirty="0" smtClean="0"/>
                <a:t>          Rf. Rate A</a:t>
              </a:r>
            </a:p>
            <a:p>
              <a:r>
                <a:rPr lang="en-CA" sz="2400" dirty="0" err="1" smtClean="0"/>
                <a:t>Resp</a:t>
              </a:r>
              <a:r>
                <a:rPr lang="en-CA" sz="2400" dirty="0" smtClean="0"/>
                <a:t> B	Rf. Rate B</a:t>
              </a:r>
              <a:endParaRPr lang="en-CA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714480" y="4143379"/>
              <a:ext cx="135732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643306" y="4143380"/>
              <a:ext cx="16430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43240" y="3857628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dirty="0" smtClean="0"/>
                <a:t>=</a:t>
              </a:r>
              <a:endParaRPr lang="en-CA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Shaping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4614866" cy="452628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CA" dirty="0" smtClean="0"/>
              <a:t>How to create novel responses?</a:t>
            </a:r>
          </a:p>
          <a:p>
            <a:r>
              <a:rPr lang="en-CA" dirty="0" smtClean="0"/>
              <a:t>Skinner (1943)</a:t>
            </a:r>
          </a:p>
          <a:p>
            <a:pPr lvl="1"/>
            <a:r>
              <a:rPr lang="en-CA" dirty="0" smtClean="0"/>
              <a:t>Pigeon bowling</a:t>
            </a:r>
          </a:p>
          <a:p>
            <a:pPr lvl="1">
              <a:spcAft>
                <a:spcPts val="1200"/>
              </a:spcAft>
            </a:pPr>
            <a:r>
              <a:rPr lang="en-CA" dirty="0" smtClean="0"/>
              <a:t>“responses that more closely approximated the final form”</a:t>
            </a:r>
          </a:p>
          <a:p>
            <a:r>
              <a:rPr lang="en-CA" dirty="0" smtClean="0"/>
              <a:t>Successive approximations</a:t>
            </a:r>
          </a:p>
          <a:p>
            <a:pPr lvl="1"/>
            <a:r>
              <a:rPr lang="en-CA" dirty="0" smtClean="0"/>
              <a:t>First described in 1937</a:t>
            </a:r>
          </a:p>
          <a:p>
            <a:pPr lvl="1"/>
            <a:r>
              <a:rPr lang="en-CA" dirty="0" smtClean="0"/>
              <a:t>Why would this surprise Skinner?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5370" y="2143116"/>
            <a:ext cx="4158187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Classical vs. Operant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 altLang="en-US" dirty="0"/>
              <a:t>Classical</a:t>
            </a:r>
          </a:p>
          <a:p>
            <a:pPr lvl="1"/>
            <a:r>
              <a:rPr lang="en-US" altLang="en-US" dirty="0"/>
              <a:t>Requires reflex action</a:t>
            </a:r>
          </a:p>
          <a:p>
            <a:pPr lvl="1"/>
            <a:r>
              <a:rPr lang="en-US" altLang="en-US" dirty="0"/>
              <a:t>Neutral stimulus associated with US</a:t>
            </a:r>
          </a:p>
          <a:p>
            <a:pPr lvl="1"/>
            <a:r>
              <a:rPr lang="en-US" altLang="en-US" dirty="0"/>
              <a:t>Outside of subject’s control</a:t>
            </a:r>
          </a:p>
          <a:p>
            <a:r>
              <a:rPr lang="en-US" altLang="en-US" dirty="0"/>
              <a:t>Operant</a:t>
            </a:r>
          </a:p>
          <a:p>
            <a:pPr lvl="1"/>
            <a:r>
              <a:rPr lang="en-US" altLang="en-US" dirty="0"/>
              <a:t>Strengthening/weakening of “voluntary” action</a:t>
            </a:r>
          </a:p>
          <a:p>
            <a:pPr lvl="1"/>
            <a:r>
              <a:rPr lang="en-US" altLang="en-US" dirty="0"/>
              <a:t>Subject responds or </a:t>
            </a:r>
            <a:r>
              <a:rPr lang="en-US" altLang="en-US" dirty="0" smtClean="0"/>
              <a:t>doesn’t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Limitations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 behaviours cannot be easily conditioning</a:t>
            </a:r>
          </a:p>
          <a:p>
            <a:pPr lvl="1"/>
            <a:r>
              <a:rPr lang="en-CA" dirty="0" smtClean="0"/>
              <a:t>Yawning, scratching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Belongingness</a:t>
            </a:r>
          </a:p>
          <a:p>
            <a:pPr lvl="1"/>
            <a:r>
              <a:rPr lang="en-CA" dirty="0" smtClean="0"/>
              <a:t>Presence of female won’t </a:t>
            </a:r>
            <a:r>
              <a:rPr lang="en-CA" smtClean="0"/>
              <a:t>reinforce biting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Instinctual Drift</a:t>
            </a:r>
          </a:p>
          <a:p>
            <a:pPr lvl="1"/>
            <a:r>
              <a:rPr lang="en-CA" dirty="0" smtClean="0"/>
              <a:t>Importance of animal’s natural ecology</a:t>
            </a:r>
            <a:endParaRPr lang="en-CA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Nature </a:t>
            </a:r>
            <a:r>
              <a:rPr lang="en-CA" dirty="0" err="1" smtClean="0"/>
              <a:t>vs</a:t>
            </a:r>
            <a:r>
              <a:rPr lang="en-CA" dirty="0" smtClean="0"/>
              <a:t> Nurture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CA" dirty="0" smtClean="0"/>
              <a:t>Which is more important?</a:t>
            </a:r>
          </a:p>
          <a:p>
            <a:pPr marL="457200" indent="-457200" algn="l">
              <a:buAutoNum type="arabicPeriod"/>
            </a:pPr>
            <a:r>
              <a:rPr lang="en-CA" dirty="0" smtClean="0"/>
              <a:t>Which is “stronger”?</a:t>
            </a:r>
          </a:p>
          <a:p>
            <a:pPr marL="457200" indent="-457200" algn="l">
              <a:buAutoNum type="arabicPeriod"/>
            </a:pPr>
            <a:r>
              <a:rPr lang="en-CA" dirty="0" smtClean="0"/>
              <a:t>A.I. – built in algorithms or learning?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Classical </a:t>
            </a:r>
            <a:r>
              <a:rPr lang="en-CA" dirty="0" err="1" smtClean="0"/>
              <a:t>vs</a:t>
            </a:r>
            <a:r>
              <a:rPr lang="en-CA" dirty="0" smtClean="0"/>
              <a:t> Operant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Classical = Prediction problem</a:t>
            </a:r>
          </a:p>
          <a:p>
            <a:pPr lvl="1"/>
            <a:r>
              <a:rPr lang="en-CA" dirty="0" smtClean="0"/>
              <a:t>What’s going to happen?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Operant = Control problem</a:t>
            </a:r>
          </a:p>
          <a:p>
            <a:pPr lvl="1"/>
            <a:r>
              <a:rPr lang="en-CA" dirty="0" smtClean="0"/>
              <a:t>What to do to maximize reward?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in a  Name?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Operant learning: subject </a:t>
            </a:r>
            <a:r>
              <a:rPr lang="en-US" altLang="en-US" i="1"/>
              <a:t>operates</a:t>
            </a:r>
            <a:r>
              <a:rPr lang="en-US" altLang="en-US"/>
              <a:t> on environment</a:t>
            </a:r>
          </a:p>
          <a:p>
            <a:r>
              <a:rPr lang="en-US" altLang="en-US"/>
              <a:t>Instrumental conditioning: subject is </a:t>
            </a:r>
            <a:r>
              <a:rPr lang="en-US" altLang="en-US" i="1"/>
              <a:t>instrumental</a:t>
            </a:r>
            <a:r>
              <a:rPr lang="en-US" altLang="en-US"/>
              <a:t> in obtaining outcome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of Behaviour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Control</a:t>
            </a:r>
            <a:r>
              <a:rPr lang="en-CA" baseline="-25000" dirty="0" err="1" smtClean="0">
                <a:solidFill>
                  <a:srgbClr val="FF0000"/>
                </a:solidFill>
              </a:rPr>
              <a:t>E</a:t>
            </a:r>
            <a:endParaRPr lang="en-CA" dirty="0" smtClean="0"/>
          </a:p>
          <a:p>
            <a:pPr lvl="1"/>
            <a:r>
              <a:rPr lang="en-CA" dirty="0" smtClean="0"/>
              <a:t>Learn to control an animal’s behaviour through manipulation of its environment</a:t>
            </a:r>
          </a:p>
          <a:p>
            <a:pPr lvl="1"/>
            <a:r>
              <a:rPr lang="en-CA" dirty="0" smtClean="0"/>
              <a:t>Discriminative Stimuli - S</a:t>
            </a:r>
            <a:r>
              <a:rPr lang="en-CA" baseline="-25000" dirty="0" smtClean="0"/>
              <a:t>D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Control</a:t>
            </a:r>
            <a:r>
              <a:rPr lang="en-CA" baseline="-25000" dirty="0" err="1" smtClean="0">
                <a:solidFill>
                  <a:srgbClr val="FF0000"/>
                </a:solidFill>
              </a:rPr>
              <a:t>A</a:t>
            </a:r>
            <a:endParaRPr lang="en-CA" dirty="0" smtClean="0"/>
          </a:p>
          <a:p>
            <a:pPr lvl="1"/>
            <a:r>
              <a:rPr lang="en-CA" dirty="0" smtClean="0"/>
              <a:t>Understand behaviour as an agent controlling its actions based on predicted outcomes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Instrumental Conditioning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114800" cy="4526280"/>
          </a:xfrm>
        </p:spPr>
        <p:txBody>
          <a:bodyPr/>
          <a:lstStyle/>
          <a:p>
            <a:r>
              <a:rPr lang="en-CA" dirty="0" smtClean="0"/>
              <a:t>E. L. Thorndike</a:t>
            </a:r>
          </a:p>
          <a:p>
            <a:r>
              <a:rPr lang="en-CA" dirty="0" smtClean="0"/>
              <a:t>Puzzle boxes</a:t>
            </a:r>
          </a:p>
          <a:p>
            <a:r>
              <a:rPr lang="en-CA" dirty="0" smtClean="0"/>
              <a:t>Law of Effect</a:t>
            </a:r>
          </a:p>
          <a:p>
            <a:pPr lvl="1"/>
            <a:r>
              <a:rPr lang="en-US" altLang="en-US" dirty="0" smtClean="0"/>
              <a:t>Any </a:t>
            </a:r>
            <a:r>
              <a:rPr lang="en-US" altLang="en-US" dirty="0" err="1" smtClean="0"/>
              <a:t>behaviour</a:t>
            </a:r>
            <a:r>
              <a:rPr lang="en-US" altLang="en-US" dirty="0" smtClean="0"/>
              <a:t> followed by an appetitive stimulus will increase in frequency</a:t>
            </a:r>
          </a:p>
          <a:p>
            <a:pPr lvl="1"/>
            <a:r>
              <a:rPr lang="en-CA" dirty="0" smtClean="0"/>
              <a:t>Vice versa</a:t>
            </a:r>
            <a:endParaRPr lang="en-CA" dirty="0"/>
          </a:p>
        </p:txBody>
      </p:sp>
      <p:pic>
        <p:nvPicPr>
          <p:cNvPr id="7" name="Picture 6" descr="Thorndike's_c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4000504"/>
            <a:ext cx="3152775" cy="2362200"/>
          </a:xfrm>
          <a:prstGeom prst="rect">
            <a:avLst/>
          </a:prstGeom>
        </p:spPr>
      </p:pic>
      <p:pic>
        <p:nvPicPr>
          <p:cNvPr id="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3776" y="1428736"/>
            <a:ext cx="248349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Operant Conditioning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2971792" cy="4526280"/>
          </a:xfrm>
        </p:spPr>
        <p:txBody>
          <a:bodyPr>
            <a:normAutofit/>
          </a:bodyPr>
          <a:lstStyle/>
          <a:p>
            <a:r>
              <a:rPr lang="en-CA" dirty="0" smtClean="0"/>
              <a:t>B. F. Skinner</a:t>
            </a:r>
          </a:p>
          <a:p>
            <a:r>
              <a:rPr lang="en-CA" dirty="0" smtClean="0"/>
              <a:t>Operant boxes</a:t>
            </a:r>
          </a:p>
          <a:p>
            <a:pPr lvl="1"/>
            <a:r>
              <a:rPr lang="en-CA" dirty="0" smtClean="0"/>
              <a:t>Free operant procedure</a:t>
            </a:r>
          </a:p>
        </p:txBody>
      </p:sp>
      <p:pic>
        <p:nvPicPr>
          <p:cNvPr id="8" name="Picture 7" descr="rat operant bo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92" y="2714620"/>
            <a:ext cx="2612419" cy="2579764"/>
          </a:xfrm>
          <a:prstGeom prst="rect">
            <a:avLst/>
          </a:prstGeom>
        </p:spPr>
      </p:pic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1357298"/>
            <a:ext cx="3000978" cy="2588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9" name="Picture 8" descr="pigeon chamb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074" y="3571876"/>
            <a:ext cx="2571756" cy="29718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Blank Slate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5543560" cy="452628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“Give me a dozen healthy infants, well-formed, and my own specified world to bring them up in and I'll guarantee to take any one at random and train him to become any type of specialist I might select – doctor, lawyer, artist, merchant-chief and, yes, even beggar-man and thief, regardless of his </a:t>
            </a:r>
            <a:r>
              <a:rPr lang="fr-FR" sz="2000" dirty="0" smtClean="0"/>
              <a:t>talents, penchants, </a:t>
            </a:r>
            <a:r>
              <a:rPr lang="fr-FR" sz="2000" dirty="0" err="1" smtClean="0"/>
              <a:t>tendencies</a:t>
            </a:r>
            <a:r>
              <a:rPr lang="fr-FR" sz="2000" dirty="0" smtClean="0"/>
              <a:t>, </a:t>
            </a:r>
            <a:r>
              <a:rPr lang="fr-FR" sz="2000" dirty="0" err="1" smtClean="0"/>
              <a:t>abilities</a:t>
            </a:r>
            <a:r>
              <a:rPr lang="fr-FR" sz="2000" dirty="0" smtClean="0"/>
              <a:t>, vocations, </a:t>
            </a:r>
            <a:r>
              <a:rPr lang="en-CA" sz="2000" dirty="0" smtClean="0"/>
              <a:t>and race of his ancestors.”</a:t>
            </a:r>
            <a:endParaRPr lang="en-CA" sz="2000" dirty="0"/>
          </a:p>
        </p:txBody>
      </p:sp>
      <p:pic>
        <p:nvPicPr>
          <p:cNvPr id="5" name="Content Placeholder 4" descr="Watson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072198" y="1643050"/>
            <a:ext cx="2619375" cy="3762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308</TotalTime>
  <Words>913</Words>
  <Application>Microsoft Office PowerPoint</Application>
  <PresentationFormat>Presentación en pantalla (4:3)</PresentationFormat>
  <Paragraphs>223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Foundry</vt:lpstr>
      <vt:lpstr>Operant Conditioning</vt:lpstr>
      <vt:lpstr>Outline</vt:lpstr>
      <vt:lpstr>Classical vs. Operant</vt:lpstr>
      <vt:lpstr>Classical vs Operant</vt:lpstr>
      <vt:lpstr>What’s in a  Name?</vt:lpstr>
      <vt:lpstr>Control of Behaviour</vt:lpstr>
      <vt:lpstr>Instrumental Conditioning</vt:lpstr>
      <vt:lpstr>Operant Conditioning</vt:lpstr>
      <vt:lpstr>Blank Slate</vt:lpstr>
      <vt:lpstr>Blank Slate</vt:lpstr>
      <vt:lpstr>What is learned?</vt:lpstr>
      <vt:lpstr>What can be learned?</vt:lpstr>
      <vt:lpstr>Contiguity &amp; Contingency</vt:lpstr>
      <vt:lpstr>Contiguity &amp; Contigency</vt:lpstr>
      <vt:lpstr>Contiguity &amp; Contingency</vt:lpstr>
      <vt:lpstr>Type of Association</vt:lpstr>
      <vt:lpstr>Type of Association</vt:lpstr>
      <vt:lpstr>ResponseOutcome</vt:lpstr>
      <vt:lpstr>Type of Association</vt:lpstr>
      <vt:lpstr>Differential Outcomes Effect</vt:lpstr>
      <vt:lpstr>Pavlovian-Instrumental Transfer</vt:lpstr>
      <vt:lpstr>Why learn through operant conditioning?</vt:lpstr>
      <vt:lpstr>Why operant?</vt:lpstr>
      <vt:lpstr>Premack Principle</vt:lpstr>
      <vt:lpstr>Response Deprivation Hypothesis</vt:lpstr>
      <vt:lpstr>Positive &amp; Negative Reinforcers</vt:lpstr>
      <vt:lpstr>How does learning happen?</vt:lpstr>
      <vt:lpstr>Choice:  Matching</vt:lpstr>
      <vt:lpstr>Shaping</vt:lpstr>
      <vt:lpstr>Limitations</vt:lpstr>
      <vt:lpstr>Nature vs Nurture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Operant Conditioning</dc:title>
  <dc:creator>emily</dc:creator>
  <cp:lastModifiedBy>usuario</cp:lastModifiedBy>
  <cp:revision>8</cp:revision>
  <dcterms:created xsi:type="dcterms:W3CDTF">2010-01-23T23:53:29Z</dcterms:created>
  <dcterms:modified xsi:type="dcterms:W3CDTF">2013-04-24T18:00:55Z</dcterms:modified>
</cp:coreProperties>
</file>