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 spc="-1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3200" spc="-1">
                <a:latin typeface="Arial"/>
              </a:rPr>
              <a:t>Cliquez pour éditer le format du plan de texte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fr-FR" sz="2800" spc="-1">
                <a:latin typeface="Arial"/>
              </a:rPr>
              <a:t>Second niveau de plan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400" spc="-1">
                <a:latin typeface="Arial"/>
              </a:rPr>
              <a:t>Troisième niveau de plan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fr-FR" sz="2000" spc="-1">
                <a:latin typeface="Arial"/>
              </a:rPr>
              <a:t>Quatrième niveau de plan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Cinquième niveau de plan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Sixième niveau de plan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 spc="-1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3200" spc="-1">
                <a:latin typeface="Arial"/>
              </a:rPr>
              <a:t>Cliquez pour éditer le format du plan de texte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fr-FR" sz="2800" spc="-1">
                <a:latin typeface="Arial"/>
              </a:rPr>
              <a:t>Second niveau de plan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400" spc="-1">
                <a:latin typeface="Arial"/>
              </a:rPr>
              <a:t>Troisième niveau de plan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fr-FR" sz="2000" spc="-1">
                <a:latin typeface="Arial"/>
              </a:rPr>
              <a:t>Quatrième niveau de plan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Cinquième niveau de plan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Sixième niveau de plan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 spc="-1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3200" spc="-1">
                <a:latin typeface="Arial"/>
              </a:rPr>
              <a:t>Cliquez pour éditer le format du plan de texte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fr-FR" sz="2800" spc="-1">
                <a:latin typeface="Arial"/>
              </a:rPr>
              <a:t>Second niveau de plan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400" spc="-1">
                <a:latin typeface="Arial"/>
              </a:rPr>
              <a:t>Troisième niveau de plan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fr-FR" sz="2000" spc="-1">
                <a:latin typeface="Arial"/>
              </a:rPr>
              <a:t>Quatrième niveau de plan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Cinquième niveau de plan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Sixième niveau de plan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 spc="-1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3200" spc="-1">
                <a:latin typeface="Arial"/>
              </a:rPr>
              <a:t>Cliquez pour éditer le format du plan de texte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fr-FR" sz="2800" spc="-1">
                <a:latin typeface="Arial"/>
              </a:rPr>
              <a:t>Second niveau de plan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400" spc="-1">
                <a:latin typeface="Arial"/>
              </a:rPr>
              <a:t>Troisième niveau de plan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fr-FR" sz="2000" spc="-1">
                <a:latin typeface="Arial"/>
              </a:rPr>
              <a:t>Quatrième niveau de plan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Cinquième niveau de plan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Sixième niveau de plan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 spc="-1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3200" spc="-1">
                <a:latin typeface="Arial"/>
              </a:rPr>
              <a:t>Cliquez pour éditer le format du plan de texte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fr-FR" sz="2800" spc="-1">
                <a:latin typeface="Arial"/>
              </a:rPr>
              <a:t>Second niveau de plan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400" spc="-1">
                <a:latin typeface="Arial"/>
              </a:rPr>
              <a:t>Troisième niveau de plan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fr-FR" sz="2000" spc="-1">
                <a:latin typeface="Arial"/>
              </a:rPr>
              <a:t>Quatrième niveau de plan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Cinquième niveau de plan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Sixième niveau de plan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 spc="-1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3200" spc="-1">
                <a:latin typeface="Arial"/>
              </a:rPr>
              <a:t>Cliquez pour éditer le format du plan de texte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fr-FR" sz="2800" spc="-1">
                <a:latin typeface="Arial"/>
              </a:rPr>
              <a:t>Second niveau de plan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400" spc="-1">
                <a:latin typeface="Arial"/>
              </a:rPr>
              <a:t>Troisième niveau de plan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fr-FR" sz="2000" spc="-1">
                <a:latin typeface="Arial"/>
              </a:rPr>
              <a:t>Quatrième niveau de plan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Cinquième niveau de plan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Sixième niveau de plan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3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Constante de tiempo en el refuerzo</a:t>
            </a:r>
            <a:endParaRPr/>
          </a:p>
        </p:txBody>
      </p:sp>
      <p:sp>
        <p:nvSpPr>
          <p:cNvPr id="219" name="CustomShape 4"/>
          <p:cNvSpPr/>
          <p:nvPr/>
        </p:nvSpPr>
        <p:spPr>
          <a:xfrm>
            <a:off x="547920" y="179820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Rf_1(i)=floor(10*(1-exp(-tau* 1 )))</a:t>
            </a:r>
            <a:endParaRPr/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Rf_2(i)=floor(10*(1-exp(-tau* 2 )))</a:t>
            </a:r>
            <a:endParaRPr/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Objectivo : encontrar un tau para que 2*Rf1 = Rf2</a:t>
            </a:r>
            <a:endParaRPr/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Rf1 coresponde a la apreciación del refuerzo de la rata cuando recibe una pelota de comida </a:t>
            </a:r>
            <a:endParaRPr/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Rf2 para 2 pelotas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59400" y="1269000"/>
            <a:ext cx="10080000" cy="508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59400" y="1292040"/>
            <a:ext cx="10080000" cy="503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Probabilidad</a:t>
            </a:r>
            <a:endParaRPr/>
          </a:p>
        </p:txBody>
      </p:sp>
      <p:sp>
        <p:nvSpPr>
          <p:cNvPr id="245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3"/>
          <p:cNvSpPr/>
          <p:nvPr/>
        </p:nvSpPr>
        <p:spPr>
          <a:xfrm>
            <a:off x="288000" y="1584000"/>
            <a:ext cx="935820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Probabilidad en recta :</a:t>
            </a:r>
            <a:endParaRPr/>
          </a:p>
          <a:p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Probabilidad en exponential : 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Pruebas sobre diferentes Beta, Gamma, saving</a:t>
            </a:r>
            <a:endParaRPr/>
          </a:p>
        </p:txBody>
      </p:sp>
      <p:sp>
        <p:nvSpPr>
          <p:cNvPr id="248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3"/>
          <p:cNvSpPr/>
          <p:nvPr/>
        </p:nvSpPr>
        <p:spPr>
          <a:xfrm>
            <a:off x="576000" y="3261960"/>
            <a:ext cx="8135640" cy="23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alphaAP = 0.5 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betaAP  = 0.125 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alphaAV = 0.25 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betaAV  = 0.125 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gamma = 0.0067; 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deltaAP = 0.5 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deltaAV = 0.125 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deltaAV2 = 0.25 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saving = 0,8 ;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59400" y="1319400"/>
            <a:ext cx="10080000" cy="498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Pruebas sobre diferentes Beta, Gamma, saving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3"/>
          <p:cNvSpPr/>
          <p:nvPr/>
        </p:nvSpPr>
        <p:spPr>
          <a:xfrm>
            <a:off x="576000" y="3261960"/>
            <a:ext cx="8135640" cy="23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alphaAP = 0.5 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betaAP  = 0.25 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alphaAV = 0.25 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betaAV  = 0.25 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gamma = 0.0067; 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deltaAP = 0.5 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deltaAV = 0.125 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deltaAV2 = 0.25 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saving = 0,8 ;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59400" y="1260360"/>
            <a:ext cx="10080000" cy="509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Pruebas sobre diferentes Beta, Gamma, saving</a:t>
            </a:r>
            <a:endParaRPr/>
          </a:p>
        </p:txBody>
      </p:sp>
      <p:sp>
        <p:nvSpPr>
          <p:cNvPr id="256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3"/>
          <p:cNvSpPr/>
          <p:nvPr/>
        </p:nvSpPr>
        <p:spPr>
          <a:xfrm>
            <a:off x="576000" y="3261960"/>
            <a:ext cx="8135640" cy="23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alphaAP = 0.5 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betaAP  = 0.125 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alphaAV = 0.25 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betaAV  = 0.125 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gamma = 0.00134; 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deltaAP = 0.5 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deltaAV = 0.125 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deltaAV2 = 0.25 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saving = 0,8 ;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59400" y="1319400"/>
            <a:ext cx="10080000" cy="498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Adaptación para los calendario de refuerzo (FR, FI, VR, VI)</a:t>
            </a:r>
            <a:endParaRPr/>
          </a:p>
        </p:txBody>
      </p:sp>
      <p:sp>
        <p:nvSpPr>
          <p:cNvPr id="260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3"/>
          <p:cNvSpPr/>
          <p:nvPr/>
        </p:nvSpPr>
        <p:spPr>
          <a:xfrm>
            <a:off x="504000" y="1872000"/>
            <a:ext cx="9070920" cy="16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Elecion palanca 1 o palanca 2 → Elecion palanquear o no palanquear</a:t>
            </a:r>
            <a:endParaRPr/>
          </a:p>
          <a:p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 = tasa fija, si la rata palanquea x veces, hay un refuerzo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 = intervalo fijo, cada x segundos, hay un refuerzo cuando la rata palanquea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VR = tasa variable, si la rata palanquea x veces en media, puede ser más o menos, hay un refuerzo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 = intervalo variable, cada x segundos en media, puede ser más o menos, hay un refuerzo cuando la rata palanquea</a:t>
            </a:r>
            <a:endParaRPr/>
          </a:p>
          <a:p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Los graficos que nos interesan son : 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Respuestas/segundos en función de la tasa o del intervalo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Respuestas/segundos en función del refuerzo/horas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Respustas acumulado en función del tiempo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Programa que compara los STM en lugar de los A</a:t>
            </a:r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Nuevo calculo de los refuerzos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648000" y="1656000"/>
            <a:ext cx="8999280" cy="29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%%% Se ajusto la apreciacion de las cantidades de refuerzo 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 rf = feel(pellets)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rf=0;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(nargin~=0)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rf=(12.8*(1-exp(-.25.* pellets.^(2))))+(12.8*(1-exp(-.5.* pellets)));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else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error ("Faltan parametros");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endif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endfunction</a:t>
            </a:r>
            <a:endParaRPr/>
          </a:p>
          <a:p>
            <a:endParaRPr/>
          </a:p>
          <a:p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→ </a:t>
            </a: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feel(2) ~ 2*feel(1)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Refuerzo en una vez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se necesita el vector x más</a:t>
            </a:r>
            <a:endParaRPr/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STM(n) = (1-beta)*STM(n-1) + alpha*Rf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definir bien Beta y Gamma</a:t>
            </a:r>
            <a:endParaRPr/>
          </a:p>
        </p:txBody>
      </p:sp>
      <p:sp>
        <p:nvSpPr>
          <p:cNvPr id="223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STM(t) = exp(-beta*t) = exp(-t/tau)</a:t>
            </a:r>
            <a:endParaRPr/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tau = 1/beta</a:t>
            </a:r>
            <a:endParaRPr/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exp(-5*tau/tau) = exp(-5) ~ 0</a:t>
            </a:r>
            <a:endParaRPr/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5*tau = 20*n(trial) </a:t>
            </a:r>
            <a:endParaRPr/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n(trial) = 2 para beta</a:t>
            </a:r>
            <a:endParaRPr/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trials para que STM = 0, el rata se recorda de 2 trials</a:t>
            </a:r>
            <a:endParaRPr/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n(trial) = 10 para gamma</a:t>
            </a:r>
            <a:endParaRPr/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 trials para que A = 0</a:t>
            </a:r>
            <a:endParaRPr/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Elegir la palanca en función de una probabilidad</a:t>
            </a:r>
            <a:endParaRPr/>
          </a:p>
        </p:txBody>
      </p:sp>
      <p:sp>
        <p:nvSpPr>
          <p:cNvPr id="225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"/>
          <p:cNvSpPr/>
          <p:nvPr/>
        </p:nvSpPr>
        <p:spPr>
          <a:xfrm>
            <a:off x="216000" y="1800000"/>
            <a:ext cx="9645840" cy="21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P1 = probabilidad elegir la palanca 1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P2 = probabilidad elegir la palanca 2</a:t>
            </a:r>
            <a:endParaRPr/>
          </a:p>
          <a:p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 A1&gt;A2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Elecion de A1 con probabilidad P1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 A1&lt;A2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Elecion de A2 con probabilidad P2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3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STM positivo para el refuerzo y un STM negativo para el castigo</a:t>
            </a:r>
            <a:endParaRPr/>
          </a:p>
        </p:txBody>
      </p:sp>
      <p:sp>
        <p:nvSpPr>
          <p:cNvPr id="230" name="CustomShape 4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5"/>
          <p:cNvSpPr/>
          <p:nvPr/>
        </p:nvSpPr>
        <p:spPr>
          <a:xfrm>
            <a:off x="504000" y="2016000"/>
            <a:ext cx="8927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STMAP para el positivo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STMAV para el negativo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Programa con un solo STM que está positivo o negativo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Programa con dos STM : un positivo y un negativo </a:t>
            </a:r>
            <a:endParaRPr/>
          </a:p>
        </p:txBody>
      </p:sp>
      <p:sp>
        <p:nvSpPr>
          <p:cNvPr id="235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3"/>
          <p:cNvSpPr/>
          <p:nvPr/>
        </p:nvSpPr>
        <p:spPr>
          <a:xfrm>
            <a:off x="-28080" y="2318040"/>
            <a:ext cx="1043964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stmAP_1(j+Num,l)=(1-betaAP)*stmAP_1((j-1)+Num,l)+alphaAP*RfAP_1(i);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stmAP_2(j+Num,l)=(1-betaAP)*stmAP_2((j-1)+Num,l)+alphaAP*RfAP_2(i);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stmAV_1(j+Num,l)=(1-betaAV)*stmAV_1((j-1)+Num,l)+alphaAV*RfAV_1(i);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stmAV_2(j+Num,l)=(1-betaAV)*stmAV_2((j-1)+Num,l)+alphaAV*RfAV_2(i);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A1(j+Num,l)=(1-gamma)*A1((j-1)+Num,l)+deltaAP*stmAP_1(j+Num,l)-deltaAV*stmAV_1(j+Num,l);</a:t>
            </a:r>
            <a:endParaRPr/>
          </a:p>
          <a:p>
            <a:r>
              <a:rPr lang="fr-FR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A2(j+Num,l)=(1-gamma)*A2((j-1)+Num,l)+deltaAP*stmAP_2(j+Num,l)-deltaAV2*stmAV_2(j+Num,l);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calcular A1max y A2max</a:t>
            </a:r>
            <a:endParaRPr/>
          </a:p>
        </p:txBody>
      </p:sp>
      <p:sp>
        <p:nvSpPr>
          <p:cNvPr id="238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3"/>
          <p:cNvSpPr/>
          <p:nvPr/>
        </p:nvSpPr>
        <p:spPr>
          <a:xfrm>
            <a:off x="648000" y="1562040"/>
            <a:ext cx="8782200" cy="36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A1max = (1-gamma)*A1max + delta*STM1medio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→ </a:t>
            </a: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A1max = (delta/gamma)*STM1medio</a:t>
            </a:r>
            <a:endParaRPr/>
          </a:p>
          <a:p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 misma par A2max</a:t>
            </a:r>
            <a:endParaRPr/>
          </a:p>
          <a:p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calcular STMmedio ? Superficia abajo de la curba dividido por la duración de un trial cuando STM está a su maximum</a:t>
            </a:r>
            <a:endParaRPr/>
          </a:p>
          <a:p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STM1medio : suma de la superficia de un triángulo y de la superficia de un rectángulo</a:t>
            </a:r>
            <a:endParaRPr/>
          </a:p>
          <a:p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STM2medio : superficia de un triángulo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calcular A1max y A2max</a:t>
            </a:r>
            <a:endParaRPr/>
          </a:p>
        </p:txBody>
      </p:sp>
      <p:sp>
        <p:nvSpPr>
          <p:cNvPr id="241" name="CustomShape 2"/>
          <p:cNvSpPr/>
          <p:nvPr/>
        </p:nvSpPr>
        <p:spPr>
          <a:xfrm>
            <a:off x="216000" y="1584000"/>
            <a:ext cx="9358200" cy="290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calcular max1, min1 y max2 ?</a:t>
            </a:r>
            <a:endParaRPr/>
          </a:p>
          <a:p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Crecimiento :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 stm(0) = a → stm(n) =  </a:t>
            </a:r>
            <a:endParaRPr/>
          </a:p>
          <a:p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Decaimiento : </a:t>
            </a:r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 stm(0) = b → stm(n) = b*(1-beta)^n</a:t>
            </a:r>
            <a:endParaRPr/>
          </a:p>
          <a:p>
            <a:endParaRPr/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Iteración : stm(5) → stm(25) → stm(30) → stm(50) → stm(55) → ,,,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Application>LibreOffice/5.0.2.2$Windows_x86 LibreOffice_project/37b43f919e4de5eeaca9b9755ed688758a8251fe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2017-05-29T19:17:49Z</dcterms:created>
  <dc:language>fr-FR</dc:language>
  <dcterms:modified xsi:type="dcterms:W3CDTF">2017-07-07T18:39:17Z</dcterms:modified>
  <cp:revision>21</cp:revision>
</cp:coreProperties>
</file>