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0" r:id="rId4"/>
    <p:sldId id="259" r:id="rId5"/>
    <p:sldId id="258" r:id="rId6"/>
    <p:sldId id="260" r:id="rId7"/>
    <p:sldId id="265" r:id="rId8"/>
    <p:sldId id="263" r:id="rId9"/>
    <p:sldId id="264" r:id="rId10"/>
    <p:sldId id="266" r:id="rId11"/>
    <p:sldId id="268" r:id="rId12"/>
    <p:sldId id="269" r:id="rId13"/>
    <p:sldId id="271" r:id="rId14"/>
    <p:sldId id="273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54"/>
    <p:restoredTop sz="94703"/>
  </p:normalViewPr>
  <p:slideViewPr>
    <p:cSldViewPr snapToGrid="0" snapToObjects="1">
      <p:cViewPr>
        <p:scale>
          <a:sx n="51" d="100"/>
          <a:sy n="51" d="100"/>
        </p:scale>
        <p:origin x="848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77001-AD9F-794F-899A-05233AF1F0BD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2BDB1-C48C-AA4F-A0E7-1503FFF0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0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2BDB1-C48C-AA4F-A0E7-1503FFF015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71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2BDB1-C48C-AA4F-A0E7-1503FFF015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7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2BDB1-C48C-AA4F-A0E7-1503FFF015C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6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6D5E-43FA-2942-ABED-124DCB1F2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0F34F-3288-6145-85B7-45F2CD471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7A814-106A-7843-A87A-EB1E920C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802C-4287-4E49-95F8-9B2CEE23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21AAD-9AD5-444B-94DF-483D4F84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2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D3B8-CA60-6644-9198-841D83BF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D757D-8B2F-2946-9D7B-31A1158DA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9239F-99BF-0242-9210-4B2EB230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BF8AF-1C91-0648-9FD7-E41FB766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F4902-61AD-3742-81F0-17791F54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7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4C5BAF-74DD-314B-8524-7FAE11624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DC71E-2A85-824E-AE9C-9169061C8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34497-7093-4A4A-91C0-9CBAA653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AC825-3574-AF44-8BC6-F968981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1A664-260C-CE45-BA4D-0842B396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9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E7F8-DF4B-0849-9E16-EA7746A9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EC6B-AA47-0445-8CF2-B8D68CC64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C56A-B1DB-F34B-89DD-50ACDDE3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AC753-1A61-2F4D-9729-F8BB7211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AD33C-7C46-804E-95FE-F008ECF6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1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1D74-144D-CA43-84C9-6CB535C1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38B0-B7EC-5443-8253-42467BF1B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3B44-B682-8645-AE66-FCE2FF59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8DFEA-1E8F-D947-9C75-99C1BBBD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8C2A5-BD9B-D54B-AE3B-695749D4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010E-8E2B-E043-932C-69B7E862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8C819-BED3-EE47-8C34-A7258DE91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DCC65-24FD-374D-95E4-289F225A7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4CF69-0451-9C4D-9878-C548993E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227C7-007B-264C-8C3D-6E8677A2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43DF6-FA9D-DB4A-A0DE-9E205CAB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4851-0F5B-1640-9CDF-0CA1DD13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3D7EF-0B2A-8243-93C1-E33BEA857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23CC6-F05B-424C-B40D-C29721B46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FC15D-289B-8146-A353-BAA7CF05B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BA3DE-34A6-AD4F-90D2-53C22DDB1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A8E78-AB2D-F540-B025-C73ABAF9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D57F3-301D-F34A-AEEB-B2A24981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E9710-119C-E44A-8290-908B3ADF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8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2610-FE56-5F4D-9773-44FA485A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6A372-9A1F-504B-950E-FF119C74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26B64-3052-6841-9B82-9D6B5A3A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8DE38-6B73-FC4B-B155-DF59EE84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5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D5CF4-5120-204C-9FED-E8B33EB5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CFC61-992E-BB40-9ACB-43289DF6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7F6F8-D4F9-0A45-976C-C54790DB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0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0980-C8BD-C347-8F00-AD8FE2A6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F158-670D-FE46-8D16-2C7F3F284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0313F-FE10-7945-8300-198475D4C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6ACAF-9677-F54A-AE22-FF033F19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F2577-5FDA-AF43-B483-BD9E15B7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080BD-A183-5240-BA3B-054B0914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1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ABD8-B686-1D46-92F2-31BB5E85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32CD7-C470-7047-92D6-7FFB42195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6D2DF-67CA-7F40-ADC3-0CA923483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9976F-9FEE-0546-9A6C-EC5D30AC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A70AB-38B8-1940-9083-75FAA50B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67D4B-A769-D946-8517-DD767C34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9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DDD5E-ABB7-8240-BB93-E74211C6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29426-F21A-9B43-B4DD-CE42E611D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19CF-3CC4-C745-89F6-C8DFF8555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62E33-9350-C849-AB7B-949ECBD7817B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55517-570F-204E-8C40-B124C59F6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E3B79-53B4-0142-AE57-735D78E6D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ssentialschools.org/joi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B26C-6B1C-0943-9541-8A0B2AFAE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BFD94-45E3-6245-A17B-7249F150B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Preview of Unit 1 Homework</a:t>
            </a:r>
          </a:p>
        </p:txBody>
      </p:sp>
    </p:spTree>
    <p:extLst>
      <p:ext uri="{BB962C8B-B14F-4D97-AF65-F5344CB8AC3E}">
        <p14:creationId xmlns:p14="http://schemas.microsoft.com/office/powerpoint/2010/main" val="3162163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32F71-FA62-4244-A6E2-2B54FCE0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Pivot Table &amp; Pivot Chart Example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1C05EE4-E23F-9F41-9B0A-BF6C3FC9C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83" y="1952941"/>
            <a:ext cx="10526233" cy="36890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4EF4D4-D017-5947-A7E7-DBC429C75908}"/>
              </a:ext>
            </a:extLst>
          </p:cNvPr>
          <p:cNvSpPr txBox="1"/>
          <p:nvPr/>
        </p:nvSpPr>
        <p:spPr>
          <a:xfrm>
            <a:off x="2603499" y="5836916"/>
            <a:ext cx="698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view more examples, navigate to Homework &gt; Instructions &gt; Images</a:t>
            </a:r>
          </a:p>
        </p:txBody>
      </p:sp>
    </p:spTree>
    <p:extLst>
      <p:ext uri="{BB962C8B-B14F-4D97-AF65-F5344CB8AC3E}">
        <p14:creationId xmlns:p14="http://schemas.microsoft.com/office/powerpoint/2010/main" val="2584982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0D07-1EBF-0D46-9CF5-51FBCC6A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Word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384C-4E74-1D48-A50A-989E9613E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report in Microsoft Word document and answer the following:</a:t>
            </a:r>
          </a:p>
          <a:p>
            <a:pPr lvl="1"/>
            <a:r>
              <a:rPr lang="en-US" dirty="0"/>
              <a:t>1. Given the provided data, what are three conclusions we can draw about Kickstarter campaigns?</a:t>
            </a:r>
          </a:p>
          <a:p>
            <a:pPr lvl="1"/>
            <a:r>
              <a:rPr lang="en-US" dirty="0"/>
              <a:t>2. What are some limitations of this dataset?</a:t>
            </a:r>
          </a:p>
          <a:p>
            <a:pPr lvl="1"/>
            <a:r>
              <a:rPr lang="en-US" dirty="0"/>
              <a:t>3. What are some other possible tables and/or graphs that we could create?</a:t>
            </a:r>
          </a:p>
          <a:p>
            <a:r>
              <a:rPr lang="en-US" dirty="0"/>
              <a:t>Save this report and add it to your “</a:t>
            </a:r>
            <a:r>
              <a:rPr lang="en-US" b="1" dirty="0"/>
              <a:t>excel-challenge</a:t>
            </a:r>
            <a:r>
              <a:rPr lang="en-US" dirty="0"/>
              <a:t>” space</a:t>
            </a:r>
          </a:p>
        </p:txBody>
      </p:sp>
    </p:spTree>
    <p:extLst>
      <p:ext uri="{BB962C8B-B14F-4D97-AF65-F5344CB8AC3E}">
        <p14:creationId xmlns:p14="http://schemas.microsoft.com/office/powerpoint/2010/main" val="329553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C735-9C91-7E48-9C05-22390825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90B8-EA97-8A40-A510-716540D52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</a:t>
            </a:r>
          </a:p>
          <a:p>
            <a:pPr lvl="1"/>
            <a:r>
              <a:rPr lang="en-US" dirty="0"/>
              <a:t>Find and graph the relationship between a goal’s amount and its chances at success, failure, or cancellation</a:t>
            </a:r>
          </a:p>
          <a:p>
            <a:r>
              <a:rPr lang="en-US" dirty="0"/>
              <a:t>Part 2 – Statistical Analysis:</a:t>
            </a:r>
          </a:p>
          <a:p>
            <a:pPr lvl="1"/>
            <a:r>
              <a:rPr lang="en-US" dirty="0"/>
              <a:t>Create your own summary statistics table</a:t>
            </a:r>
          </a:p>
        </p:txBody>
      </p:sp>
    </p:spTree>
    <p:extLst>
      <p:ext uri="{BB962C8B-B14F-4D97-AF65-F5344CB8AC3E}">
        <p14:creationId xmlns:p14="http://schemas.microsoft.com/office/powerpoint/2010/main" val="36121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32F71-FA62-4244-A6E2-2B54FCE0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Bonus Example – Part 1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4854DD6-1E99-964F-82B0-4564EF601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2038350"/>
            <a:ext cx="63119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71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32F71-FA62-4244-A6E2-2B54FCE0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Bonus Example – Part 2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7F033C-D540-434C-B836-8E6CE7771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50" y="2317750"/>
            <a:ext cx="57023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35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2166-9B14-964A-B777-23F4DC50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8DFB5-ED75-D34A-B62C-A4E484E7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the files to your Drop Box or Google Drive you created for this assignment</a:t>
            </a:r>
          </a:p>
          <a:p>
            <a:r>
              <a:rPr lang="en-US" dirty="0"/>
              <a:t>Submit link to </a:t>
            </a:r>
            <a:r>
              <a:rPr lang="en-US" dirty="0" err="1"/>
              <a:t>bootcampspot.com</a:t>
            </a:r>
            <a:endParaRPr lang="en-US" dirty="0"/>
          </a:p>
          <a:p>
            <a:pPr lvl="1"/>
            <a:r>
              <a:rPr lang="en-US" b="1" dirty="0"/>
              <a:t>Make sure the link is sharable!</a:t>
            </a:r>
          </a:p>
        </p:txBody>
      </p:sp>
    </p:spTree>
    <p:extLst>
      <p:ext uri="{BB962C8B-B14F-4D97-AF65-F5344CB8AC3E}">
        <p14:creationId xmlns:p14="http://schemas.microsoft.com/office/powerpoint/2010/main" val="200647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FCF24-B11A-A541-9165-E640BDA9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E36C00-5CBC-2545-B262-1DFA8C7DD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741" b="25012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9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45A2-489A-6B4C-81CB-FD2531D9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A19C-0A86-C248-820A-81FC4C328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organize and analyze data using Excel – specifically through:</a:t>
            </a:r>
          </a:p>
          <a:p>
            <a:pPr lvl="1"/>
            <a:r>
              <a:rPr lang="en-US" dirty="0"/>
              <a:t>Formulas</a:t>
            </a:r>
          </a:p>
          <a:p>
            <a:pPr lvl="1"/>
            <a:r>
              <a:rPr lang="en-US" dirty="0"/>
              <a:t>Conditional Formatting</a:t>
            </a:r>
          </a:p>
          <a:p>
            <a:pPr lvl="1"/>
            <a:r>
              <a:rPr lang="en-US" dirty="0"/>
              <a:t>Pivot Tables &amp; Pivot Charts</a:t>
            </a:r>
          </a:p>
        </p:txBody>
      </p:sp>
    </p:spTree>
    <p:extLst>
      <p:ext uri="{BB962C8B-B14F-4D97-AF65-F5344CB8AC3E}">
        <p14:creationId xmlns:p14="http://schemas.microsoft.com/office/powerpoint/2010/main" val="264144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21C4-98FD-0F45-BE75-AC485847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Instructions &amp;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2150-15AD-534B-9EA2-FA9BA1AD5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in 01-Excel &gt; Homework &gt; Instructions &gt; </a:t>
            </a:r>
            <a:r>
              <a:rPr lang="en-US" dirty="0" err="1"/>
              <a:t>README.md</a:t>
            </a:r>
            <a:endParaRPr lang="en-US" dirty="0"/>
          </a:p>
          <a:p>
            <a:r>
              <a:rPr lang="en-US" dirty="0"/>
              <a:t>Data contained in </a:t>
            </a:r>
            <a:r>
              <a:rPr lang="en-US" dirty="0" err="1"/>
              <a:t>StarterBook.xlsx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5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F04D-77C5-4940-A35F-74BF1232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C4AC-AF5C-B94C-851A-48FD2F09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$2B raised on Kickstarter, but not every project is a success</a:t>
            </a:r>
          </a:p>
          <a:p>
            <a:pPr lvl="1"/>
            <a:r>
              <a:rPr lang="en-US" dirty="0"/>
              <a:t>Only a third of projects are successful</a:t>
            </a:r>
          </a:p>
          <a:p>
            <a:r>
              <a:rPr lang="en-US" dirty="0"/>
              <a:t>Getting funded on Kickstarter requires meeting or exceeding the project’s initial goal</a:t>
            </a:r>
          </a:p>
          <a:p>
            <a:r>
              <a:rPr lang="en-US" dirty="0"/>
              <a:t>Many organizations analyze past data to discover “tricks” for finding success</a:t>
            </a:r>
          </a:p>
          <a:p>
            <a:r>
              <a:rPr lang="en-US" b="1" dirty="0"/>
              <a:t>For this week’s homework, you will organize and analyze a database of 4,000 past projects in order to uncover any hidden trends</a:t>
            </a:r>
          </a:p>
        </p:txBody>
      </p:sp>
    </p:spTree>
    <p:extLst>
      <p:ext uri="{BB962C8B-B14F-4D97-AF65-F5344CB8AC3E}">
        <p14:creationId xmlns:p14="http://schemas.microsoft.com/office/powerpoint/2010/main" val="224006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5244-CE48-A94D-A21A-D808ACA7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Begin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8C64-EB92-8C45-8EE3-6BAA6C213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space called “</a:t>
            </a:r>
            <a:r>
              <a:rPr lang="en-US" b="1" dirty="0"/>
              <a:t>excel-challenge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Drop Box or Google Drive</a:t>
            </a:r>
          </a:p>
          <a:p>
            <a:pPr lvl="1"/>
            <a:r>
              <a:rPr lang="en-US" b="1" dirty="0"/>
              <a:t>Do not add homework this homework to an existing space (I.E. Prework folder!)</a:t>
            </a:r>
          </a:p>
          <a:p>
            <a:r>
              <a:rPr lang="en-US" dirty="0"/>
              <a:t>Store your excel workbooks in this new space, and make share you create a </a:t>
            </a:r>
            <a:r>
              <a:rPr lang="en-US" b="1" dirty="0"/>
              <a:t>sharable</a:t>
            </a:r>
            <a:r>
              <a:rPr lang="en-US" dirty="0"/>
              <a:t> link for submission</a:t>
            </a:r>
          </a:p>
        </p:txBody>
      </p:sp>
    </p:spTree>
    <p:extLst>
      <p:ext uri="{BB962C8B-B14F-4D97-AF65-F5344CB8AC3E}">
        <p14:creationId xmlns:p14="http://schemas.microsoft.com/office/powerpoint/2010/main" val="105807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FCB3-5D0B-F44F-9778-87FF5A77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Data</a:t>
            </a:r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1C192C9-7E5C-0642-B370-3EC2FDDB6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6248"/>
            <a:ext cx="10515600" cy="3491122"/>
          </a:xfrm>
        </p:spPr>
      </p:pic>
    </p:spTree>
    <p:extLst>
      <p:ext uri="{BB962C8B-B14F-4D97-AF65-F5344CB8AC3E}">
        <p14:creationId xmlns:p14="http://schemas.microsoft.com/office/powerpoint/2010/main" val="172941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50C9A-15C1-C146-8C76-ABEC6B05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Conditional Formatting Example</a:t>
            </a:r>
          </a:p>
        </p:txBody>
      </p:sp>
      <p:pic>
        <p:nvPicPr>
          <p:cNvPr id="7" name="Content Placeholder 10" descr="A close up of a logo&#10;&#10;Description automatically generated">
            <a:extLst>
              <a:ext uri="{FF2B5EF4-FFF2-40B4-BE49-F238E27FC236}">
                <a16:creationId xmlns:a16="http://schemas.microsoft.com/office/drawing/2014/main" id="{4424A0DC-2133-2D48-8372-FA9DD761B4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" r="68576"/>
          <a:stretch/>
        </p:blipFill>
        <p:spPr>
          <a:xfrm>
            <a:off x="1017395" y="2502569"/>
            <a:ext cx="5144599" cy="30325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60A58F-B654-8E48-BB93-24E8FBD75194}"/>
              </a:ext>
            </a:extLst>
          </p:cNvPr>
          <p:cNvSpPr txBox="1"/>
          <p:nvPr/>
        </p:nvSpPr>
        <p:spPr>
          <a:xfrm>
            <a:off x="6967165" y="2587669"/>
            <a:ext cx="44516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In this case, we used conditional formatting to highlight each cell in green within the ‘state’ column if project was successful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your homework, you will expand on this and include other colors to highlight whether the project failed, was canceled, or is currently live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0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50C9A-15C1-C146-8C76-ABEC6B05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Using Formulas Example</a:t>
            </a:r>
          </a:p>
        </p:txBody>
      </p:sp>
      <p:pic>
        <p:nvPicPr>
          <p:cNvPr id="12" name="Content Placeholder 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AAE290D-5398-A04F-B791-81994A9E3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145" r="27485"/>
          <a:stretch/>
        </p:blipFill>
        <p:spPr>
          <a:xfrm>
            <a:off x="2041442" y="1807983"/>
            <a:ext cx="3654125" cy="43982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03D22E-5B5B-3A45-8D78-3A97A3443214}"/>
              </a:ext>
            </a:extLst>
          </p:cNvPr>
          <p:cNvSpPr txBox="1"/>
          <p:nvPr/>
        </p:nvSpPr>
        <p:spPr>
          <a:xfrm>
            <a:off x="6496434" y="2991453"/>
            <a:ext cx="441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using formulas, we created two new columns called Average Donation and Percent Funded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Manipulating and analyzing data with the help of formulas allows us tell a more powerful story</a:t>
            </a:r>
          </a:p>
        </p:txBody>
      </p:sp>
    </p:spTree>
    <p:extLst>
      <p:ext uri="{BB962C8B-B14F-4D97-AF65-F5344CB8AC3E}">
        <p14:creationId xmlns:p14="http://schemas.microsoft.com/office/powerpoint/2010/main" val="282283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32F71-FA62-4244-A6E2-2B54FCE0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Pivot Table &amp; Pivot Chart Examples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DB3E406-6782-D24D-A658-601DD8A05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63940"/>
            <a:ext cx="10905066" cy="38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48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441</Words>
  <Application>Microsoft Macintosh PowerPoint</Application>
  <PresentationFormat>Widescreen</PresentationFormat>
  <Paragraphs>54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Homework Time!</vt:lpstr>
      <vt:lpstr>Objectives</vt:lpstr>
      <vt:lpstr>Full Instructions &amp; Data Set</vt:lpstr>
      <vt:lpstr>Background</vt:lpstr>
      <vt:lpstr>Before You Begin</vt:lpstr>
      <vt:lpstr>Starting Data</vt:lpstr>
      <vt:lpstr>Conditional Formatting Example</vt:lpstr>
      <vt:lpstr>Using Formulas Example</vt:lpstr>
      <vt:lpstr>Pivot Table &amp; Pivot Chart Examples</vt:lpstr>
      <vt:lpstr>Pivot Table &amp; Pivot Chart Example</vt:lpstr>
      <vt:lpstr>Microsoft Word Report</vt:lpstr>
      <vt:lpstr>Bonus (Optional)</vt:lpstr>
      <vt:lpstr>Bonus Example – Part 1</vt:lpstr>
      <vt:lpstr>Bonus Example – Part 2</vt:lpstr>
      <vt:lpstr>Submission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Time!</dc:title>
  <dc:creator>Madison Leopold</dc:creator>
  <cp:lastModifiedBy>Madison Leopold</cp:lastModifiedBy>
  <cp:revision>2</cp:revision>
  <dcterms:created xsi:type="dcterms:W3CDTF">2020-06-11T17:25:38Z</dcterms:created>
  <dcterms:modified xsi:type="dcterms:W3CDTF">2020-06-11T17:31:40Z</dcterms:modified>
</cp:coreProperties>
</file>