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70" r:id="rId4"/>
    <p:sldId id="275" r:id="rId5"/>
    <p:sldId id="258" r:id="rId6"/>
    <p:sldId id="264" r:id="rId7"/>
    <p:sldId id="279" r:id="rId8"/>
    <p:sldId id="283" r:id="rId9"/>
    <p:sldId id="284" r:id="rId10"/>
    <p:sldId id="285" r:id="rId11"/>
    <p:sldId id="268" r:id="rId12"/>
    <p:sldId id="272"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3"/>
    <p:restoredTop sz="94694"/>
  </p:normalViewPr>
  <p:slideViewPr>
    <p:cSldViewPr snapToGrid="0" snapToObjects="1">
      <p:cViewPr varScale="1">
        <p:scale>
          <a:sx n="65" d="100"/>
          <a:sy n="65" d="100"/>
        </p:scale>
        <p:origin x="224" y="1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77001-AD9F-794F-899A-05233AF1F0BD}" type="datetimeFigureOut">
              <a:rPr lang="en-US" smtClean="0"/>
              <a:t>7/4/20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2BDB1-C48C-AA4F-A0E7-1503FFF015C3}" type="slidenum">
              <a:rPr lang="en-US" smtClean="0"/>
              <a:t>‹#›</a:t>
            </a:fld>
            <a:endParaRPr lang="en-US"/>
          </a:p>
        </p:txBody>
      </p:sp>
    </p:spTree>
    <p:extLst>
      <p:ext uri="{BB962C8B-B14F-4D97-AF65-F5344CB8AC3E}">
        <p14:creationId xmlns:p14="http://schemas.microsoft.com/office/powerpoint/2010/main" val="282100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2BDB1-C48C-AA4F-A0E7-1503FFF015C3}" type="slidenum">
              <a:rPr lang="en-US" smtClean="0"/>
              <a:t>5</a:t>
            </a:fld>
            <a:endParaRPr lang="en-US"/>
          </a:p>
        </p:txBody>
      </p:sp>
    </p:spTree>
    <p:extLst>
      <p:ext uri="{BB962C8B-B14F-4D97-AF65-F5344CB8AC3E}">
        <p14:creationId xmlns:p14="http://schemas.microsoft.com/office/powerpoint/2010/main" val="3633052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2BDB1-C48C-AA4F-A0E7-1503FFF015C3}" type="slidenum">
              <a:rPr lang="en-US" smtClean="0"/>
              <a:t>6</a:t>
            </a:fld>
            <a:endParaRPr lang="en-US"/>
          </a:p>
        </p:txBody>
      </p:sp>
    </p:spTree>
    <p:extLst>
      <p:ext uri="{BB962C8B-B14F-4D97-AF65-F5344CB8AC3E}">
        <p14:creationId xmlns:p14="http://schemas.microsoft.com/office/powerpoint/2010/main" val="2759383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2BDB1-C48C-AA4F-A0E7-1503FFF015C3}" type="slidenum">
              <a:rPr lang="en-US" smtClean="0"/>
              <a:t>8</a:t>
            </a:fld>
            <a:endParaRPr lang="en-US"/>
          </a:p>
        </p:txBody>
      </p:sp>
    </p:spTree>
    <p:extLst>
      <p:ext uri="{BB962C8B-B14F-4D97-AF65-F5344CB8AC3E}">
        <p14:creationId xmlns:p14="http://schemas.microsoft.com/office/powerpoint/2010/main" val="1470469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2BDB1-C48C-AA4F-A0E7-1503FFF015C3}" type="slidenum">
              <a:rPr lang="en-US" smtClean="0"/>
              <a:t>13</a:t>
            </a:fld>
            <a:endParaRPr lang="en-US"/>
          </a:p>
        </p:txBody>
      </p:sp>
    </p:spTree>
    <p:extLst>
      <p:ext uri="{BB962C8B-B14F-4D97-AF65-F5344CB8AC3E}">
        <p14:creationId xmlns:p14="http://schemas.microsoft.com/office/powerpoint/2010/main" val="1239869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6D5E-43FA-2942-ABED-124DCB1F29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50F34F-3288-6145-85B7-45F2CD4717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7A814-106A-7843-A87A-EB1E920C48F0}"/>
              </a:ext>
            </a:extLst>
          </p:cNvPr>
          <p:cNvSpPr>
            <a:spLocks noGrp="1"/>
          </p:cNvSpPr>
          <p:nvPr>
            <p:ph type="dt" sz="half" idx="10"/>
          </p:nvPr>
        </p:nvSpPr>
        <p:spPr/>
        <p:txBody>
          <a:bodyPr/>
          <a:lstStyle/>
          <a:p>
            <a:fld id="{D8A62E33-9350-C849-AB7B-949ECBD7817B}" type="datetimeFigureOut">
              <a:rPr lang="en-US" smtClean="0"/>
              <a:t>7/4/20</a:t>
            </a:fld>
            <a:endParaRPr lang="en-US"/>
          </a:p>
        </p:txBody>
      </p:sp>
      <p:sp>
        <p:nvSpPr>
          <p:cNvPr id="5" name="Footer Placeholder 4">
            <a:extLst>
              <a:ext uri="{FF2B5EF4-FFF2-40B4-BE49-F238E27FC236}">
                <a16:creationId xmlns:a16="http://schemas.microsoft.com/office/drawing/2014/main" id="{9D6A802C-4287-4E49-95F8-9B2CEE23F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21AAD-9AD5-444B-94DF-483D4F84BA83}"/>
              </a:ext>
            </a:extLst>
          </p:cNvPr>
          <p:cNvSpPr>
            <a:spLocks noGrp="1"/>
          </p:cNvSpPr>
          <p:nvPr>
            <p:ph type="sldNum" sz="quarter" idx="12"/>
          </p:nvPr>
        </p:nvSpPr>
        <p:spPr/>
        <p:txBody>
          <a:bodyPr/>
          <a:lstStyle/>
          <a:p>
            <a:fld id="{3CDFD8BF-8D35-5649-A1CE-267FA33925CA}" type="slidenum">
              <a:rPr lang="en-US" smtClean="0"/>
              <a:t>‹#›</a:t>
            </a:fld>
            <a:endParaRPr lang="en-US"/>
          </a:p>
        </p:txBody>
      </p:sp>
    </p:spTree>
    <p:extLst>
      <p:ext uri="{BB962C8B-B14F-4D97-AF65-F5344CB8AC3E}">
        <p14:creationId xmlns:p14="http://schemas.microsoft.com/office/powerpoint/2010/main" val="4214824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D3B8-CA60-6644-9198-841D83BF7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ED757D-8B2F-2946-9D7B-31A1158DAA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9239F-99BF-0242-9210-4B2EB2300BA4}"/>
              </a:ext>
            </a:extLst>
          </p:cNvPr>
          <p:cNvSpPr>
            <a:spLocks noGrp="1"/>
          </p:cNvSpPr>
          <p:nvPr>
            <p:ph type="dt" sz="half" idx="10"/>
          </p:nvPr>
        </p:nvSpPr>
        <p:spPr/>
        <p:txBody>
          <a:bodyPr/>
          <a:lstStyle/>
          <a:p>
            <a:fld id="{D8A62E33-9350-C849-AB7B-949ECBD7817B}" type="datetimeFigureOut">
              <a:rPr lang="en-US" smtClean="0"/>
              <a:t>7/4/20</a:t>
            </a:fld>
            <a:endParaRPr lang="en-US"/>
          </a:p>
        </p:txBody>
      </p:sp>
      <p:sp>
        <p:nvSpPr>
          <p:cNvPr id="5" name="Footer Placeholder 4">
            <a:extLst>
              <a:ext uri="{FF2B5EF4-FFF2-40B4-BE49-F238E27FC236}">
                <a16:creationId xmlns:a16="http://schemas.microsoft.com/office/drawing/2014/main" id="{1DDBF8AF-1C91-0648-9FD7-E41FB7665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F4902-61AD-3742-81F0-17791F543FD6}"/>
              </a:ext>
            </a:extLst>
          </p:cNvPr>
          <p:cNvSpPr>
            <a:spLocks noGrp="1"/>
          </p:cNvSpPr>
          <p:nvPr>
            <p:ph type="sldNum" sz="quarter" idx="12"/>
          </p:nvPr>
        </p:nvSpPr>
        <p:spPr/>
        <p:txBody>
          <a:bodyPr/>
          <a:lstStyle/>
          <a:p>
            <a:fld id="{3CDFD8BF-8D35-5649-A1CE-267FA33925CA}" type="slidenum">
              <a:rPr lang="en-US" smtClean="0"/>
              <a:t>‹#›</a:t>
            </a:fld>
            <a:endParaRPr lang="en-US"/>
          </a:p>
        </p:txBody>
      </p:sp>
    </p:spTree>
    <p:extLst>
      <p:ext uri="{BB962C8B-B14F-4D97-AF65-F5344CB8AC3E}">
        <p14:creationId xmlns:p14="http://schemas.microsoft.com/office/powerpoint/2010/main" val="83307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4C5BAF-74DD-314B-8524-7FAE116242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FDC71E-2A85-824E-AE9C-9169061C8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34497-7093-4A4A-91C0-9CBAA653A904}"/>
              </a:ext>
            </a:extLst>
          </p:cNvPr>
          <p:cNvSpPr>
            <a:spLocks noGrp="1"/>
          </p:cNvSpPr>
          <p:nvPr>
            <p:ph type="dt" sz="half" idx="10"/>
          </p:nvPr>
        </p:nvSpPr>
        <p:spPr/>
        <p:txBody>
          <a:bodyPr/>
          <a:lstStyle/>
          <a:p>
            <a:fld id="{D8A62E33-9350-C849-AB7B-949ECBD7817B}" type="datetimeFigureOut">
              <a:rPr lang="en-US" smtClean="0"/>
              <a:t>7/4/20</a:t>
            </a:fld>
            <a:endParaRPr lang="en-US"/>
          </a:p>
        </p:txBody>
      </p:sp>
      <p:sp>
        <p:nvSpPr>
          <p:cNvPr id="5" name="Footer Placeholder 4">
            <a:extLst>
              <a:ext uri="{FF2B5EF4-FFF2-40B4-BE49-F238E27FC236}">
                <a16:creationId xmlns:a16="http://schemas.microsoft.com/office/drawing/2014/main" id="{873AC825-3574-AF44-8BC6-F968981A7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1A664-260C-CE45-BA4D-0842B396AABF}"/>
              </a:ext>
            </a:extLst>
          </p:cNvPr>
          <p:cNvSpPr>
            <a:spLocks noGrp="1"/>
          </p:cNvSpPr>
          <p:nvPr>
            <p:ph type="sldNum" sz="quarter" idx="12"/>
          </p:nvPr>
        </p:nvSpPr>
        <p:spPr/>
        <p:txBody>
          <a:bodyPr/>
          <a:lstStyle/>
          <a:p>
            <a:fld id="{3CDFD8BF-8D35-5649-A1CE-267FA33925CA}" type="slidenum">
              <a:rPr lang="en-US" smtClean="0"/>
              <a:t>‹#›</a:t>
            </a:fld>
            <a:endParaRPr lang="en-US"/>
          </a:p>
        </p:txBody>
      </p:sp>
    </p:spTree>
    <p:extLst>
      <p:ext uri="{BB962C8B-B14F-4D97-AF65-F5344CB8AC3E}">
        <p14:creationId xmlns:p14="http://schemas.microsoft.com/office/powerpoint/2010/main" val="301799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E7F8-DF4B-0849-9E16-EA7746A95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0EEC6B-AA47-0445-8CF2-B8D68CC64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AC56A-B1DB-F34B-89DD-50ACDDE3AE58}"/>
              </a:ext>
            </a:extLst>
          </p:cNvPr>
          <p:cNvSpPr>
            <a:spLocks noGrp="1"/>
          </p:cNvSpPr>
          <p:nvPr>
            <p:ph type="dt" sz="half" idx="10"/>
          </p:nvPr>
        </p:nvSpPr>
        <p:spPr/>
        <p:txBody>
          <a:bodyPr/>
          <a:lstStyle/>
          <a:p>
            <a:fld id="{D8A62E33-9350-C849-AB7B-949ECBD7817B}" type="datetimeFigureOut">
              <a:rPr lang="en-US" smtClean="0"/>
              <a:t>7/4/20</a:t>
            </a:fld>
            <a:endParaRPr lang="en-US"/>
          </a:p>
        </p:txBody>
      </p:sp>
      <p:sp>
        <p:nvSpPr>
          <p:cNvPr id="5" name="Footer Placeholder 4">
            <a:extLst>
              <a:ext uri="{FF2B5EF4-FFF2-40B4-BE49-F238E27FC236}">
                <a16:creationId xmlns:a16="http://schemas.microsoft.com/office/drawing/2014/main" id="{385AC753-1A61-2F4D-9729-F8BB7211F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AD33C-7C46-804E-95FE-F008ECF60E80}"/>
              </a:ext>
            </a:extLst>
          </p:cNvPr>
          <p:cNvSpPr>
            <a:spLocks noGrp="1"/>
          </p:cNvSpPr>
          <p:nvPr>
            <p:ph type="sldNum" sz="quarter" idx="12"/>
          </p:nvPr>
        </p:nvSpPr>
        <p:spPr/>
        <p:txBody>
          <a:bodyPr/>
          <a:lstStyle/>
          <a:p>
            <a:fld id="{3CDFD8BF-8D35-5649-A1CE-267FA33925CA}" type="slidenum">
              <a:rPr lang="en-US" smtClean="0"/>
              <a:t>‹#›</a:t>
            </a:fld>
            <a:endParaRPr lang="en-US"/>
          </a:p>
        </p:txBody>
      </p:sp>
    </p:spTree>
    <p:extLst>
      <p:ext uri="{BB962C8B-B14F-4D97-AF65-F5344CB8AC3E}">
        <p14:creationId xmlns:p14="http://schemas.microsoft.com/office/powerpoint/2010/main" val="287991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1D74-144D-CA43-84C9-6CB535C12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DA38B0-B7EC-5443-8253-42467BF1BA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D3B44-B682-8645-AE66-FCE2FF592794}"/>
              </a:ext>
            </a:extLst>
          </p:cNvPr>
          <p:cNvSpPr>
            <a:spLocks noGrp="1"/>
          </p:cNvSpPr>
          <p:nvPr>
            <p:ph type="dt" sz="half" idx="10"/>
          </p:nvPr>
        </p:nvSpPr>
        <p:spPr/>
        <p:txBody>
          <a:bodyPr/>
          <a:lstStyle/>
          <a:p>
            <a:fld id="{D8A62E33-9350-C849-AB7B-949ECBD7817B}" type="datetimeFigureOut">
              <a:rPr lang="en-US" smtClean="0"/>
              <a:t>7/4/20</a:t>
            </a:fld>
            <a:endParaRPr lang="en-US"/>
          </a:p>
        </p:txBody>
      </p:sp>
      <p:sp>
        <p:nvSpPr>
          <p:cNvPr id="5" name="Footer Placeholder 4">
            <a:extLst>
              <a:ext uri="{FF2B5EF4-FFF2-40B4-BE49-F238E27FC236}">
                <a16:creationId xmlns:a16="http://schemas.microsoft.com/office/drawing/2014/main" id="{9DB8DFEA-1E8F-D947-9C75-99C1BBBD4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8C2A5-BD9B-D54B-AE3B-695749D4EAD9}"/>
              </a:ext>
            </a:extLst>
          </p:cNvPr>
          <p:cNvSpPr>
            <a:spLocks noGrp="1"/>
          </p:cNvSpPr>
          <p:nvPr>
            <p:ph type="sldNum" sz="quarter" idx="12"/>
          </p:nvPr>
        </p:nvSpPr>
        <p:spPr/>
        <p:txBody>
          <a:bodyPr/>
          <a:lstStyle/>
          <a:p>
            <a:fld id="{3CDFD8BF-8D35-5649-A1CE-267FA33925CA}" type="slidenum">
              <a:rPr lang="en-US" smtClean="0"/>
              <a:t>‹#›</a:t>
            </a:fld>
            <a:endParaRPr lang="en-US"/>
          </a:p>
        </p:txBody>
      </p:sp>
    </p:spTree>
    <p:extLst>
      <p:ext uri="{BB962C8B-B14F-4D97-AF65-F5344CB8AC3E}">
        <p14:creationId xmlns:p14="http://schemas.microsoft.com/office/powerpoint/2010/main" val="34503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010E-8E2B-E043-932C-69B7E86285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8C819-BED3-EE47-8C34-A7258DE91A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3DCC65-24FD-374D-95E4-289F225A79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54CF69-0451-9C4D-9878-C548993E3994}"/>
              </a:ext>
            </a:extLst>
          </p:cNvPr>
          <p:cNvSpPr>
            <a:spLocks noGrp="1"/>
          </p:cNvSpPr>
          <p:nvPr>
            <p:ph type="dt" sz="half" idx="10"/>
          </p:nvPr>
        </p:nvSpPr>
        <p:spPr/>
        <p:txBody>
          <a:bodyPr/>
          <a:lstStyle/>
          <a:p>
            <a:fld id="{D8A62E33-9350-C849-AB7B-949ECBD7817B}" type="datetimeFigureOut">
              <a:rPr lang="en-US" smtClean="0"/>
              <a:t>7/4/20</a:t>
            </a:fld>
            <a:endParaRPr lang="en-US"/>
          </a:p>
        </p:txBody>
      </p:sp>
      <p:sp>
        <p:nvSpPr>
          <p:cNvPr id="6" name="Footer Placeholder 5">
            <a:extLst>
              <a:ext uri="{FF2B5EF4-FFF2-40B4-BE49-F238E27FC236}">
                <a16:creationId xmlns:a16="http://schemas.microsoft.com/office/drawing/2014/main" id="{B8C227C7-007B-264C-8C3D-6E8677A20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43DF6-FA9D-DB4A-A0DE-9E205CAB9941}"/>
              </a:ext>
            </a:extLst>
          </p:cNvPr>
          <p:cNvSpPr>
            <a:spLocks noGrp="1"/>
          </p:cNvSpPr>
          <p:nvPr>
            <p:ph type="sldNum" sz="quarter" idx="12"/>
          </p:nvPr>
        </p:nvSpPr>
        <p:spPr/>
        <p:txBody>
          <a:bodyPr/>
          <a:lstStyle/>
          <a:p>
            <a:fld id="{3CDFD8BF-8D35-5649-A1CE-267FA33925CA}" type="slidenum">
              <a:rPr lang="en-US" smtClean="0"/>
              <a:t>‹#›</a:t>
            </a:fld>
            <a:endParaRPr lang="en-US"/>
          </a:p>
        </p:txBody>
      </p:sp>
    </p:spTree>
    <p:extLst>
      <p:ext uri="{BB962C8B-B14F-4D97-AF65-F5344CB8AC3E}">
        <p14:creationId xmlns:p14="http://schemas.microsoft.com/office/powerpoint/2010/main" val="253706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4851-0F5B-1640-9CDF-0CA1DD1327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53D7EF-0B2A-8243-93C1-E33BEA8571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C23CC6-F05B-424C-B40D-C29721B46C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2FC15D-289B-8146-A353-BAA7CF05B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CBA3DE-34A6-AD4F-90D2-53C22DDB19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3A8E78-AB2D-F540-B025-C73ABAF94AE8}"/>
              </a:ext>
            </a:extLst>
          </p:cNvPr>
          <p:cNvSpPr>
            <a:spLocks noGrp="1"/>
          </p:cNvSpPr>
          <p:nvPr>
            <p:ph type="dt" sz="half" idx="10"/>
          </p:nvPr>
        </p:nvSpPr>
        <p:spPr/>
        <p:txBody>
          <a:bodyPr/>
          <a:lstStyle/>
          <a:p>
            <a:fld id="{D8A62E33-9350-C849-AB7B-949ECBD7817B}" type="datetimeFigureOut">
              <a:rPr lang="en-US" smtClean="0"/>
              <a:t>7/4/20</a:t>
            </a:fld>
            <a:endParaRPr lang="en-US"/>
          </a:p>
        </p:txBody>
      </p:sp>
      <p:sp>
        <p:nvSpPr>
          <p:cNvPr id="8" name="Footer Placeholder 7">
            <a:extLst>
              <a:ext uri="{FF2B5EF4-FFF2-40B4-BE49-F238E27FC236}">
                <a16:creationId xmlns:a16="http://schemas.microsoft.com/office/drawing/2014/main" id="{5C9D57F3-301D-F34A-AEEB-B2A249813B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BE9710-119C-E44A-8290-908B3ADFB91A}"/>
              </a:ext>
            </a:extLst>
          </p:cNvPr>
          <p:cNvSpPr>
            <a:spLocks noGrp="1"/>
          </p:cNvSpPr>
          <p:nvPr>
            <p:ph type="sldNum" sz="quarter" idx="12"/>
          </p:nvPr>
        </p:nvSpPr>
        <p:spPr/>
        <p:txBody>
          <a:bodyPr/>
          <a:lstStyle/>
          <a:p>
            <a:fld id="{3CDFD8BF-8D35-5649-A1CE-267FA33925CA}" type="slidenum">
              <a:rPr lang="en-US" smtClean="0"/>
              <a:t>‹#›</a:t>
            </a:fld>
            <a:endParaRPr lang="en-US"/>
          </a:p>
        </p:txBody>
      </p:sp>
    </p:spTree>
    <p:extLst>
      <p:ext uri="{BB962C8B-B14F-4D97-AF65-F5344CB8AC3E}">
        <p14:creationId xmlns:p14="http://schemas.microsoft.com/office/powerpoint/2010/main" val="342028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610-FE56-5F4D-9773-44FA485AB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66A372-9A1F-504B-950E-FF119C748AAB}"/>
              </a:ext>
            </a:extLst>
          </p:cNvPr>
          <p:cNvSpPr>
            <a:spLocks noGrp="1"/>
          </p:cNvSpPr>
          <p:nvPr>
            <p:ph type="dt" sz="half" idx="10"/>
          </p:nvPr>
        </p:nvSpPr>
        <p:spPr/>
        <p:txBody>
          <a:bodyPr/>
          <a:lstStyle/>
          <a:p>
            <a:fld id="{D8A62E33-9350-C849-AB7B-949ECBD7817B}" type="datetimeFigureOut">
              <a:rPr lang="en-US" smtClean="0"/>
              <a:t>7/4/20</a:t>
            </a:fld>
            <a:endParaRPr lang="en-US"/>
          </a:p>
        </p:txBody>
      </p:sp>
      <p:sp>
        <p:nvSpPr>
          <p:cNvPr id="4" name="Footer Placeholder 3">
            <a:extLst>
              <a:ext uri="{FF2B5EF4-FFF2-40B4-BE49-F238E27FC236}">
                <a16:creationId xmlns:a16="http://schemas.microsoft.com/office/drawing/2014/main" id="{9E426B64-3052-6841-9B82-9D6B5A3A1D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B8DE38-6B73-FC4B-B155-DF59EE8442AE}"/>
              </a:ext>
            </a:extLst>
          </p:cNvPr>
          <p:cNvSpPr>
            <a:spLocks noGrp="1"/>
          </p:cNvSpPr>
          <p:nvPr>
            <p:ph type="sldNum" sz="quarter" idx="12"/>
          </p:nvPr>
        </p:nvSpPr>
        <p:spPr/>
        <p:txBody>
          <a:bodyPr/>
          <a:lstStyle/>
          <a:p>
            <a:fld id="{3CDFD8BF-8D35-5649-A1CE-267FA33925CA}" type="slidenum">
              <a:rPr lang="en-US" smtClean="0"/>
              <a:t>‹#›</a:t>
            </a:fld>
            <a:endParaRPr lang="en-US"/>
          </a:p>
        </p:txBody>
      </p:sp>
    </p:spTree>
    <p:extLst>
      <p:ext uri="{BB962C8B-B14F-4D97-AF65-F5344CB8AC3E}">
        <p14:creationId xmlns:p14="http://schemas.microsoft.com/office/powerpoint/2010/main" val="279515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3D5CF4-5120-204C-9FED-E8B33EB5E5D0}"/>
              </a:ext>
            </a:extLst>
          </p:cNvPr>
          <p:cNvSpPr>
            <a:spLocks noGrp="1"/>
          </p:cNvSpPr>
          <p:nvPr>
            <p:ph type="dt" sz="half" idx="10"/>
          </p:nvPr>
        </p:nvSpPr>
        <p:spPr/>
        <p:txBody>
          <a:bodyPr/>
          <a:lstStyle/>
          <a:p>
            <a:fld id="{D8A62E33-9350-C849-AB7B-949ECBD7817B}" type="datetimeFigureOut">
              <a:rPr lang="en-US" smtClean="0"/>
              <a:t>7/4/20</a:t>
            </a:fld>
            <a:endParaRPr lang="en-US"/>
          </a:p>
        </p:txBody>
      </p:sp>
      <p:sp>
        <p:nvSpPr>
          <p:cNvPr id="3" name="Footer Placeholder 2">
            <a:extLst>
              <a:ext uri="{FF2B5EF4-FFF2-40B4-BE49-F238E27FC236}">
                <a16:creationId xmlns:a16="http://schemas.microsoft.com/office/drawing/2014/main" id="{E84CFC61-992E-BB40-9ACB-43289DF6C9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27F6F8-D4F9-0A45-976C-C54790DBDFB7}"/>
              </a:ext>
            </a:extLst>
          </p:cNvPr>
          <p:cNvSpPr>
            <a:spLocks noGrp="1"/>
          </p:cNvSpPr>
          <p:nvPr>
            <p:ph type="sldNum" sz="quarter" idx="12"/>
          </p:nvPr>
        </p:nvSpPr>
        <p:spPr/>
        <p:txBody>
          <a:bodyPr/>
          <a:lstStyle/>
          <a:p>
            <a:fld id="{3CDFD8BF-8D35-5649-A1CE-267FA33925CA}" type="slidenum">
              <a:rPr lang="en-US" smtClean="0"/>
              <a:t>‹#›</a:t>
            </a:fld>
            <a:endParaRPr lang="en-US"/>
          </a:p>
        </p:txBody>
      </p:sp>
    </p:spTree>
    <p:extLst>
      <p:ext uri="{BB962C8B-B14F-4D97-AF65-F5344CB8AC3E}">
        <p14:creationId xmlns:p14="http://schemas.microsoft.com/office/powerpoint/2010/main" val="417480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0980-C8BD-C347-8F00-AD8FE2A62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85F158-670D-FE46-8D16-2C7F3F284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00313F-FE10-7945-8300-198475D4C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6ACAF-9677-F54A-AE22-FF033F198302}"/>
              </a:ext>
            </a:extLst>
          </p:cNvPr>
          <p:cNvSpPr>
            <a:spLocks noGrp="1"/>
          </p:cNvSpPr>
          <p:nvPr>
            <p:ph type="dt" sz="half" idx="10"/>
          </p:nvPr>
        </p:nvSpPr>
        <p:spPr/>
        <p:txBody>
          <a:bodyPr/>
          <a:lstStyle/>
          <a:p>
            <a:fld id="{D8A62E33-9350-C849-AB7B-949ECBD7817B}" type="datetimeFigureOut">
              <a:rPr lang="en-US" smtClean="0"/>
              <a:t>7/4/20</a:t>
            </a:fld>
            <a:endParaRPr lang="en-US"/>
          </a:p>
        </p:txBody>
      </p:sp>
      <p:sp>
        <p:nvSpPr>
          <p:cNvPr id="6" name="Footer Placeholder 5">
            <a:extLst>
              <a:ext uri="{FF2B5EF4-FFF2-40B4-BE49-F238E27FC236}">
                <a16:creationId xmlns:a16="http://schemas.microsoft.com/office/drawing/2014/main" id="{AC8F2577-5FDA-AF43-B483-BD9E15B7FE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80BD-A183-5240-BA3B-054B09141B73}"/>
              </a:ext>
            </a:extLst>
          </p:cNvPr>
          <p:cNvSpPr>
            <a:spLocks noGrp="1"/>
          </p:cNvSpPr>
          <p:nvPr>
            <p:ph type="sldNum" sz="quarter" idx="12"/>
          </p:nvPr>
        </p:nvSpPr>
        <p:spPr/>
        <p:txBody>
          <a:bodyPr/>
          <a:lstStyle/>
          <a:p>
            <a:fld id="{3CDFD8BF-8D35-5649-A1CE-267FA33925CA}" type="slidenum">
              <a:rPr lang="en-US" smtClean="0"/>
              <a:t>‹#›</a:t>
            </a:fld>
            <a:endParaRPr lang="en-US"/>
          </a:p>
        </p:txBody>
      </p:sp>
    </p:spTree>
    <p:extLst>
      <p:ext uri="{BB962C8B-B14F-4D97-AF65-F5344CB8AC3E}">
        <p14:creationId xmlns:p14="http://schemas.microsoft.com/office/powerpoint/2010/main" val="333781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ABD8-B686-1D46-92F2-31BB5E853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832CD7-C470-7047-92D6-7FFB421952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F6D2DF-67CA-7F40-ADC3-0CA923483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9976F-9FEE-0546-9A6C-EC5D30AC378E}"/>
              </a:ext>
            </a:extLst>
          </p:cNvPr>
          <p:cNvSpPr>
            <a:spLocks noGrp="1"/>
          </p:cNvSpPr>
          <p:nvPr>
            <p:ph type="dt" sz="half" idx="10"/>
          </p:nvPr>
        </p:nvSpPr>
        <p:spPr/>
        <p:txBody>
          <a:bodyPr/>
          <a:lstStyle/>
          <a:p>
            <a:fld id="{D8A62E33-9350-C849-AB7B-949ECBD7817B}" type="datetimeFigureOut">
              <a:rPr lang="en-US" smtClean="0"/>
              <a:t>7/4/20</a:t>
            </a:fld>
            <a:endParaRPr lang="en-US"/>
          </a:p>
        </p:txBody>
      </p:sp>
      <p:sp>
        <p:nvSpPr>
          <p:cNvPr id="6" name="Footer Placeholder 5">
            <a:extLst>
              <a:ext uri="{FF2B5EF4-FFF2-40B4-BE49-F238E27FC236}">
                <a16:creationId xmlns:a16="http://schemas.microsoft.com/office/drawing/2014/main" id="{41BA70AB-38B8-1940-9083-75FAA50B7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67D4B-A769-D946-8517-DD767C346FB9}"/>
              </a:ext>
            </a:extLst>
          </p:cNvPr>
          <p:cNvSpPr>
            <a:spLocks noGrp="1"/>
          </p:cNvSpPr>
          <p:nvPr>
            <p:ph type="sldNum" sz="quarter" idx="12"/>
          </p:nvPr>
        </p:nvSpPr>
        <p:spPr/>
        <p:txBody>
          <a:bodyPr/>
          <a:lstStyle/>
          <a:p>
            <a:fld id="{3CDFD8BF-8D35-5649-A1CE-267FA33925CA}" type="slidenum">
              <a:rPr lang="en-US" smtClean="0"/>
              <a:t>‹#›</a:t>
            </a:fld>
            <a:endParaRPr lang="en-US"/>
          </a:p>
        </p:txBody>
      </p:sp>
    </p:spTree>
    <p:extLst>
      <p:ext uri="{BB962C8B-B14F-4D97-AF65-F5344CB8AC3E}">
        <p14:creationId xmlns:p14="http://schemas.microsoft.com/office/powerpoint/2010/main" val="91069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DDD5E-ABB7-8240-BB93-E74211C64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129426-F21A-9B43-B4DD-CE42E611DB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419CF-3CC4-C745-89F6-C8DFF85559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62E33-9350-C849-AB7B-949ECBD7817B}" type="datetimeFigureOut">
              <a:rPr lang="en-US" smtClean="0"/>
              <a:t>7/4/20</a:t>
            </a:fld>
            <a:endParaRPr lang="en-US"/>
          </a:p>
        </p:txBody>
      </p:sp>
      <p:sp>
        <p:nvSpPr>
          <p:cNvPr id="5" name="Footer Placeholder 4">
            <a:extLst>
              <a:ext uri="{FF2B5EF4-FFF2-40B4-BE49-F238E27FC236}">
                <a16:creationId xmlns:a16="http://schemas.microsoft.com/office/drawing/2014/main" id="{39355517-570F-204E-8C40-B124C59F6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EE3B79-53B4-0142-AE57-735D78E6D5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FD8BF-8D35-5649-A1CE-267FA33925CA}" type="slidenum">
              <a:rPr lang="en-US" smtClean="0"/>
              <a:t>‹#›</a:t>
            </a:fld>
            <a:endParaRPr lang="en-US"/>
          </a:p>
        </p:txBody>
      </p:sp>
    </p:spTree>
    <p:extLst>
      <p:ext uri="{BB962C8B-B14F-4D97-AF65-F5344CB8AC3E}">
        <p14:creationId xmlns:p14="http://schemas.microsoft.com/office/powerpoint/2010/main" val="1922607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essentialschools.org/jo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B26C-6B1C-0943-9541-8A0B2AFAE817}"/>
              </a:ext>
            </a:extLst>
          </p:cNvPr>
          <p:cNvSpPr>
            <a:spLocks noGrp="1"/>
          </p:cNvSpPr>
          <p:nvPr>
            <p:ph type="ctrTitle"/>
          </p:nvPr>
        </p:nvSpPr>
        <p:spPr/>
        <p:txBody>
          <a:bodyPr/>
          <a:lstStyle/>
          <a:p>
            <a:r>
              <a:rPr lang="en-US" dirty="0"/>
              <a:t>Homework Time!</a:t>
            </a:r>
          </a:p>
        </p:txBody>
      </p:sp>
      <p:sp>
        <p:nvSpPr>
          <p:cNvPr id="3" name="Subtitle 2">
            <a:extLst>
              <a:ext uri="{FF2B5EF4-FFF2-40B4-BE49-F238E27FC236}">
                <a16:creationId xmlns:a16="http://schemas.microsoft.com/office/drawing/2014/main" id="{072BFD94-45E3-6245-A17B-7249F150BA10}"/>
              </a:ext>
            </a:extLst>
          </p:cNvPr>
          <p:cNvSpPr>
            <a:spLocks noGrp="1"/>
          </p:cNvSpPr>
          <p:nvPr>
            <p:ph type="subTitle" idx="1"/>
          </p:nvPr>
        </p:nvSpPr>
        <p:spPr/>
        <p:txBody>
          <a:bodyPr/>
          <a:lstStyle/>
          <a:p>
            <a:r>
              <a:rPr lang="en-US" dirty="0"/>
              <a:t>Preview of Unit 4 Homework</a:t>
            </a:r>
          </a:p>
        </p:txBody>
      </p:sp>
    </p:spTree>
    <p:extLst>
      <p:ext uri="{BB962C8B-B14F-4D97-AF65-F5344CB8AC3E}">
        <p14:creationId xmlns:p14="http://schemas.microsoft.com/office/powerpoint/2010/main" val="316216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0D07-1EBF-0D46-9CF5-51FBCC6A2E41}"/>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B688384C-4E74-1D48-A50A-989E9613E2B6}"/>
              </a:ext>
            </a:extLst>
          </p:cNvPr>
          <p:cNvSpPr>
            <a:spLocks noGrp="1"/>
          </p:cNvSpPr>
          <p:nvPr>
            <p:ph idx="1"/>
          </p:nvPr>
        </p:nvSpPr>
        <p:spPr/>
        <p:txBody>
          <a:bodyPr/>
          <a:lstStyle/>
          <a:p>
            <a:pPr marL="0" indent="0">
              <a:buNone/>
            </a:pPr>
            <a:r>
              <a:rPr lang="en-US" dirty="0"/>
              <a:t>Don't fool yourself into thinking: "I need to study pandas more closely before diving in." Get the basic gist of the library and then </a:t>
            </a:r>
            <a:r>
              <a:rPr lang="en-US" i="1" dirty="0"/>
              <a:t>immediately</a:t>
            </a:r>
            <a:r>
              <a:rPr lang="en-US" dirty="0"/>
              <a:t> get to work. When facing a daunting task, it's easy to think: "I'm just not ready to tackle it yet." But that's the surest way to never succeed. Learning to program requires one to constantly tinker, experiment, and learn on the fly. You are doing exactly the </a:t>
            </a:r>
            <a:r>
              <a:rPr lang="en-US" i="1" dirty="0"/>
              <a:t>right</a:t>
            </a:r>
            <a:r>
              <a:rPr lang="en-US" dirty="0"/>
              <a:t> thing, if you find yourself constantly practicing Google-Fu and diving into documentation. There is just no way (or reason) to try and memorize it all. Online references are available for you to use when you need them. So use them!</a:t>
            </a:r>
          </a:p>
          <a:p>
            <a:pPr marL="0" indent="0">
              <a:buNone/>
            </a:pPr>
            <a:endParaRPr lang="en-US" dirty="0"/>
          </a:p>
        </p:txBody>
      </p:sp>
    </p:spTree>
    <p:extLst>
      <p:ext uri="{BB962C8B-B14F-4D97-AF65-F5344CB8AC3E}">
        <p14:creationId xmlns:p14="http://schemas.microsoft.com/office/powerpoint/2010/main" val="57163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0D07-1EBF-0D46-9CF5-51FBCC6A2E41}"/>
              </a:ext>
            </a:extLst>
          </p:cNvPr>
          <p:cNvSpPr>
            <a:spLocks noGrp="1"/>
          </p:cNvSpPr>
          <p:nvPr>
            <p:ph type="title"/>
          </p:nvPr>
        </p:nvSpPr>
        <p:spPr/>
        <p:txBody>
          <a:bodyPr/>
          <a:lstStyle/>
          <a:p>
            <a:r>
              <a:rPr lang="en-US" dirty="0"/>
              <a:t>Considerations Cont...</a:t>
            </a:r>
          </a:p>
        </p:txBody>
      </p:sp>
      <p:sp>
        <p:nvSpPr>
          <p:cNvPr id="3" name="Content Placeholder 2">
            <a:extLst>
              <a:ext uri="{FF2B5EF4-FFF2-40B4-BE49-F238E27FC236}">
                <a16:creationId xmlns:a16="http://schemas.microsoft.com/office/drawing/2014/main" id="{B688384C-4E74-1D48-A50A-989E9613E2B6}"/>
              </a:ext>
            </a:extLst>
          </p:cNvPr>
          <p:cNvSpPr>
            <a:spLocks noGrp="1"/>
          </p:cNvSpPr>
          <p:nvPr>
            <p:ph idx="1"/>
          </p:nvPr>
        </p:nvSpPr>
        <p:spPr/>
        <p:txBody>
          <a:bodyPr>
            <a:normAutofit lnSpcReduction="10000"/>
          </a:bodyPr>
          <a:lstStyle/>
          <a:p>
            <a:r>
              <a:rPr lang="en-US" dirty="0"/>
              <a:t>Try to break down your tasks into smaller, more manageable objectives</a:t>
            </a:r>
          </a:p>
          <a:p>
            <a:pPr lvl="1"/>
            <a:r>
              <a:rPr lang="en-US" dirty="0"/>
              <a:t>Accomplish one – then move onto the next</a:t>
            </a:r>
          </a:p>
          <a:p>
            <a:pPr lvl="2"/>
            <a:r>
              <a:rPr lang="en-US" dirty="0"/>
              <a:t>Helps with debugging and building confidence!</a:t>
            </a:r>
          </a:p>
          <a:p>
            <a:r>
              <a:rPr lang="en-US" dirty="0"/>
              <a:t>Start early!</a:t>
            </a:r>
          </a:p>
          <a:p>
            <a:pPr lvl="1"/>
            <a:r>
              <a:rPr lang="en-US" dirty="0"/>
              <a:t>These challenges WILL take time. Don’t get discouraged if you feel you’re spending hours with little progress – that’s part of learning</a:t>
            </a:r>
          </a:p>
          <a:p>
            <a:r>
              <a:rPr lang="en-US" dirty="0"/>
              <a:t>Sit with the discomfort and unknowing </a:t>
            </a:r>
          </a:p>
          <a:p>
            <a:r>
              <a:rPr lang="en-US" dirty="0"/>
              <a:t>Challenge yourself to identify </a:t>
            </a:r>
            <a:r>
              <a:rPr lang="en-US" b="1" dirty="0"/>
              <a:t>specific </a:t>
            </a:r>
            <a:r>
              <a:rPr lang="en-US" dirty="0"/>
              <a:t>questions before reaching out for help</a:t>
            </a:r>
          </a:p>
          <a:p>
            <a:r>
              <a:rPr lang="en-US" dirty="0"/>
              <a:t>Get comfortable with Google!</a:t>
            </a:r>
          </a:p>
          <a:p>
            <a:endParaRPr lang="en-US" dirty="0"/>
          </a:p>
        </p:txBody>
      </p:sp>
    </p:spTree>
    <p:extLst>
      <p:ext uri="{BB962C8B-B14F-4D97-AF65-F5344CB8AC3E}">
        <p14:creationId xmlns:p14="http://schemas.microsoft.com/office/powerpoint/2010/main" val="32955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2166-9B14-964A-B777-23F4DC50410A}"/>
              </a:ext>
            </a:extLst>
          </p:cNvPr>
          <p:cNvSpPr>
            <a:spLocks noGrp="1"/>
          </p:cNvSpPr>
          <p:nvPr>
            <p:ph type="title"/>
          </p:nvPr>
        </p:nvSpPr>
        <p:spPr/>
        <p:txBody>
          <a:bodyPr/>
          <a:lstStyle/>
          <a:p>
            <a:r>
              <a:rPr lang="en-US" dirty="0"/>
              <a:t>Submission</a:t>
            </a:r>
          </a:p>
        </p:txBody>
      </p:sp>
      <p:sp>
        <p:nvSpPr>
          <p:cNvPr id="3" name="Content Placeholder 2">
            <a:extLst>
              <a:ext uri="{FF2B5EF4-FFF2-40B4-BE49-F238E27FC236}">
                <a16:creationId xmlns:a16="http://schemas.microsoft.com/office/drawing/2014/main" id="{74F8DFB5-ED75-D34A-B62C-A4E484E7FF7E}"/>
              </a:ext>
            </a:extLst>
          </p:cNvPr>
          <p:cNvSpPr>
            <a:spLocks noGrp="1"/>
          </p:cNvSpPr>
          <p:nvPr>
            <p:ph idx="1"/>
          </p:nvPr>
        </p:nvSpPr>
        <p:spPr/>
        <p:txBody>
          <a:bodyPr/>
          <a:lstStyle/>
          <a:p>
            <a:r>
              <a:rPr lang="en-US" dirty="0"/>
              <a:t>Commit and push changes to your GitHub repository</a:t>
            </a:r>
          </a:p>
          <a:p>
            <a:r>
              <a:rPr lang="en-US" dirty="0"/>
              <a:t>Example of how to do this:</a:t>
            </a:r>
          </a:p>
          <a:p>
            <a:pPr lvl="1"/>
            <a:r>
              <a:rPr lang="en-US" dirty="0"/>
              <a:t>Open up terminal or </a:t>
            </a:r>
            <a:r>
              <a:rPr lang="en-US" dirty="0" err="1"/>
              <a:t>GitBash</a:t>
            </a:r>
            <a:endParaRPr lang="en-US" dirty="0"/>
          </a:p>
          <a:p>
            <a:pPr lvl="1"/>
            <a:r>
              <a:rPr lang="en-US" dirty="0"/>
              <a:t>Cd </a:t>
            </a:r>
            <a:r>
              <a:rPr lang="en-US" dirty="0" err="1"/>
              <a:t>foldername</a:t>
            </a:r>
            <a:endParaRPr lang="en-US" dirty="0"/>
          </a:p>
          <a:p>
            <a:pPr lvl="1"/>
            <a:r>
              <a:rPr lang="en-US" dirty="0"/>
              <a:t>Git add .</a:t>
            </a:r>
          </a:p>
          <a:p>
            <a:pPr lvl="2"/>
            <a:r>
              <a:rPr lang="en-US" dirty="0"/>
              <a:t>// Adds all changes so you’re ready for commit</a:t>
            </a:r>
          </a:p>
          <a:p>
            <a:pPr lvl="1"/>
            <a:r>
              <a:rPr lang="en-US" dirty="0"/>
              <a:t>Git commit –m “message”</a:t>
            </a:r>
          </a:p>
          <a:p>
            <a:pPr lvl="2"/>
            <a:r>
              <a:rPr lang="en-US" dirty="0"/>
              <a:t>// Commits changes - use a meaningful message</a:t>
            </a:r>
          </a:p>
          <a:p>
            <a:pPr lvl="1"/>
            <a:r>
              <a:rPr lang="en-US" dirty="0"/>
              <a:t>Git push</a:t>
            </a:r>
          </a:p>
          <a:p>
            <a:pPr lvl="2"/>
            <a:r>
              <a:rPr lang="en-US" dirty="0"/>
              <a:t>You’re done!</a:t>
            </a:r>
          </a:p>
        </p:txBody>
      </p:sp>
    </p:spTree>
    <p:extLst>
      <p:ext uri="{BB962C8B-B14F-4D97-AF65-F5344CB8AC3E}">
        <p14:creationId xmlns:p14="http://schemas.microsoft.com/office/powerpoint/2010/main" val="20064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F7D7B8D-EF99-4CA1-AB1E-4C0C04740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917370"/>
            <a:ext cx="12191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FCF24-B11A-A541-9165-E640BDA9DF94}"/>
              </a:ext>
            </a:extLst>
          </p:cNvPr>
          <p:cNvSpPr>
            <a:spLocks noGrp="1"/>
          </p:cNvSpPr>
          <p:nvPr>
            <p:ph type="title"/>
          </p:nvPr>
        </p:nvSpPr>
        <p:spPr>
          <a:xfrm>
            <a:off x="650449" y="4559523"/>
            <a:ext cx="10901471" cy="1236440"/>
          </a:xfrm>
          <a:noFill/>
        </p:spPr>
        <p:txBody>
          <a:bodyPr vert="horz" lIns="91440" tIns="45720" rIns="91440" bIns="45720" rtlCol="0" anchor="b">
            <a:normAutofit/>
          </a:bodyPr>
          <a:lstStyle/>
          <a:p>
            <a:pPr algn="ctr"/>
            <a:r>
              <a:rPr lang="en-US" sz="6000">
                <a:solidFill>
                  <a:schemeClr val="bg1"/>
                </a:solidFill>
              </a:rPr>
              <a:t>Questions?</a:t>
            </a:r>
          </a:p>
        </p:txBody>
      </p:sp>
      <p:pic>
        <p:nvPicPr>
          <p:cNvPr id="5" name="Content Placeholder 4">
            <a:extLst>
              <a:ext uri="{FF2B5EF4-FFF2-40B4-BE49-F238E27FC236}">
                <a16:creationId xmlns:a16="http://schemas.microsoft.com/office/drawing/2014/main" id="{E6E36C00-5CBC-2545-B262-1DFA8C7DDB14}"/>
              </a:ext>
            </a:extLst>
          </p:cNvPr>
          <p:cNvPicPr>
            <a:picLocks noGrp="1" noChangeAspect="1"/>
          </p:cNvPicPr>
          <p:nvPr>
            <p:ph idx="1"/>
          </p:nvPr>
        </p:nvPicPr>
        <p:blipFill rotWithShape="1">
          <a:blip r:embed="rId3">
            <a:extLst>
              <a:ext uri="{837473B0-CC2E-450A-ABE3-18F120FF3D39}">
                <a1611:picAttrSrcUrl xmlns:a1611="http://schemas.microsoft.com/office/drawing/2016/11/main" r:id="rId4"/>
              </a:ext>
            </a:extLst>
          </a:blip>
          <a:srcRect t="4741" b="25012"/>
          <a:stretch/>
        </p:blipFill>
        <p:spPr>
          <a:xfrm>
            <a:off x="20" y="1"/>
            <a:ext cx="12191979" cy="4239482"/>
          </a:xfrm>
          <a:prstGeom prst="rect">
            <a:avLst/>
          </a:prstGeom>
        </p:spPr>
      </p:pic>
    </p:spTree>
    <p:extLst>
      <p:ext uri="{BB962C8B-B14F-4D97-AF65-F5344CB8AC3E}">
        <p14:creationId xmlns:p14="http://schemas.microsoft.com/office/powerpoint/2010/main" val="206729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A45A2-489A-6B4C-81CB-FD2531D9E331}"/>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E96A19C-0A86-C248-820A-81FC4C328371}"/>
              </a:ext>
            </a:extLst>
          </p:cNvPr>
          <p:cNvSpPr>
            <a:spLocks noGrp="1"/>
          </p:cNvSpPr>
          <p:nvPr>
            <p:ph idx="1"/>
          </p:nvPr>
        </p:nvSpPr>
        <p:spPr/>
        <p:txBody>
          <a:bodyPr/>
          <a:lstStyle/>
          <a:p>
            <a:r>
              <a:rPr lang="en-US" dirty="0"/>
              <a:t>Practice using Git</a:t>
            </a:r>
          </a:p>
          <a:p>
            <a:r>
              <a:rPr lang="en-US" dirty="0"/>
              <a:t>Practice using </a:t>
            </a:r>
            <a:r>
              <a:rPr lang="en-US" dirty="0" err="1"/>
              <a:t>Jupyter</a:t>
            </a:r>
            <a:r>
              <a:rPr lang="en-US" dirty="0"/>
              <a:t> Notebook</a:t>
            </a:r>
          </a:p>
          <a:p>
            <a:r>
              <a:rPr lang="en-US" dirty="0"/>
              <a:t>Practice using Pandas in Python for data analysis</a:t>
            </a:r>
          </a:p>
          <a:p>
            <a:pPr lvl="1"/>
            <a:r>
              <a:rPr lang="en-US" dirty="0"/>
              <a:t>Reading csv files</a:t>
            </a:r>
          </a:p>
          <a:p>
            <a:pPr lvl="1"/>
            <a:r>
              <a:rPr lang="en-US" dirty="0"/>
              <a:t>Built-in functions</a:t>
            </a:r>
          </a:p>
          <a:p>
            <a:pPr lvl="1"/>
            <a:r>
              <a:rPr lang="en-US" dirty="0"/>
              <a:t>Calculations</a:t>
            </a:r>
          </a:p>
        </p:txBody>
      </p:sp>
    </p:spTree>
    <p:extLst>
      <p:ext uri="{BB962C8B-B14F-4D97-AF65-F5344CB8AC3E}">
        <p14:creationId xmlns:p14="http://schemas.microsoft.com/office/powerpoint/2010/main" val="264144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21C4-98FD-0F45-BE75-AC485847A74B}"/>
              </a:ext>
            </a:extLst>
          </p:cNvPr>
          <p:cNvSpPr>
            <a:spLocks noGrp="1"/>
          </p:cNvSpPr>
          <p:nvPr>
            <p:ph type="title"/>
          </p:nvPr>
        </p:nvSpPr>
        <p:spPr/>
        <p:txBody>
          <a:bodyPr/>
          <a:lstStyle/>
          <a:p>
            <a:r>
              <a:rPr lang="en-US" dirty="0"/>
              <a:t>Full Instructions &amp; Data Set</a:t>
            </a:r>
          </a:p>
        </p:txBody>
      </p:sp>
      <p:sp>
        <p:nvSpPr>
          <p:cNvPr id="3" name="Content Placeholder 2">
            <a:extLst>
              <a:ext uri="{FF2B5EF4-FFF2-40B4-BE49-F238E27FC236}">
                <a16:creationId xmlns:a16="http://schemas.microsoft.com/office/drawing/2014/main" id="{69162150-15AD-534B-9EA2-FA9BA1AD5D6B}"/>
              </a:ext>
            </a:extLst>
          </p:cNvPr>
          <p:cNvSpPr>
            <a:spLocks noGrp="1"/>
          </p:cNvSpPr>
          <p:nvPr>
            <p:ph idx="1"/>
          </p:nvPr>
        </p:nvSpPr>
        <p:spPr/>
        <p:txBody>
          <a:bodyPr/>
          <a:lstStyle/>
          <a:p>
            <a:r>
              <a:rPr lang="en-US" dirty="0"/>
              <a:t>Found in 04-Pandas &gt; Homework &gt; Instructions &gt; README.md</a:t>
            </a:r>
          </a:p>
          <a:p>
            <a:r>
              <a:rPr lang="en-US" dirty="0"/>
              <a:t>Data contained in </a:t>
            </a:r>
            <a:r>
              <a:rPr lang="en-US" dirty="0" err="1"/>
              <a:t>HeroesOfPymoli</a:t>
            </a:r>
            <a:r>
              <a:rPr lang="en-US" dirty="0"/>
              <a:t> and </a:t>
            </a:r>
            <a:r>
              <a:rPr lang="en-US" dirty="0" err="1"/>
              <a:t>PyCitySchools</a:t>
            </a:r>
            <a:endParaRPr lang="en-US" dirty="0"/>
          </a:p>
          <a:p>
            <a:pPr lvl="1"/>
            <a:r>
              <a:rPr lang="en-US" dirty="0"/>
              <a:t>You only need to complete </a:t>
            </a:r>
            <a:r>
              <a:rPr lang="en-US" b="1" dirty="0"/>
              <a:t>one </a:t>
            </a:r>
            <a:r>
              <a:rPr lang="en-US" dirty="0"/>
              <a:t>of these two challenges</a:t>
            </a:r>
          </a:p>
        </p:txBody>
      </p:sp>
    </p:spTree>
    <p:extLst>
      <p:ext uri="{BB962C8B-B14F-4D97-AF65-F5344CB8AC3E}">
        <p14:creationId xmlns:p14="http://schemas.microsoft.com/office/powerpoint/2010/main" val="375945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5642-FD6A-C541-8D9A-F61A6B1B56E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36AAC43-4003-E54B-8DE3-8A46F85950C1}"/>
              </a:ext>
            </a:extLst>
          </p:cNvPr>
          <p:cNvSpPr>
            <a:spLocks noGrp="1"/>
          </p:cNvSpPr>
          <p:nvPr>
            <p:ph idx="1"/>
          </p:nvPr>
        </p:nvSpPr>
        <p:spPr/>
        <p:txBody>
          <a:bodyPr/>
          <a:lstStyle/>
          <a:p>
            <a:r>
              <a:rPr lang="en-US" dirty="0"/>
              <a:t>Pandas is a popular Python library which is used for data manipulation and analysis.</a:t>
            </a:r>
          </a:p>
          <a:p>
            <a:pPr lvl="1"/>
            <a:r>
              <a:rPr lang="en-US" dirty="0"/>
              <a:t>Popularity stems from speed, flexibility, and power! </a:t>
            </a:r>
          </a:p>
          <a:p>
            <a:r>
              <a:rPr lang="en-US" dirty="0"/>
              <a:t>You must only complete </a:t>
            </a:r>
            <a:r>
              <a:rPr lang="en-US" b="1" dirty="0"/>
              <a:t>one </a:t>
            </a:r>
            <a:r>
              <a:rPr lang="en-US" dirty="0"/>
              <a:t>of the two challenges presented:</a:t>
            </a:r>
          </a:p>
          <a:p>
            <a:pPr lvl="1"/>
            <a:r>
              <a:rPr lang="en-US" b="1" dirty="0"/>
              <a:t>Option 1: In Heroes of </a:t>
            </a:r>
            <a:r>
              <a:rPr lang="en-US" b="1" dirty="0" err="1"/>
              <a:t>Pymoli</a:t>
            </a:r>
            <a:r>
              <a:rPr lang="en-US" b="1" dirty="0"/>
              <a:t>, you will pretend you are the Lead Analyst at an independent gaming company and use Python and Pandas to analyze data for their most recent game release to produce meaningful insights</a:t>
            </a:r>
          </a:p>
          <a:p>
            <a:pPr lvl="1"/>
            <a:r>
              <a:rPr lang="en-US" b="1" dirty="0"/>
              <a:t>Option 2: In </a:t>
            </a:r>
            <a:r>
              <a:rPr lang="en-US" b="1" dirty="0" err="1"/>
              <a:t>PyCitySchools</a:t>
            </a:r>
            <a:r>
              <a:rPr lang="en-US" b="1" dirty="0"/>
              <a:t>, you will pretend you are a Chief Data Scientist at a school, and use Python and Pandas to help the school board make strategic decisions regarding future budgets and priorities</a:t>
            </a:r>
          </a:p>
        </p:txBody>
      </p:sp>
    </p:spTree>
    <p:extLst>
      <p:ext uri="{BB962C8B-B14F-4D97-AF65-F5344CB8AC3E}">
        <p14:creationId xmlns:p14="http://schemas.microsoft.com/office/powerpoint/2010/main" val="40989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5244-CE48-A94D-A21A-D808ACA79269}"/>
              </a:ext>
            </a:extLst>
          </p:cNvPr>
          <p:cNvSpPr>
            <a:spLocks noGrp="1"/>
          </p:cNvSpPr>
          <p:nvPr>
            <p:ph type="title"/>
          </p:nvPr>
        </p:nvSpPr>
        <p:spPr/>
        <p:txBody>
          <a:bodyPr/>
          <a:lstStyle/>
          <a:p>
            <a:r>
              <a:rPr lang="en-US" dirty="0"/>
              <a:t>Before You Begin</a:t>
            </a:r>
          </a:p>
        </p:txBody>
      </p:sp>
      <p:sp>
        <p:nvSpPr>
          <p:cNvPr id="3" name="Content Placeholder 2">
            <a:extLst>
              <a:ext uri="{FF2B5EF4-FFF2-40B4-BE49-F238E27FC236}">
                <a16:creationId xmlns:a16="http://schemas.microsoft.com/office/drawing/2014/main" id="{825C8C64-EB92-8C45-8EE3-6BAA6C213C2E}"/>
              </a:ext>
            </a:extLst>
          </p:cNvPr>
          <p:cNvSpPr>
            <a:spLocks noGrp="1"/>
          </p:cNvSpPr>
          <p:nvPr>
            <p:ph idx="1"/>
          </p:nvPr>
        </p:nvSpPr>
        <p:spPr/>
        <p:txBody>
          <a:bodyPr>
            <a:normAutofit/>
          </a:bodyPr>
          <a:lstStyle/>
          <a:p>
            <a:r>
              <a:rPr lang="en-US" dirty="0"/>
              <a:t>Create a new repository in GitHub called “</a:t>
            </a:r>
            <a:r>
              <a:rPr lang="en-US" b="1" dirty="0"/>
              <a:t>pandas-challenge</a:t>
            </a:r>
            <a:r>
              <a:rPr lang="en-US" dirty="0"/>
              <a:t>”</a:t>
            </a:r>
          </a:p>
          <a:p>
            <a:r>
              <a:rPr lang="en-US" dirty="0"/>
              <a:t>Clone repository to your computer</a:t>
            </a:r>
          </a:p>
          <a:p>
            <a:r>
              <a:rPr lang="en-US" dirty="0"/>
              <a:t>Inside your local repository (computer), create a directory for the Pandas Challenge you have chosen</a:t>
            </a:r>
          </a:p>
          <a:p>
            <a:pPr lvl="1"/>
            <a:r>
              <a:rPr lang="en-US" dirty="0"/>
              <a:t>The folder should either be named </a:t>
            </a:r>
            <a:r>
              <a:rPr lang="en-US" b="1" dirty="0"/>
              <a:t>“</a:t>
            </a:r>
            <a:r>
              <a:rPr lang="en-US" b="1" dirty="0" err="1"/>
              <a:t>HeroesOfPymoli</a:t>
            </a:r>
            <a:r>
              <a:rPr lang="en-US" b="1" dirty="0"/>
              <a:t>” </a:t>
            </a:r>
            <a:r>
              <a:rPr lang="en-US" dirty="0"/>
              <a:t>or </a:t>
            </a:r>
            <a:r>
              <a:rPr lang="en-US" b="1" dirty="0"/>
              <a:t>“</a:t>
            </a:r>
            <a:r>
              <a:rPr lang="en-US" b="1" dirty="0" err="1"/>
              <a:t>PyCitySchools</a:t>
            </a:r>
            <a:r>
              <a:rPr lang="en-US" b="1" dirty="0"/>
              <a:t>”</a:t>
            </a:r>
            <a:r>
              <a:rPr lang="en-US" dirty="0"/>
              <a:t> to correspond with the selected challenge</a:t>
            </a:r>
          </a:p>
        </p:txBody>
      </p:sp>
    </p:spTree>
    <p:extLst>
      <p:ext uri="{BB962C8B-B14F-4D97-AF65-F5344CB8AC3E}">
        <p14:creationId xmlns:p14="http://schemas.microsoft.com/office/powerpoint/2010/main" val="105807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32F71-FA62-4244-A6E2-2B54FCE0204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Preview - </a:t>
            </a:r>
            <a:r>
              <a:rPr lang="en-US" sz="3200" dirty="0">
                <a:solidFill>
                  <a:schemeClr val="bg1"/>
                </a:solidFill>
              </a:rPr>
              <a:t>Heroes of </a:t>
            </a:r>
            <a:r>
              <a:rPr lang="en-US" sz="3200" dirty="0" err="1">
                <a:solidFill>
                  <a:schemeClr val="bg1"/>
                </a:solidFill>
              </a:rPr>
              <a:t>PyMoli</a:t>
            </a:r>
            <a:r>
              <a:rPr lang="en-US" sz="3200" dirty="0">
                <a:solidFill>
                  <a:schemeClr val="bg1"/>
                </a:solidFill>
              </a:rPr>
              <a:t> Challenge</a:t>
            </a:r>
            <a:endParaRPr lang="en-US" sz="3200" kern="1200" dirty="0">
              <a:solidFill>
                <a:schemeClr val="bg1"/>
              </a:solidFill>
              <a:latin typeface="+mj-lt"/>
              <a:ea typeface="+mj-ea"/>
              <a:cs typeface="+mj-cs"/>
            </a:endParaRPr>
          </a:p>
        </p:txBody>
      </p:sp>
      <p:sp>
        <p:nvSpPr>
          <p:cNvPr id="6" name="TextBox 5">
            <a:extLst>
              <a:ext uri="{FF2B5EF4-FFF2-40B4-BE49-F238E27FC236}">
                <a16:creationId xmlns:a16="http://schemas.microsoft.com/office/drawing/2014/main" id="{13AB6A72-270B-A744-A471-3144768A7709}"/>
              </a:ext>
            </a:extLst>
          </p:cNvPr>
          <p:cNvSpPr txBox="1"/>
          <p:nvPr/>
        </p:nvSpPr>
        <p:spPr>
          <a:xfrm>
            <a:off x="6096000" y="2035946"/>
            <a:ext cx="5117123" cy="3970318"/>
          </a:xfrm>
          <a:prstGeom prst="rect">
            <a:avLst/>
          </a:prstGeom>
          <a:noFill/>
        </p:spPr>
        <p:txBody>
          <a:bodyPr wrap="square" rtlCol="0">
            <a:spAutoFit/>
          </a:bodyPr>
          <a:lstStyle/>
          <a:p>
            <a:r>
              <a:rPr lang="en-US" b="1" dirty="0"/>
              <a:t>Using the data to the left, use Pandas to analyze the find the following:</a:t>
            </a:r>
          </a:p>
          <a:p>
            <a:endParaRPr lang="en-US" b="1" dirty="0"/>
          </a:p>
          <a:p>
            <a:pPr marL="285750" indent="-285750">
              <a:buFont typeface="Arial" panose="020B0604020202020204" pitchFamily="34" charset="0"/>
              <a:buChar char="•"/>
            </a:pPr>
            <a:r>
              <a:rPr lang="en-US" dirty="0"/>
              <a:t>Player Count</a:t>
            </a:r>
          </a:p>
          <a:p>
            <a:pPr marL="285750" indent="-285750">
              <a:buFont typeface="Arial" panose="020B0604020202020204" pitchFamily="34" charset="0"/>
              <a:buChar char="•"/>
            </a:pPr>
            <a:r>
              <a:rPr lang="en-US" dirty="0"/>
              <a:t>Purchasing Analysis (Total)</a:t>
            </a:r>
          </a:p>
          <a:p>
            <a:pPr marL="285750" indent="-285750">
              <a:buFont typeface="Arial" panose="020B0604020202020204" pitchFamily="34" charset="0"/>
              <a:buChar char="•"/>
            </a:pPr>
            <a:r>
              <a:rPr lang="en-US" dirty="0"/>
              <a:t>Gender Demographics</a:t>
            </a:r>
          </a:p>
          <a:p>
            <a:pPr marL="285750" indent="-285750">
              <a:buFont typeface="Arial" panose="020B0604020202020204" pitchFamily="34" charset="0"/>
              <a:buChar char="•"/>
            </a:pPr>
            <a:r>
              <a:rPr lang="en-US" dirty="0"/>
              <a:t>Purchasing Analysis (Gender)</a:t>
            </a:r>
          </a:p>
          <a:p>
            <a:pPr marL="285750" indent="-285750">
              <a:buFont typeface="Arial" panose="020B0604020202020204" pitchFamily="34" charset="0"/>
              <a:buChar char="•"/>
            </a:pPr>
            <a:r>
              <a:rPr lang="en-US" dirty="0"/>
              <a:t>Age Demographics</a:t>
            </a:r>
          </a:p>
          <a:p>
            <a:pPr marL="285750" indent="-285750">
              <a:buFont typeface="Arial" panose="020B0604020202020204" pitchFamily="34" charset="0"/>
              <a:buChar char="•"/>
            </a:pPr>
            <a:r>
              <a:rPr lang="en-US" dirty="0"/>
              <a:t>Top Spenders</a:t>
            </a:r>
          </a:p>
          <a:p>
            <a:pPr marL="285750" indent="-285750">
              <a:buFont typeface="Arial" panose="020B0604020202020204" pitchFamily="34" charset="0"/>
              <a:buChar char="•"/>
            </a:pPr>
            <a:r>
              <a:rPr lang="en-US" dirty="0"/>
              <a:t>Most Popular Items</a:t>
            </a:r>
          </a:p>
          <a:p>
            <a:pPr marL="285750" indent="-285750">
              <a:buFont typeface="Arial" panose="020B0604020202020204" pitchFamily="34" charset="0"/>
              <a:buChar char="•"/>
            </a:pPr>
            <a:r>
              <a:rPr lang="en-US" dirty="0"/>
              <a:t>Most Profitable Items</a:t>
            </a:r>
          </a:p>
          <a:p>
            <a:endParaRPr lang="en-US" dirty="0"/>
          </a:p>
          <a:p>
            <a:r>
              <a:rPr lang="en-US" dirty="0"/>
              <a:t>… specific key metrics to calculate can be found in the instructions!</a:t>
            </a:r>
          </a:p>
        </p:txBody>
      </p:sp>
      <p:pic>
        <p:nvPicPr>
          <p:cNvPr id="4" name="Picture 3" descr="A close up of a piece of paper&#10;&#10;Description automatically generated">
            <a:extLst>
              <a:ext uri="{FF2B5EF4-FFF2-40B4-BE49-F238E27FC236}">
                <a16:creationId xmlns:a16="http://schemas.microsoft.com/office/drawing/2014/main" id="{CBAF3CBF-EE25-DE44-9DF7-BDE2FD699D0E}"/>
              </a:ext>
            </a:extLst>
          </p:cNvPr>
          <p:cNvPicPr>
            <a:picLocks noChangeAspect="1"/>
          </p:cNvPicPr>
          <p:nvPr/>
        </p:nvPicPr>
        <p:blipFill rotWithShape="1">
          <a:blip r:embed="rId3"/>
          <a:srcRect r="513" b="40476"/>
          <a:stretch/>
        </p:blipFill>
        <p:spPr>
          <a:xfrm>
            <a:off x="838701" y="2035946"/>
            <a:ext cx="4976947" cy="3970318"/>
          </a:xfrm>
          <a:prstGeom prst="rect">
            <a:avLst/>
          </a:prstGeom>
        </p:spPr>
      </p:pic>
    </p:spTree>
    <p:extLst>
      <p:ext uri="{BB962C8B-B14F-4D97-AF65-F5344CB8AC3E}">
        <p14:creationId xmlns:p14="http://schemas.microsoft.com/office/powerpoint/2010/main" val="250724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C4BA-4043-4940-8563-00B9E7ED3BB5}"/>
              </a:ext>
            </a:extLst>
          </p:cNvPr>
          <p:cNvSpPr>
            <a:spLocks noGrp="1"/>
          </p:cNvSpPr>
          <p:nvPr>
            <p:ph type="title"/>
          </p:nvPr>
        </p:nvSpPr>
        <p:spPr/>
        <p:txBody>
          <a:bodyPr/>
          <a:lstStyle/>
          <a:p>
            <a:r>
              <a:rPr lang="en-US" dirty="0"/>
              <a:t>Heroes of </a:t>
            </a:r>
            <a:r>
              <a:rPr lang="en-US" dirty="0" err="1"/>
              <a:t>PyMoli</a:t>
            </a:r>
            <a:r>
              <a:rPr lang="en-US" dirty="0"/>
              <a:t> Reminders</a:t>
            </a:r>
          </a:p>
        </p:txBody>
      </p:sp>
      <p:sp>
        <p:nvSpPr>
          <p:cNvPr id="3" name="Content Placeholder 2">
            <a:extLst>
              <a:ext uri="{FF2B5EF4-FFF2-40B4-BE49-F238E27FC236}">
                <a16:creationId xmlns:a16="http://schemas.microsoft.com/office/drawing/2014/main" id="{FE8BE657-D9EE-BA45-B9E7-72C7DD809366}"/>
              </a:ext>
            </a:extLst>
          </p:cNvPr>
          <p:cNvSpPr>
            <a:spLocks noGrp="1"/>
          </p:cNvSpPr>
          <p:nvPr>
            <p:ph idx="1"/>
          </p:nvPr>
        </p:nvSpPr>
        <p:spPr/>
        <p:txBody>
          <a:bodyPr/>
          <a:lstStyle/>
          <a:p>
            <a:r>
              <a:rPr lang="en-US" dirty="0"/>
              <a:t>You must use the </a:t>
            </a:r>
            <a:r>
              <a:rPr lang="en-US" b="1" dirty="0"/>
              <a:t>Pandas</a:t>
            </a:r>
            <a:r>
              <a:rPr lang="en-US" dirty="0"/>
              <a:t> Library</a:t>
            </a:r>
          </a:p>
          <a:p>
            <a:r>
              <a:rPr lang="en-US" dirty="0"/>
              <a:t>You must use </a:t>
            </a:r>
            <a:r>
              <a:rPr lang="en-US" b="1" dirty="0" err="1"/>
              <a:t>Jupyter</a:t>
            </a:r>
            <a:r>
              <a:rPr lang="en-US" b="1" dirty="0"/>
              <a:t> Notebook</a:t>
            </a:r>
            <a:endParaRPr lang="en-US" dirty="0"/>
          </a:p>
          <a:p>
            <a:r>
              <a:rPr lang="en-US" dirty="0"/>
              <a:t>Download and submit your </a:t>
            </a:r>
            <a:r>
              <a:rPr lang="en-US" dirty="0" err="1"/>
              <a:t>Jupyter</a:t>
            </a:r>
            <a:r>
              <a:rPr lang="en-US" dirty="0"/>
              <a:t> Notebook as an </a:t>
            </a:r>
            <a:r>
              <a:rPr lang="en-US" b="1" dirty="0"/>
              <a:t>.</a:t>
            </a:r>
            <a:r>
              <a:rPr lang="en-US" b="1" dirty="0" err="1"/>
              <a:t>ipynb</a:t>
            </a:r>
            <a:r>
              <a:rPr lang="en-US" b="1" dirty="0"/>
              <a:t> </a:t>
            </a:r>
            <a:r>
              <a:rPr lang="en-US" dirty="0"/>
              <a:t>file with the viewable Data Frames</a:t>
            </a:r>
          </a:p>
          <a:p>
            <a:r>
              <a:rPr lang="en-US" dirty="0"/>
              <a:t>Include a written description of </a:t>
            </a:r>
            <a:r>
              <a:rPr lang="en-US" b="1" dirty="0"/>
              <a:t>three </a:t>
            </a:r>
            <a:r>
              <a:rPr lang="en-US" dirty="0"/>
              <a:t>observable trends based on the data</a:t>
            </a:r>
          </a:p>
          <a:p>
            <a:pPr marL="0" indent="0">
              <a:buNone/>
            </a:pPr>
            <a:endParaRPr lang="en-US" dirty="0"/>
          </a:p>
          <a:p>
            <a:pPr marL="0" indent="0">
              <a:buNone/>
            </a:pPr>
            <a:r>
              <a:rPr lang="en-US" dirty="0"/>
              <a:t>... Please use the </a:t>
            </a:r>
            <a:r>
              <a:rPr lang="en-US" b="1" dirty="0" err="1"/>
              <a:t>HeroesOfPyMoli_starter.ipynb</a:t>
            </a:r>
            <a:r>
              <a:rPr lang="en-US" b="1" dirty="0"/>
              <a:t> </a:t>
            </a:r>
            <a:r>
              <a:rPr lang="en-US" dirty="0"/>
              <a:t>file contained in the </a:t>
            </a:r>
            <a:r>
              <a:rPr lang="en-US" dirty="0" err="1"/>
              <a:t>HeroesOfPyMoli</a:t>
            </a:r>
            <a:r>
              <a:rPr lang="en-US" dirty="0"/>
              <a:t> folder as a reference on the expected format</a:t>
            </a:r>
          </a:p>
          <a:p>
            <a:endParaRPr lang="en-US" dirty="0"/>
          </a:p>
        </p:txBody>
      </p:sp>
    </p:spTree>
    <p:extLst>
      <p:ext uri="{BB962C8B-B14F-4D97-AF65-F5344CB8AC3E}">
        <p14:creationId xmlns:p14="http://schemas.microsoft.com/office/powerpoint/2010/main" val="292266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32F71-FA62-4244-A6E2-2B54FCE0204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Preview – </a:t>
            </a:r>
            <a:r>
              <a:rPr lang="en-US" sz="3200" kern="1200" dirty="0" err="1">
                <a:solidFill>
                  <a:schemeClr val="bg1"/>
                </a:solidFill>
                <a:latin typeface="+mj-lt"/>
                <a:ea typeface="+mj-ea"/>
                <a:cs typeface="+mj-cs"/>
              </a:rPr>
              <a:t>PyCitySchools</a:t>
            </a:r>
            <a:r>
              <a:rPr lang="en-US" sz="3200" kern="1200" dirty="0">
                <a:solidFill>
                  <a:schemeClr val="bg1"/>
                </a:solidFill>
                <a:latin typeface="+mj-lt"/>
                <a:ea typeface="+mj-ea"/>
                <a:cs typeface="+mj-cs"/>
              </a:rPr>
              <a:t> </a:t>
            </a:r>
            <a:r>
              <a:rPr lang="en-US" sz="3200" dirty="0">
                <a:solidFill>
                  <a:schemeClr val="bg1"/>
                </a:solidFill>
              </a:rPr>
              <a:t>Challenge</a:t>
            </a:r>
            <a:endParaRPr lang="en-US" sz="3200" kern="1200" dirty="0">
              <a:solidFill>
                <a:schemeClr val="bg1"/>
              </a:solidFill>
              <a:latin typeface="+mj-lt"/>
              <a:ea typeface="+mj-ea"/>
              <a:cs typeface="+mj-cs"/>
            </a:endParaRPr>
          </a:p>
        </p:txBody>
      </p:sp>
      <p:sp>
        <p:nvSpPr>
          <p:cNvPr id="6" name="TextBox 5">
            <a:extLst>
              <a:ext uri="{FF2B5EF4-FFF2-40B4-BE49-F238E27FC236}">
                <a16:creationId xmlns:a16="http://schemas.microsoft.com/office/drawing/2014/main" id="{13AB6A72-270B-A744-A471-3144768A7709}"/>
              </a:ext>
            </a:extLst>
          </p:cNvPr>
          <p:cNvSpPr txBox="1"/>
          <p:nvPr/>
        </p:nvSpPr>
        <p:spPr>
          <a:xfrm>
            <a:off x="6096000" y="2035946"/>
            <a:ext cx="5117123" cy="4247317"/>
          </a:xfrm>
          <a:prstGeom prst="rect">
            <a:avLst/>
          </a:prstGeom>
          <a:noFill/>
        </p:spPr>
        <p:txBody>
          <a:bodyPr wrap="square" rtlCol="0">
            <a:spAutoFit/>
          </a:bodyPr>
          <a:lstStyle/>
          <a:p>
            <a:r>
              <a:rPr lang="en-US" b="1" dirty="0"/>
              <a:t>Using the data to the left, use Pandas to analyze the find the following:</a:t>
            </a:r>
          </a:p>
          <a:p>
            <a:endParaRPr lang="en-US" b="1" dirty="0"/>
          </a:p>
          <a:p>
            <a:pPr marL="285750" indent="-285750">
              <a:buFont typeface="Arial" panose="020B0604020202020204" pitchFamily="34" charset="0"/>
              <a:buChar char="•"/>
            </a:pPr>
            <a:r>
              <a:rPr lang="en-US" dirty="0"/>
              <a:t>District Summary</a:t>
            </a:r>
          </a:p>
          <a:p>
            <a:pPr marL="285750" indent="-285750">
              <a:buFont typeface="Arial" panose="020B0604020202020204" pitchFamily="34" charset="0"/>
              <a:buChar char="•"/>
            </a:pPr>
            <a:r>
              <a:rPr lang="en-US" dirty="0"/>
              <a:t>School Summary</a:t>
            </a:r>
          </a:p>
          <a:p>
            <a:pPr marL="285750" indent="-285750">
              <a:buFont typeface="Arial" panose="020B0604020202020204" pitchFamily="34" charset="0"/>
              <a:buChar char="•"/>
            </a:pPr>
            <a:r>
              <a:rPr lang="en-US" dirty="0"/>
              <a:t>Top Performing Schools (By % Overall Passing)</a:t>
            </a:r>
          </a:p>
          <a:p>
            <a:pPr marL="285750" indent="-285750">
              <a:buFont typeface="Arial" panose="020B0604020202020204" pitchFamily="34" charset="0"/>
              <a:buChar char="•"/>
            </a:pPr>
            <a:r>
              <a:rPr lang="en-US" dirty="0"/>
              <a:t>Bottom Performing Schools (By % Overall Passing)</a:t>
            </a:r>
          </a:p>
          <a:p>
            <a:pPr marL="285750" indent="-285750">
              <a:buFont typeface="Arial" panose="020B0604020202020204" pitchFamily="34" charset="0"/>
              <a:buChar char="•"/>
            </a:pPr>
            <a:r>
              <a:rPr lang="en-US" dirty="0"/>
              <a:t>Math Scores by Grade</a:t>
            </a:r>
          </a:p>
          <a:p>
            <a:pPr marL="285750" indent="-285750">
              <a:buFont typeface="Arial" panose="020B0604020202020204" pitchFamily="34" charset="0"/>
              <a:buChar char="•"/>
            </a:pPr>
            <a:r>
              <a:rPr lang="en-US" dirty="0"/>
              <a:t>Reading Scores by Grade</a:t>
            </a:r>
          </a:p>
          <a:p>
            <a:pPr marL="285750" indent="-285750">
              <a:buFont typeface="Arial" panose="020B0604020202020204" pitchFamily="34" charset="0"/>
              <a:buChar char="•"/>
            </a:pPr>
            <a:r>
              <a:rPr lang="en-US" dirty="0"/>
              <a:t>Scores by School Spending</a:t>
            </a:r>
          </a:p>
          <a:p>
            <a:pPr marL="285750" indent="-285750">
              <a:buFont typeface="Arial" panose="020B0604020202020204" pitchFamily="34" charset="0"/>
              <a:buChar char="•"/>
            </a:pPr>
            <a:r>
              <a:rPr lang="en-US" dirty="0"/>
              <a:t>Scores by School Size</a:t>
            </a:r>
          </a:p>
          <a:p>
            <a:pPr marL="285750" indent="-285750">
              <a:buFont typeface="Arial" panose="020B0604020202020204" pitchFamily="34" charset="0"/>
              <a:buChar char="•"/>
            </a:pPr>
            <a:r>
              <a:rPr lang="en-US" dirty="0"/>
              <a:t>Scores by School Type</a:t>
            </a:r>
          </a:p>
          <a:p>
            <a:endParaRPr lang="en-US" dirty="0"/>
          </a:p>
          <a:p>
            <a:r>
              <a:rPr lang="en-US" dirty="0"/>
              <a:t>… specific key metrics to calculate can be found in the instructions!</a:t>
            </a:r>
          </a:p>
        </p:txBody>
      </p:sp>
      <p:pic>
        <p:nvPicPr>
          <p:cNvPr id="4" name="Picture 3" descr="A screenshot of a cell phone&#10;&#10;Description automatically generated">
            <a:extLst>
              <a:ext uri="{FF2B5EF4-FFF2-40B4-BE49-F238E27FC236}">
                <a16:creationId xmlns:a16="http://schemas.microsoft.com/office/drawing/2014/main" id="{24A0DEB7-A6AA-D642-8773-7B61AA977AB0}"/>
              </a:ext>
            </a:extLst>
          </p:cNvPr>
          <p:cNvPicPr>
            <a:picLocks noChangeAspect="1"/>
          </p:cNvPicPr>
          <p:nvPr/>
        </p:nvPicPr>
        <p:blipFill rotWithShape="1">
          <a:blip r:embed="rId3"/>
          <a:srcRect t="506" r="1172" b="55214"/>
          <a:stretch/>
        </p:blipFill>
        <p:spPr>
          <a:xfrm>
            <a:off x="1078866" y="4021105"/>
            <a:ext cx="4091668" cy="144524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BA08CA8-3BFC-B64E-B983-859568B0647F}"/>
              </a:ext>
            </a:extLst>
          </p:cNvPr>
          <p:cNvPicPr>
            <a:picLocks noChangeAspect="1"/>
          </p:cNvPicPr>
          <p:nvPr/>
        </p:nvPicPr>
        <p:blipFill rotWithShape="1">
          <a:blip r:embed="rId4"/>
          <a:srcRect r="66" b="56487"/>
          <a:stretch/>
        </p:blipFill>
        <p:spPr>
          <a:xfrm>
            <a:off x="666128" y="2398818"/>
            <a:ext cx="4917143" cy="1380702"/>
          </a:xfrm>
          <a:prstGeom prst="rect">
            <a:avLst/>
          </a:prstGeom>
        </p:spPr>
      </p:pic>
    </p:spTree>
    <p:extLst>
      <p:ext uri="{BB962C8B-B14F-4D97-AF65-F5344CB8AC3E}">
        <p14:creationId xmlns:p14="http://schemas.microsoft.com/office/powerpoint/2010/main" val="406908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C4BA-4043-4940-8563-00B9E7ED3BB5}"/>
              </a:ext>
            </a:extLst>
          </p:cNvPr>
          <p:cNvSpPr>
            <a:spLocks noGrp="1"/>
          </p:cNvSpPr>
          <p:nvPr>
            <p:ph type="title"/>
          </p:nvPr>
        </p:nvSpPr>
        <p:spPr/>
        <p:txBody>
          <a:bodyPr/>
          <a:lstStyle/>
          <a:p>
            <a:r>
              <a:rPr lang="en-US" dirty="0" err="1"/>
              <a:t>PyCitySchools</a:t>
            </a:r>
            <a:r>
              <a:rPr lang="en-US" dirty="0"/>
              <a:t> Reminders</a:t>
            </a:r>
          </a:p>
        </p:txBody>
      </p:sp>
      <p:sp>
        <p:nvSpPr>
          <p:cNvPr id="3" name="Content Placeholder 2">
            <a:extLst>
              <a:ext uri="{FF2B5EF4-FFF2-40B4-BE49-F238E27FC236}">
                <a16:creationId xmlns:a16="http://schemas.microsoft.com/office/drawing/2014/main" id="{FE8BE657-D9EE-BA45-B9E7-72C7DD809366}"/>
              </a:ext>
            </a:extLst>
          </p:cNvPr>
          <p:cNvSpPr>
            <a:spLocks noGrp="1"/>
          </p:cNvSpPr>
          <p:nvPr>
            <p:ph idx="1"/>
          </p:nvPr>
        </p:nvSpPr>
        <p:spPr/>
        <p:txBody>
          <a:bodyPr/>
          <a:lstStyle/>
          <a:p>
            <a:r>
              <a:rPr lang="en-US" dirty="0"/>
              <a:t>You must use the </a:t>
            </a:r>
            <a:r>
              <a:rPr lang="en-US" b="1" dirty="0"/>
              <a:t>Pandas</a:t>
            </a:r>
            <a:r>
              <a:rPr lang="en-US" dirty="0"/>
              <a:t> Library</a:t>
            </a:r>
          </a:p>
          <a:p>
            <a:r>
              <a:rPr lang="en-US" dirty="0"/>
              <a:t>You must use </a:t>
            </a:r>
            <a:r>
              <a:rPr lang="en-US" b="1" dirty="0" err="1"/>
              <a:t>Jupyter</a:t>
            </a:r>
            <a:r>
              <a:rPr lang="en-US" b="1" dirty="0"/>
              <a:t> Notebook</a:t>
            </a:r>
            <a:endParaRPr lang="en-US" dirty="0"/>
          </a:p>
          <a:p>
            <a:r>
              <a:rPr lang="en-US" dirty="0"/>
              <a:t>Download and submit your </a:t>
            </a:r>
            <a:r>
              <a:rPr lang="en-US" dirty="0" err="1"/>
              <a:t>Jupyter</a:t>
            </a:r>
            <a:r>
              <a:rPr lang="en-US" dirty="0"/>
              <a:t> Notebook as an </a:t>
            </a:r>
            <a:r>
              <a:rPr lang="en-US" b="1" dirty="0"/>
              <a:t>.</a:t>
            </a:r>
            <a:r>
              <a:rPr lang="en-US" b="1" dirty="0" err="1"/>
              <a:t>ipynb</a:t>
            </a:r>
            <a:r>
              <a:rPr lang="en-US" b="1" dirty="0"/>
              <a:t> </a:t>
            </a:r>
            <a:r>
              <a:rPr lang="en-US" dirty="0"/>
              <a:t>file with the viewable Data Frames</a:t>
            </a:r>
          </a:p>
          <a:p>
            <a:r>
              <a:rPr lang="en-US" dirty="0"/>
              <a:t>Include a written description of </a:t>
            </a:r>
            <a:r>
              <a:rPr lang="en-US" b="1" dirty="0"/>
              <a:t>at least two </a:t>
            </a:r>
            <a:r>
              <a:rPr lang="en-US" dirty="0"/>
              <a:t>observable trends based on the data</a:t>
            </a:r>
          </a:p>
          <a:p>
            <a:pPr marL="0" indent="0">
              <a:buNone/>
            </a:pPr>
            <a:endParaRPr lang="en-US" dirty="0"/>
          </a:p>
          <a:p>
            <a:pPr marL="0" indent="0">
              <a:buNone/>
            </a:pPr>
            <a:r>
              <a:rPr lang="en-US" dirty="0"/>
              <a:t>... Please use the </a:t>
            </a:r>
            <a:r>
              <a:rPr lang="en-US" b="1" dirty="0" err="1"/>
              <a:t>HeroesOfPyMoli_starter.ipynb</a:t>
            </a:r>
            <a:r>
              <a:rPr lang="en-US" b="1" dirty="0"/>
              <a:t> </a:t>
            </a:r>
            <a:r>
              <a:rPr lang="en-US" dirty="0"/>
              <a:t>file contained in the </a:t>
            </a:r>
            <a:r>
              <a:rPr lang="en-US" dirty="0" err="1"/>
              <a:t>HeroesOfPyMoli</a:t>
            </a:r>
            <a:r>
              <a:rPr lang="en-US" dirty="0"/>
              <a:t> folder as a reference on the expected format</a:t>
            </a:r>
          </a:p>
          <a:p>
            <a:endParaRPr lang="en-US" dirty="0"/>
          </a:p>
        </p:txBody>
      </p:sp>
    </p:spTree>
    <p:extLst>
      <p:ext uri="{BB962C8B-B14F-4D97-AF65-F5344CB8AC3E}">
        <p14:creationId xmlns:p14="http://schemas.microsoft.com/office/powerpoint/2010/main" val="1310736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765</Words>
  <Application>Microsoft Macintosh PowerPoint</Application>
  <PresentationFormat>Widescreen</PresentationFormat>
  <Paragraphs>92</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Homework Time!</vt:lpstr>
      <vt:lpstr>Objectives</vt:lpstr>
      <vt:lpstr>Full Instructions &amp; Data Set</vt:lpstr>
      <vt:lpstr>Background</vt:lpstr>
      <vt:lpstr>Before You Begin</vt:lpstr>
      <vt:lpstr>Preview - Heroes of PyMoli Challenge</vt:lpstr>
      <vt:lpstr>Heroes of PyMoli Reminders</vt:lpstr>
      <vt:lpstr>Preview – PyCitySchools Challenge</vt:lpstr>
      <vt:lpstr>PyCitySchools Reminders</vt:lpstr>
      <vt:lpstr>Considerations</vt:lpstr>
      <vt:lpstr>Considerations Cont...</vt:lpstr>
      <vt:lpstr>Submission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Time!</dc:title>
  <dc:creator>Madison Leopold</dc:creator>
  <cp:lastModifiedBy>Madison Leopold</cp:lastModifiedBy>
  <cp:revision>39</cp:revision>
  <dcterms:created xsi:type="dcterms:W3CDTF">2020-06-11T17:25:38Z</dcterms:created>
  <dcterms:modified xsi:type="dcterms:W3CDTF">2020-07-04T15:39:32Z</dcterms:modified>
</cp:coreProperties>
</file>