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3" r:id="rId6"/>
    <p:sldId id="262" r:id="rId7"/>
    <p:sldId id="264" r:id="rId8"/>
    <p:sldId id="265" r:id="rId9"/>
    <p:sldId id="269" r:id="rId10"/>
    <p:sldId id="271" r:id="rId11"/>
    <p:sldId id="266" r:id="rId12"/>
    <p:sldId id="270" r:id="rId13"/>
    <p:sldId id="267" r:id="rId14"/>
    <p:sldId id="268" r:id="rId15"/>
    <p:sldId id="26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105" autoAdjust="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B4B8F-90DB-4133-A2E5-8AEFBF3548FF}" type="datetimeFigureOut">
              <a:rPr lang="en-GB" smtClean="0"/>
              <a:t>07/07/2020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3B204-AD76-42C4-933E-F6DDBDB69DF4}" type="slidenum">
              <a:rPr lang="en-GB" smtClean="0"/>
              <a:t>‹#›</a:t>
            </a:fld>
            <a:endParaRPr lang="en-GB"/>
          </a:p>
        </p:txBody>
      </p:sp>
    </p:spTree>
    <p:extLst>
      <p:ext uri="{BB962C8B-B14F-4D97-AF65-F5344CB8AC3E}">
        <p14:creationId xmlns:p14="http://schemas.microsoft.com/office/powerpoint/2010/main" val="261917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Me llamo Guillermo Arrabal, soy estudiante del MBD y os voy a presentar mi Trabajo Final de Master cuyo nombre es el siguiente: sistemas de predicción de resultados en eventos deportivos.</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a:t>
            </a:fld>
            <a:endParaRPr lang="en-GB"/>
          </a:p>
        </p:txBody>
      </p:sp>
    </p:spTree>
    <p:extLst>
      <p:ext uri="{BB962C8B-B14F-4D97-AF65-F5344CB8AC3E}">
        <p14:creationId xmlns:p14="http://schemas.microsoft.com/office/powerpoint/2010/main" val="21556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Una vez seleccionada la liga más predecible he comenzado a buscar el modelo que mejor funciona con los datos de esta liga. </a:t>
            </a:r>
          </a:p>
          <a:p>
            <a:endParaRPr lang="es-ES" dirty="0"/>
          </a:p>
          <a:p>
            <a:r>
              <a:rPr lang="es-ES" dirty="0"/>
              <a:t>Después de todas las pruebas realizadas, visualizamos los resultados ordenados con los 15 mejores modelos y la diagonal principal de la matriz de confusión con el recuento de aciertos. En la tabla podemos ver el Accuracy %, Aciertos en derrotas del equipo local, aciertos en empates y aciertos en victorias del equipo local.</a:t>
            </a:r>
          </a:p>
          <a:p>
            <a:endParaRPr lang="es-ES" dirty="0"/>
          </a:p>
          <a:p>
            <a:r>
              <a:rPr lang="es-ES" dirty="0"/>
              <a:t>Es muy curioso ver como los mejores modelos no son capaces de acertar en los empates, el mejor modelo clasificando empates ha sido KNN.</a:t>
            </a:r>
          </a:p>
          <a:p>
            <a:r>
              <a:rPr lang="es-ES" dirty="0"/>
              <a:t>He probado una serie de aproximaciones adicionales para tratar de mejorar los resultados de estos modelos.</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10</a:t>
            </a:fld>
            <a:endParaRPr lang="en-GB"/>
          </a:p>
        </p:txBody>
      </p:sp>
    </p:spTree>
    <p:extLst>
      <p:ext uri="{BB962C8B-B14F-4D97-AF65-F5344CB8AC3E}">
        <p14:creationId xmlns:p14="http://schemas.microsoft.com/office/powerpoint/2010/main" val="282944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 intentado optimizar los modelos y probar con nuevas aproximaciones, las cuales voy a detallar a continuación:</a:t>
            </a:r>
          </a:p>
          <a:p>
            <a:endParaRPr lang="es-ES" dirty="0"/>
          </a:p>
          <a:p>
            <a:r>
              <a:rPr lang="es-ES" dirty="0"/>
              <a:t>El Uso de un Clasificador de votos o ensemble, que agrupa una serie de modelos predictivos, los que mejor funcionen,  y hace una votación sobre cual será la etiqueta a predecir obteniendo una única predicción.</a:t>
            </a:r>
          </a:p>
          <a:p>
            <a:endParaRPr lang="es-ES" dirty="0"/>
          </a:p>
          <a:p>
            <a:r>
              <a:rPr lang="es-ES" dirty="0"/>
              <a:t>También he probado con el Balanceo de clases, de esta forma he tratado de igualar el peso en el dataset de las victorias,  de los empates y de las derrotas.</a:t>
            </a:r>
          </a:p>
          <a:p>
            <a:endParaRPr lang="es-ES" dirty="0"/>
          </a:p>
          <a:p>
            <a:r>
              <a:rPr lang="es-ES" dirty="0"/>
              <a:t>En el caso de la optimización de hiper-parámetros (vía Grid Search) y de la reducción de dimensionalidad (aplicando PCA), ya las había aplicado en la tabla con la comparativa de la slide previa.</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11</a:t>
            </a:fld>
            <a:endParaRPr lang="en-GB"/>
          </a:p>
        </p:txBody>
      </p:sp>
    </p:spTree>
    <p:extLst>
      <p:ext uri="{BB962C8B-B14F-4D97-AF65-F5344CB8AC3E}">
        <p14:creationId xmlns:p14="http://schemas.microsoft.com/office/powerpoint/2010/main" val="1697446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resultados obtenidos con PCA no mejoran a los modelos calculados sin su aplicación, por lo que voy a mostrar la matriz de confusión de las otras tres aproximaciones con el mejor modelo obtenido en cada una de ellas:</a:t>
            </a:r>
          </a:p>
          <a:p>
            <a:endParaRPr lang="es-ES" dirty="0"/>
          </a:p>
          <a:p>
            <a:r>
              <a:rPr lang="es-ES" dirty="0"/>
              <a:t>Optimización de parámetros </a:t>
            </a:r>
            <a:r>
              <a:rPr lang="es-ES" dirty="0">
                <a:sym typeface="Wingdings" panose="05000000000000000000" pitchFamily="2" charset="2"/>
              </a:rPr>
              <a:t> SVM, he obtenido los mejores resultados hasta el momento, el punto negativo es que este modelo no clasifica bien los  empates.</a:t>
            </a:r>
          </a:p>
          <a:p>
            <a:endParaRPr lang="es-ES" dirty="0">
              <a:sym typeface="Wingdings" panose="05000000000000000000" pitchFamily="2" charset="2"/>
            </a:endParaRPr>
          </a:p>
          <a:p>
            <a:r>
              <a:rPr lang="es-ES" dirty="0">
                <a:sym typeface="Wingdings" panose="05000000000000000000" pitchFamily="2" charset="2"/>
              </a:rPr>
              <a:t>Balanceo de clases  Probado con una serie de modelos, (SVM, RF, XGBoost). el mejor resultado es el obtenido con RF, mejora la clasificación de empates pero empeora los aciertos en las otras dos clases.</a:t>
            </a:r>
          </a:p>
          <a:p>
            <a:endParaRPr lang="es-ES" dirty="0">
              <a:sym typeface="Wingdings" panose="05000000000000000000" pitchFamily="2" charset="2"/>
            </a:endParaRPr>
          </a:p>
          <a:p>
            <a:r>
              <a:rPr lang="es-ES" dirty="0">
                <a:sym typeface="Wingdings" panose="05000000000000000000" pitchFamily="2" charset="2"/>
              </a:rPr>
              <a:t>Clasificador de votos  para este modelo he combinado SVM + RF + KNN. He utilizado KNN ya que es el modelo que mejor clasifica los empates y le he </a:t>
            </a:r>
            <a:r>
              <a:rPr lang="es-ES" dirty="0" err="1">
                <a:sym typeface="Wingdings" panose="05000000000000000000" pitchFamily="2" charset="2"/>
              </a:rPr>
              <a:t>damdo</a:t>
            </a:r>
            <a:r>
              <a:rPr lang="es-ES" dirty="0">
                <a:sym typeface="Wingdings" panose="05000000000000000000" pitchFamily="2" charset="2"/>
              </a:rPr>
              <a:t> el doble de importancia que a los otros dos modelos. Buenos resultados pero sigue sin acertar los empates.</a:t>
            </a:r>
          </a:p>
          <a:p>
            <a:r>
              <a:rPr lang="es-ES" dirty="0">
                <a:sym typeface="Wingdings" panose="05000000000000000000" pitchFamily="2" charset="2"/>
              </a:rPr>
              <a:t>Podemos ver como quedaría la aplicación del modelo a las apuestas en los recuadros inferiores, dependiendo de la estrategia seguida. </a:t>
            </a:r>
          </a:p>
          <a:p>
            <a:r>
              <a:rPr lang="es-ES" dirty="0">
                <a:sym typeface="Wingdings" panose="05000000000000000000" pitchFamily="2" charset="2"/>
              </a:rPr>
              <a:t>Por ejemplo en el clasificador de votos, vemos que si confiamos en todos los pronósticos apostaríamos un total de 16.000€, con un beneficio de 468€ y un Yield o rentabilidad del 2,9%; en el caso de apostar solamente a los partidos que el modelo asigna una probabilidad de acierto superior al 74%, apostaríamos 1.000€ y obtendríamos un beneficio de 167€ con un Yield del 16,7%.</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12</a:t>
            </a:fld>
            <a:endParaRPr lang="en-GB"/>
          </a:p>
        </p:txBody>
      </p:sp>
    </p:spTree>
    <p:extLst>
      <p:ext uri="{BB962C8B-B14F-4D97-AF65-F5344CB8AC3E}">
        <p14:creationId xmlns:p14="http://schemas.microsoft.com/office/powerpoint/2010/main" val="1243187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 6</a:t>
            </a:r>
          </a:p>
          <a:p>
            <a:endParaRPr lang="es-ES" dirty="0"/>
          </a:p>
          <a:p>
            <a:r>
              <a:rPr lang="es-ES" dirty="0"/>
              <a:t>Dashboard, en este bloque podemos ver las pantallas principales del cuadro de mando diseñado en nuestra herramienta de visualización (Power BI). </a:t>
            </a:r>
          </a:p>
          <a:p>
            <a:r>
              <a:rPr lang="es-ES" dirty="0"/>
              <a:t>Los resultados los obtengo aplicando el mejor modelo a las cuotas de la casa de apuestas seleccionada, en este caso </a:t>
            </a:r>
            <a:r>
              <a:rPr lang="es-ES" dirty="0" err="1"/>
              <a:t>Bet</a:t>
            </a:r>
            <a:r>
              <a:rPr lang="es-ES" dirty="0"/>
              <a:t> 365, el Dashboard se puede visualizar de forma interactiva.</a:t>
            </a:r>
          </a:p>
          <a:p>
            <a:r>
              <a:rPr lang="es-ES" dirty="0"/>
              <a:t>Algunos de los KPI disponibles para cada estrategia son los siguientes: Beneficio, aciertos, fallos, cantidad apostada, Yield. </a:t>
            </a:r>
          </a:p>
          <a:p>
            <a:endParaRPr lang="es-ES" dirty="0"/>
          </a:p>
          <a:p>
            <a:r>
              <a:rPr lang="es-ES" dirty="0"/>
              <a:t>En el cuadro de la derecha visualizamos los pronósticos con la probabilidad que les da el modelo para poder realizar nuestras futuras apuestas.</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13</a:t>
            </a:fld>
            <a:endParaRPr lang="en-GB"/>
          </a:p>
        </p:txBody>
      </p:sp>
    </p:spTree>
    <p:extLst>
      <p:ext uri="{BB962C8B-B14F-4D97-AF65-F5344CB8AC3E}">
        <p14:creationId xmlns:p14="http://schemas.microsoft.com/office/powerpoint/2010/main" val="2573502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 7 </a:t>
            </a:r>
          </a:p>
          <a:p>
            <a:r>
              <a:rPr lang="es-ES" dirty="0"/>
              <a:t>Comentamos los dos primeros párrafos</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14</a:t>
            </a:fld>
            <a:endParaRPr lang="en-GB"/>
          </a:p>
        </p:txBody>
      </p:sp>
    </p:spTree>
    <p:extLst>
      <p:ext uri="{BB962C8B-B14F-4D97-AF65-F5344CB8AC3E}">
        <p14:creationId xmlns:p14="http://schemas.microsoft.com/office/powerpoint/2010/main" val="3133164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este último bloque, como línea de trabajo futuro para poder mejorar el modelo y que sea lo suficientemente robusto para poder competir con las casas de apuestas, necesito mas información para enriquecer mis pronósticos.</a:t>
            </a:r>
          </a:p>
          <a:p>
            <a:r>
              <a:rPr lang="es-ES" dirty="0"/>
              <a:t>Para ello he planteado de forma teórica una infraestructura más completa y más acorde a un entorno de producción Big Data, con mejores prestaciones, mayor capacidad de cómputo, escalabilidad, mas almacenamiento y más velocidad.</a:t>
            </a:r>
          </a:p>
          <a:p>
            <a:endParaRPr lang="es-ES" dirty="0"/>
          </a:p>
          <a:p>
            <a:r>
              <a:rPr lang="es-ES" dirty="0"/>
              <a:t>Se trata de una arquitectura Lambda, en la cual tendría una capa de procesamiento en tiempo real donde poder realizar apuestas en vivo y otra capa de procesamiento en batch, donde realizar una actualización diaria. La visualización de los resultados la realizaría en la misma herramienta en la que he diseñado el Dashboard, Power Bi.</a:t>
            </a:r>
          </a:p>
          <a:p>
            <a:endParaRPr lang="es-ES" dirty="0"/>
          </a:p>
          <a:p>
            <a:r>
              <a:rPr lang="es-ES" dirty="0"/>
              <a:t>La idea es incluir nueva información como serían nuevas variables predictivas, información en tiempo real para realizar apuestas en vivo, lesionados, expulsados, climatología, estado anímico del jugador, situación contractual…</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15</a:t>
            </a:fld>
            <a:endParaRPr lang="en-GB"/>
          </a:p>
        </p:txBody>
      </p:sp>
    </p:spTree>
    <p:extLst>
      <p:ext uri="{BB962C8B-B14F-4D97-AF65-F5344CB8AC3E}">
        <p14:creationId xmlns:p14="http://schemas.microsoft.com/office/powerpoint/2010/main" val="369718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16</a:t>
            </a:fld>
            <a:endParaRPr lang="en-GB"/>
          </a:p>
        </p:txBody>
      </p:sp>
    </p:spTree>
    <p:extLst>
      <p:ext uri="{BB962C8B-B14F-4D97-AF65-F5344CB8AC3E}">
        <p14:creationId xmlns:p14="http://schemas.microsoft.com/office/powerpoint/2010/main" val="12211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Este trabajo se centra en la obtención de pronósticos deportivos y en su posterior aplicación al mundo de las apuestas deportivas.</a:t>
            </a:r>
          </a:p>
          <a:p>
            <a:endParaRPr lang="es-ES" dirty="0"/>
          </a:p>
          <a:p>
            <a:r>
              <a:rPr lang="es-ES" dirty="0"/>
              <a:t>Está compuesto de 8 bloques principales que voy a comentar a lo largo de la presentación:</a:t>
            </a:r>
          </a:p>
          <a:p>
            <a:endParaRPr lang="es-ES" dirty="0"/>
          </a:p>
        </p:txBody>
      </p:sp>
      <p:sp>
        <p:nvSpPr>
          <p:cNvPr id="4" name="Slide Number Placeholder 3"/>
          <p:cNvSpPr>
            <a:spLocks noGrp="1"/>
          </p:cNvSpPr>
          <p:nvPr>
            <p:ph type="sldNum" sz="quarter" idx="5"/>
          </p:nvPr>
        </p:nvSpPr>
        <p:spPr/>
        <p:txBody>
          <a:bodyPr/>
          <a:lstStyle/>
          <a:p>
            <a:fld id="{8673B204-AD76-42C4-933E-F6DDBDB69DF4}" type="slidenum">
              <a:rPr lang="en-GB" smtClean="0"/>
              <a:t>2</a:t>
            </a:fld>
            <a:endParaRPr lang="en-GB"/>
          </a:p>
        </p:txBody>
      </p:sp>
    </p:spTree>
    <p:extLst>
      <p:ext uri="{BB962C8B-B14F-4D97-AF65-F5344CB8AC3E}">
        <p14:creationId xmlns:p14="http://schemas.microsoft.com/office/powerpoint/2010/main" val="231304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 1 </a:t>
            </a:r>
          </a:p>
          <a:p>
            <a:r>
              <a:rPr lang="es-ES" dirty="0"/>
              <a:t>El objetivo del trabajo es el diseño, implementación y validación de un método de predicción de resultados en eventos deportivos y su posterior aplicación a las apuestas deportivas.</a:t>
            </a:r>
          </a:p>
          <a:p>
            <a:endParaRPr lang="es-ES" dirty="0"/>
          </a:p>
          <a:p>
            <a:r>
              <a:rPr lang="es-ES" dirty="0"/>
              <a:t>El trabajo está enfocado en el fútbol Masculino y  contiene datos referentes a las principales ligas europeas.</a:t>
            </a:r>
          </a:p>
          <a:p>
            <a:endParaRPr lang="es-ES" dirty="0"/>
          </a:p>
          <a:p>
            <a:r>
              <a:rPr lang="es-ES" dirty="0"/>
              <a:t>Voy a tratar de pronosticar el resultado final del partido; victoria local, empate o derrota local.</a:t>
            </a:r>
          </a:p>
          <a:p>
            <a:endParaRPr lang="es-ES" dirty="0"/>
          </a:p>
          <a:p>
            <a:r>
              <a:rPr lang="es-ES" dirty="0"/>
              <a:t>Una vez tenga los pronósticos trataré de aplicarlos a las cuotas de la casa de apuestas elegida para valorar económicamente el beneficio que pueden generar estos pronósticos.</a:t>
            </a:r>
          </a:p>
          <a:p>
            <a:r>
              <a:rPr lang="es-ES" dirty="0"/>
              <a:t>Este modelo de trabajo puede extrapolarse a otros deportes de equipo como puede ser el balonmano, voleibol, hockey, waterpolo, baloncesto etc. (sería necesaria la aplicación de algunos ajustes)</a:t>
            </a:r>
          </a:p>
          <a:p>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3</a:t>
            </a:fld>
            <a:endParaRPr lang="en-GB"/>
          </a:p>
        </p:txBody>
      </p:sp>
    </p:spTree>
    <p:extLst>
      <p:ext uri="{BB962C8B-B14F-4D97-AF65-F5344CB8AC3E}">
        <p14:creationId xmlns:p14="http://schemas.microsoft.com/office/powerpoint/2010/main" val="219793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 2, </a:t>
            </a:r>
          </a:p>
          <a:p>
            <a:r>
              <a:rPr lang="es-ES" dirty="0"/>
              <a:t>El origen de la idea para comenzar este trabajo viene tras realizarme la siguiente pregunta; es posible utilizar todos los datos históricos disponibles de partidos de fútbol para construir un modelo predictivo con la fiabilidad suficiente para poder apostar de forma sostenible en el medio-largo plazo? Pus bien, voy a intentarlo.</a:t>
            </a:r>
          </a:p>
          <a:p>
            <a:endParaRPr lang="es-ES" dirty="0"/>
          </a:p>
          <a:p>
            <a:r>
              <a:rPr lang="es-ES" dirty="0"/>
              <a:t>Para este proyecto voy a tener en cuenta el % de aciertos sobre el total de partidos a pronosticar y el beneficio obtenido tras realizar apuestas simples sobre cada uno de nuestros pronósticos (en la memoria podéis ver un ejemplo del significado de apuesta simple y otros tipos de apuestas)  </a:t>
            </a:r>
          </a:p>
          <a:p>
            <a:r>
              <a:rPr lang="es-ES" dirty="0"/>
              <a:t>Voy a considerar el beneficio como la diferencia entre ganancias y cantidad apostada </a:t>
            </a:r>
          </a:p>
          <a:p>
            <a:r>
              <a:rPr lang="es-ES" dirty="0"/>
              <a:t>Como podéis ver ganancias = cuota * montante apostado y  (Beneficio = ganancias – cantidad apostada)</a:t>
            </a:r>
          </a:p>
          <a:p>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4</a:t>
            </a:fld>
            <a:endParaRPr lang="en-GB"/>
          </a:p>
        </p:txBody>
      </p:sp>
    </p:spTree>
    <p:extLst>
      <p:ext uri="{BB962C8B-B14F-4D97-AF65-F5344CB8AC3E}">
        <p14:creationId xmlns:p14="http://schemas.microsoft.com/office/powerpoint/2010/main" val="124176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Todo el proceso de ingesta de datos lo he diseñado en un entorno de desarrollo, lo </a:t>
            </a:r>
            <a:r>
              <a:rPr lang="es-ES" dirty="0" err="1"/>
              <a:t>herealizado</a:t>
            </a:r>
            <a:r>
              <a:rPr lang="es-ES" dirty="0"/>
              <a:t> sobre una base de datos SQL de Postgres. </a:t>
            </a:r>
          </a:p>
          <a:p>
            <a:r>
              <a:rPr lang="es-ES" dirty="0"/>
              <a:t>He creado la base de datos, las tablas que la componen y he cargado los datos desde ficheros csv, previa revisión de la calidad del dato.</a:t>
            </a:r>
          </a:p>
          <a:p>
            <a:endParaRPr lang="es-ES" dirty="0"/>
          </a:p>
          <a:p>
            <a:r>
              <a:rPr lang="es-ES" dirty="0"/>
              <a:t>Las fuentes de información de las cuales he obtenido los datos históricos son las siguientes; </a:t>
            </a:r>
          </a:p>
          <a:p>
            <a:r>
              <a:rPr lang="es-ES" dirty="0"/>
              <a:t>El histórico de resultados y estadísticas lo he sacado de la página web Football-</a:t>
            </a:r>
            <a:r>
              <a:rPr lang="es-ES" dirty="0" err="1"/>
              <a:t>Data.co.Uk</a:t>
            </a:r>
            <a:r>
              <a:rPr lang="es-ES" dirty="0"/>
              <a:t>.</a:t>
            </a:r>
          </a:p>
          <a:p>
            <a:r>
              <a:rPr lang="es-ES" dirty="0"/>
              <a:t>Y la información de los atributos de los jugadores la he sacado de la web especializada en valoraciones </a:t>
            </a:r>
            <a:r>
              <a:rPr lang="es-ES" dirty="0" err="1"/>
              <a:t>SoFifa</a:t>
            </a:r>
            <a:r>
              <a:rPr lang="es-ES" dirty="0"/>
              <a:t>. </a:t>
            </a:r>
          </a:p>
          <a:p>
            <a:endParaRPr lang="es-ES" dirty="0"/>
          </a:p>
          <a:p>
            <a:r>
              <a:rPr lang="es-ES" dirty="0"/>
              <a:t>La integración con la herramienta de análisis donde he aplicado Machine Learning ( que no es mas que un notebook de Python) es muy sencilla, importamos un par de librerías de Python que me van a dar acceso directo a la base de datos.</a:t>
            </a:r>
            <a:endParaRPr lang="en-GB" dirty="0"/>
          </a:p>
          <a:p>
            <a:endParaRPr lang="es-ES" noProof="0" dirty="0"/>
          </a:p>
          <a:p>
            <a:endParaRPr lang="es-ES" noProof="0" dirty="0"/>
          </a:p>
          <a:p>
            <a:endParaRPr lang="es-ES" dirty="0"/>
          </a:p>
        </p:txBody>
      </p:sp>
      <p:sp>
        <p:nvSpPr>
          <p:cNvPr id="4" name="Slide Number Placeholder 3"/>
          <p:cNvSpPr>
            <a:spLocks noGrp="1"/>
          </p:cNvSpPr>
          <p:nvPr>
            <p:ph type="sldNum" sz="quarter" idx="5"/>
          </p:nvPr>
        </p:nvSpPr>
        <p:spPr/>
        <p:txBody>
          <a:bodyPr/>
          <a:lstStyle/>
          <a:p>
            <a:fld id="{8673B204-AD76-42C4-933E-F6DDBDB69DF4}" type="slidenum">
              <a:rPr lang="en-GB" smtClean="0"/>
              <a:t>5</a:t>
            </a:fld>
            <a:endParaRPr lang="en-GB"/>
          </a:p>
        </p:txBody>
      </p:sp>
    </p:spTree>
    <p:extLst>
      <p:ext uri="{BB962C8B-B14F-4D97-AF65-F5344CB8AC3E}">
        <p14:creationId xmlns:p14="http://schemas.microsoft.com/office/powerpoint/2010/main" val="30170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 3 Construcción de  atributos predictivos</a:t>
            </a:r>
          </a:p>
          <a:p>
            <a:r>
              <a:rPr lang="es-ES" dirty="0"/>
              <a:t>Antes de pasar al preprocesado de los datos he creado los atributos que voy a utilizar en los modelos predictivos.</a:t>
            </a:r>
          </a:p>
          <a:p>
            <a:endParaRPr lang="es-ES" dirty="0"/>
          </a:p>
          <a:p>
            <a:r>
              <a:rPr lang="es-ES" dirty="0"/>
              <a:t>Atributos de partidos: he creado la variable target con el resultado final del partido a predecir. También he creado algunos atributos sobre el rendimiento del equipo a lo largo de sus 10 últimos partidos.  Los campos creados son los siguientes: Goles anotados y recibidos, diferencia de goles, posesión,  partidos ganados, empatados o perdidos y resultados de los últimos 4 enfrentamientos directos entre los dos equipos implicados.</a:t>
            </a:r>
          </a:p>
          <a:p>
            <a:endParaRPr lang="es-ES" dirty="0"/>
          </a:p>
          <a:p>
            <a:r>
              <a:rPr lang="es-ES" dirty="0"/>
              <a:t>Atributos de jugadores: El proceso de decisión de los atributos elegidos se detalla en la memoria, finalmente he utilizado el Overall rating de cada uno de los 22 jugadores para cada partido. A partir de estos atributos he creado estadísticas para cada equipo; la Media, la Desviación Típica, el Mínimo y el Máximo de las valoraciones de los 11 jugadores de cada equipo.</a:t>
            </a:r>
          </a:p>
          <a:p>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6</a:t>
            </a:fld>
            <a:endParaRPr lang="en-GB"/>
          </a:p>
        </p:txBody>
      </p:sp>
    </p:spTree>
    <p:extLst>
      <p:ext uri="{BB962C8B-B14F-4D97-AF65-F5344CB8AC3E}">
        <p14:creationId xmlns:p14="http://schemas.microsoft.com/office/powerpoint/2010/main" val="325675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Bloque4 Preprocesado y Auditoría:</a:t>
            </a:r>
          </a:p>
          <a:p>
            <a:r>
              <a:rPr lang="es-ES" dirty="0"/>
              <a:t>En el apartado de Preprocesado y auditoría, he llevado a cabo los siguientes cuatro puntos; </a:t>
            </a:r>
          </a:p>
          <a:p>
            <a:endParaRPr lang="es-ES" dirty="0"/>
          </a:p>
          <a:p>
            <a:r>
              <a:rPr lang="es-ES" dirty="0"/>
              <a:t>1 Limpieza de datos, he eliminado y completado los missing values donde corresponde, he tratado de detectar y eliminado los outliers, he tratado las inconsistencias de datos y los he filtrado para tener solamente partidos con información lo suficientemente completa para poder ser analizados , podéis consultar todos los detalles en la memoria.</a:t>
            </a:r>
          </a:p>
          <a:p>
            <a:endParaRPr lang="es-ES" dirty="0"/>
          </a:p>
          <a:p>
            <a:r>
              <a:rPr lang="es-ES" dirty="0"/>
              <a:t>2 Integración de datos, en este punto dispongo de una única fuente de datos por lo que no es necesario de un proceso de ETL, he integrado las distintas tablas de la base de datos creando un Dataframe final con la información necesaria para construir los modelos.</a:t>
            </a:r>
          </a:p>
          <a:p>
            <a:endParaRPr lang="es-ES" dirty="0"/>
          </a:p>
          <a:p>
            <a:r>
              <a:rPr lang="es-ES" dirty="0"/>
              <a:t>3 Los datos los he normalizado para tener una escala común en todos ellos.</a:t>
            </a:r>
          </a:p>
          <a:p>
            <a:endParaRPr lang="es-ES" dirty="0"/>
          </a:p>
          <a:p>
            <a:r>
              <a:rPr lang="es-ES" dirty="0"/>
              <a:t>4 En cuanto a la reducción de dimensionalidad, he aplicado el método PCA sobre los datos y he comparado los resultados aplicando reducción de dimensionalidad y sin aplicarla para ver si hay pérdida de información.</a:t>
            </a:r>
            <a:endParaRPr lang="en-GB" dirty="0"/>
          </a:p>
        </p:txBody>
      </p:sp>
      <p:sp>
        <p:nvSpPr>
          <p:cNvPr id="4" name="Slide Number Placeholder 3"/>
          <p:cNvSpPr>
            <a:spLocks noGrp="1"/>
          </p:cNvSpPr>
          <p:nvPr>
            <p:ph type="sldNum" sz="quarter" idx="5"/>
          </p:nvPr>
        </p:nvSpPr>
        <p:spPr/>
        <p:txBody>
          <a:bodyPr/>
          <a:lstStyle/>
          <a:p>
            <a:fld id="{8673B204-AD76-42C4-933E-F6DDBDB69DF4}" type="slidenum">
              <a:rPr lang="en-GB" smtClean="0"/>
              <a:t>7</a:t>
            </a:fld>
            <a:endParaRPr lang="en-GB"/>
          </a:p>
        </p:txBody>
      </p:sp>
    </p:spTree>
    <p:extLst>
      <p:ext uri="{BB962C8B-B14F-4D97-AF65-F5344CB8AC3E}">
        <p14:creationId xmlns:p14="http://schemas.microsoft.com/office/powerpoint/2010/main" val="416783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Bloque 5 Desarrollo de modelos predictivos</a:t>
            </a:r>
          </a:p>
          <a:p>
            <a:endParaRPr lang="es-ES" dirty="0"/>
          </a:p>
          <a:p>
            <a:r>
              <a:rPr lang="es-ES" dirty="0"/>
              <a:t>En este bloque, voy a nombrar los modelos de clasificación que he utilizado en este trabajo con el objetivo de probarlos con los datos de cada una de las ligas y comparar los resultados que he obtenido. </a:t>
            </a:r>
          </a:p>
          <a:p>
            <a:r>
              <a:rPr lang="es-ES" dirty="0" err="1"/>
              <a:t>RLogística</a:t>
            </a:r>
            <a:r>
              <a:rPr lang="es-ES" dirty="0"/>
              <a:t>, </a:t>
            </a:r>
            <a:r>
              <a:rPr lang="es-ES" dirty="0" err="1"/>
              <a:t>Rforest</a:t>
            </a:r>
            <a:r>
              <a:rPr lang="es-ES" dirty="0"/>
              <a:t>, SVM, ADA Boost, XGBoost, KNN, Gaussian Naive Bayes, Redes Neuronales</a:t>
            </a:r>
          </a:p>
          <a:p>
            <a:r>
              <a:rPr lang="es-ES" dirty="0"/>
              <a:t>Se ha iterado cada uno de estos modelos sobre todas las ligas disponibles: (Premier, Serie A, Bundesliga, Ligue 1, La Liga, Eredivisie…)</a:t>
            </a:r>
          </a:p>
          <a:p>
            <a:endParaRPr lang="es-ES" dirty="0"/>
          </a:p>
          <a:p>
            <a:r>
              <a:rPr lang="es-ES" dirty="0"/>
              <a:t>De esta forma se ha tratado de identificar cual es la liga más predecible. A continuación vamos a visualizar los resultados:</a:t>
            </a:r>
          </a:p>
        </p:txBody>
      </p:sp>
      <p:sp>
        <p:nvSpPr>
          <p:cNvPr id="4" name="Slide Number Placeholder 3"/>
          <p:cNvSpPr>
            <a:spLocks noGrp="1"/>
          </p:cNvSpPr>
          <p:nvPr>
            <p:ph type="sldNum" sz="quarter" idx="5"/>
          </p:nvPr>
        </p:nvSpPr>
        <p:spPr/>
        <p:txBody>
          <a:bodyPr/>
          <a:lstStyle/>
          <a:p>
            <a:fld id="{8673B204-AD76-42C4-933E-F6DDBDB69DF4}" type="slidenum">
              <a:rPr lang="en-GB" smtClean="0"/>
              <a:t>8</a:t>
            </a:fld>
            <a:endParaRPr lang="en-GB"/>
          </a:p>
        </p:txBody>
      </p:sp>
    </p:spTree>
    <p:extLst>
      <p:ext uri="{BB962C8B-B14F-4D97-AF65-F5344CB8AC3E}">
        <p14:creationId xmlns:p14="http://schemas.microsoft.com/office/powerpoint/2010/main" val="30614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la parte superior de este gráfico podemos ver la comparativa de los distintos algoritmos con el rendimiento o (Accuracy % ) que han tenido para cada país, </a:t>
            </a:r>
            <a:r>
              <a:rPr lang="es-ES" noProof="0" dirty="0"/>
              <a:t>si calculamos la media de  los resultados de cada algoritmo para el conjunto de países, el mejor ha sido Random Forest</a:t>
            </a:r>
            <a:r>
              <a:rPr lang="es-ES" dirty="0"/>
              <a:t>.</a:t>
            </a:r>
          </a:p>
          <a:p>
            <a:endParaRPr lang="es-ES" dirty="0"/>
          </a:p>
          <a:p>
            <a:r>
              <a:rPr lang="es-ES" dirty="0"/>
              <a:t>En la parte inferior del gráfico vemos la misma información pero agrupada por países. </a:t>
            </a:r>
            <a:r>
              <a:rPr lang="es-ES" noProof="0" dirty="0"/>
              <a:t>El país que mejores resultados ha obtenido es España. Podemos ver como la liga inglesa pese a ser la más completa en cuanto a información es muy difícil de predecir y es famosa por las sorpresas en los resultados de los partidos.</a:t>
            </a:r>
          </a:p>
        </p:txBody>
      </p:sp>
      <p:sp>
        <p:nvSpPr>
          <p:cNvPr id="4" name="Slide Number Placeholder 3"/>
          <p:cNvSpPr>
            <a:spLocks noGrp="1"/>
          </p:cNvSpPr>
          <p:nvPr>
            <p:ph type="sldNum" sz="quarter" idx="5"/>
          </p:nvPr>
        </p:nvSpPr>
        <p:spPr/>
        <p:txBody>
          <a:bodyPr/>
          <a:lstStyle/>
          <a:p>
            <a:fld id="{8673B204-AD76-42C4-933E-F6DDBDB69DF4}" type="slidenum">
              <a:rPr lang="en-GB" smtClean="0"/>
              <a:t>9</a:t>
            </a:fld>
            <a:endParaRPr lang="en-GB"/>
          </a:p>
        </p:txBody>
      </p:sp>
    </p:spTree>
    <p:extLst>
      <p:ext uri="{BB962C8B-B14F-4D97-AF65-F5344CB8AC3E}">
        <p14:creationId xmlns:p14="http://schemas.microsoft.com/office/powerpoint/2010/main" val="363902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9271-160E-459A-BC97-DB66654C1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2EA445D-6D5C-4795-9A38-479B1583E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DB48713-AE15-4FF8-9B0F-B54A7DB1C3C4}"/>
              </a:ext>
            </a:extLst>
          </p:cNvPr>
          <p:cNvSpPr>
            <a:spLocks noGrp="1"/>
          </p:cNvSpPr>
          <p:nvPr>
            <p:ph type="dt" sz="half" idx="10"/>
          </p:nvPr>
        </p:nvSpPr>
        <p:spPr/>
        <p:txBody>
          <a:bodyPr/>
          <a:lstStyle/>
          <a:p>
            <a:r>
              <a:rPr lang="en-US"/>
              <a:t>Máster en Big Data y Data Science</a:t>
            </a:r>
            <a:endParaRPr lang="en-GB"/>
          </a:p>
        </p:txBody>
      </p:sp>
      <p:sp>
        <p:nvSpPr>
          <p:cNvPr id="5" name="Footer Placeholder 4">
            <a:extLst>
              <a:ext uri="{FF2B5EF4-FFF2-40B4-BE49-F238E27FC236}">
                <a16:creationId xmlns:a16="http://schemas.microsoft.com/office/drawing/2014/main" id="{1100300B-D207-4E70-856A-25DDFE0DB7CE}"/>
              </a:ext>
            </a:extLst>
          </p:cNvPr>
          <p:cNvSpPr>
            <a:spLocks noGrp="1"/>
          </p:cNvSpPr>
          <p:nvPr>
            <p:ph type="ftr" sz="quarter" idx="11"/>
          </p:nvPr>
        </p:nvSpPr>
        <p:spPr/>
        <p:txBody>
          <a:bodyPr/>
          <a:lstStyle/>
          <a:p>
            <a:r>
              <a:rPr lang="en-GB"/>
              <a:t>Aplicaciones de análisis</a:t>
            </a:r>
          </a:p>
        </p:txBody>
      </p:sp>
      <p:sp>
        <p:nvSpPr>
          <p:cNvPr id="6" name="Slide Number Placeholder 5">
            <a:extLst>
              <a:ext uri="{FF2B5EF4-FFF2-40B4-BE49-F238E27FC236}">
                <a16:creationId xmlns:a16="http://schemas.microsoft.com/office/drawing/2014/main" id="{E97251F6-D4FF-43AA-9F07-4FABC92BFE64}"/>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230763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63CA-D883-4610-BF3A-639012BAB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6DA429-34F2-473E-9819-48C2BA172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4620E-E737-4BAA-BE36-4A84178A14EC}"/>
              </a:ext>
            </a:extLst>
          </p:cNvPr>
          <p:cNvSpPr>
            <a:spLocks noGrp="1"/>
          </p:cNvSpPr>
          <p:nvPr>
            <p:ph type="dt" sz="half" idx="10"/>
          </p:nvPr>
        </p:nvSpPr>
        <p:spPr/>
        <p:txBody>
          <a:bodyPr/>
          <a:lstStyle/>
          <a:p>
            <a:r>
              <a:rPr lang="en-US"/>
              <a:t>Máster en Big Data y Data Science</a:t>
            </a:r>
            <a:endParaRPr lang="en-GB"/>
          </a:p>
        </p:txBody>
      </p:sp>
      <p:sp>
        <p:nvSpPr>
          <p:cNvPr id="5" name="Footer Placeholder 4">
            <a:extLst>
              <a:ext uri="{FF2B5EF4-FFF2-40B4-BE49-F238E27FC236}">
                <a16:creationId xmlns:a16="http://schemas.microsoft.com/office/drawing/2014/main" id="{69B7E663-DA94-4E43-A3BD-3777F7360AA2}"/>
              </a:ext>
            </a:extLst>
          </p:cNvPr>
          <p:cNvSpPr>
            <a:spLocks noGrp="1"/>
          </p:cNvSpPr>
          <p:nvPr>
            <p:ph type="ftr" sz="quarter" idx="11"/>
          </p:nvPr>
        </p:nvSpPr>
        <p:spPr/>
        <p:txBody>
          <a:bodyPr/>
          <a:lstStyle/>
          <a:p>
            <a:r>
              <a:rPr lang="en-GB"/>
              <a:t>Aplicaciones de análisis</a:t>
            </a:r>
          </a:p>
        </p:txBody>
      </p:sp>
      <p:sp>
        <p:nvSpPr>
          <p:cNvPr id="6" name="Slide Number Placeholder 5">
            <a:extLst>
              <a:ext uri="{FF2B5EF4-FFF2-40B4-BE49-F238E27FC236}">
                <a16:creationId xmlns:a16="http://schemas.microsoft.com/office/drawing/2014/main" id="{1C66FA34-BFB5-404A-869B-A57A2CF4795F}"/>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48250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3CB69-52AD-4F09-8718-DA19057E50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1411F7-8C42-47D3-82D6-29436C8D4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C7D059-9E83-4F30-A01B-0DCBFC1D53E0}"/>
              </a:ext>
            </a:extLst>
          </p:cNvPr>
          <p:cNvSpPr>
            <a:spLocks noGrp="1"/>
          </p:cNvSpPr>
          <p:nvPr>
            <p:ph type="dt" sz="half" idx="10"/>
          </p:nvPr>
        </p:nvSpPr>
        <p:spPr/>
        <p:txBody>
          <a:bodyPr/>
          <a:lstStyle/>
          <a:p>
            <a:r>
              <a:rPr lang="en-US"/>
              <a:t>Máster en Big Data y Data Science</a:t>
            </a:r>
            <a:endParaRPr lang="en-GB"/>
          </a:p>
        </p:txBody>
      </p:sp>
      <p:sp>
        <p:nvSpPr>
          <p:cNvPr id="5" name="Footer Placeholder 4">
            <a:extLst>
              <a:ext uri="{FF2B5EF4-FFF2-40B4-BE49-F238E27FC236}">
                <a16:creationId xmlns:a16="http://schemas.microsoft.com/office/drawing/2014/main" id="{D4658BC2-4C60-41F6-9856-FE8ACE9FC763}"/>
              </a:ext>
            </a:extLst>
          </p:cNvPr>
          <p:cNvSpPr>
            <a:spLocks noGrp="1"/>
          </p:cNvSpPr>
          <p:nvPr>
            <p:ph type="ftr" sz="quarter" idx="11"/>
          </p:nvPr>
        </p:nvSpPr>
        <p:spPr/>
        <p:txBody>
          <a:bodyPr/>
          <a:lstStyle/>
          <a:p>
            <a:r>
              <a:rPr lang="en-GB"/>
              <a:t>Aplicaciones de análisis</a:t>
            </a:r>
          </a:p>
        </p:txBody>
      </p:sp>
      <p:sp>
        <p:nvSpPr>
          <p:cNvPr id="6" name="Slide Number Placeholder 5">
            <a:extLst>
              <a:ext uri="{FF2B5EF4-FFF2-40B4-BE49-F238E27FC236}">
                <a16:creationId xmlns:a16="http://schemas.microsoft.com/office/drawing/2014/main" id="{AD0AA7FE-B2D5-4CED-91FC-6D1E502D24F8}"/>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39653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12368" y="6343904"/>
            <a:ext cx="5184139" cy="514773"/>
          </a:xfrm>
          <a:custGeom>
            <a:avLst/>
            <a:gdLst/>
            <a:ahLst/>
            <a:cxnLst/>
            <a:rect l="l" t="t" r="r" b="b"/>
            <a:pathLst>
              <a:path w="3888104" h="386079">
                <a:moveTo>
                  <a:pt x="3887724" y="385570"/>
                </a:moveTo>
                <a:lnTo>
                  <a:pt x="3887724" y="0"/>
                </a:lnTo>
                <a:lnTo>
                  <a:pt x="0" y="0"/>
                </a:lnTo>
                <a:lnTo>
                  <a:pt x="0" y="385570"/>
                </a:lnTo>
                <a:lnTo>
                  <a:pt x="3887724" y="385570"/>
                </a:lnTo>
                <a:close/>
              </a:path>
            </a:pathLst>
          </a:custGeom>
          <a:solidFill>
            <a:srgbClr val="A4634E"/>
          </a:solidFill>
        </p:spPr>
        <p:txBody>
          <a:bodyPr wrap="square" lIns="0" tIns="0" rIns="0" bIns="0" rtlCol="0"/>
          <a:lstStyle/>
          <a:p>
            <a:endParaRPr sz="2400"/>
          </a:p>
        </p:txBody>
      </p:sp>
      <p:sp>
        <p:nvSpPr>
          <p:cNvPr id="17" name="bk object 17"/>
          <p:cNvSpPr/>
          <p:nvPr/>
        </p:nvSpPr>
        <p:spPr>
          <a:xfrm>
            <a:off x="6096001" y="6345937"/>
            <a:ext cx="5216313" cy="512233"/>
          </a:xfrm>
          <a:custGeom>
            <a:avLst/>
            <a:gdLst/>
            <a:ahLst/>
            <a:cxnLst/>
            <a:rect l="l" t="t" r="r" b="b"/>
            <a:pathLst>
              <a:path w="3912234" h="384175">
                <a:moveTo>
                  <a:pt x="3912107" y="384046"/>
                </a:moveTo>
                <a:lnTo>
                  <a:pt x="3912107" y="0"/>
                </a:lnTo>
                <a:lnTo>
                  <a:pt x="0" y="0"/>
                </a:lnTo>
                <a:lnTo>
                  <a:pt x="0" y="384046"/>
                </a:lnTo>
                <a:lnTo>
                  <a:pt x="3912107" y="384046"/>
                </a:lnTo>
                <a:close/>
              </a:path>
            </a:pathLst>
          </a:custGeom>
          <a:solidFill>
            <a:srgbClr val="EFA12D"/>
          </a:solidFill>
        </p:spPr>
        <p:txBody>
          <a:bodyPr wrap="square" lIns="0" tIns="0" rIns="0" bIns="0" rtlCol="0"/>
          <a:lstStyle/>
          <a:p>
            <a:endParaRPr sz="2400"/>
          </a:p>
        </p:txBody>
      </p:sp>
      <p:sp>
        <p:nvSpPr>
          <p:cNvPr id="18" name="bk object 18"/>
          <p:cNvSpPr/>
          <p:nvPr/>
        </p:nvSpPr>
        <p:spPr>
          <a:xfrm>
            <a:off x="0" y="6345936"/>
            <a:ext cx="912368" cy="512061"/>
          </a:xfrm>
          <a:prstGeom prst="rect">
            <a:avLst/>
          </a:prstGeom>
          <a:blipFill>
            <a:blip r:embed="rId2" cstate="print"/>
            <a:stretch>
              <a:fillRect/>
            </a:stretch>
          </a:blipFill>
        </p:spPr>
        <p:txBody>
          <a:bodyPr wrap="square" lIns="0" tIns="0" rIns="0" bIns="0" rtlCol="0"/>
          <a:lstStyle/>
          <a:p>
            <a:endParaRPr sz="2400"/>
          </a:p>
        </p:txBody>
      </p:sp>
      <p:sp>
        <p:nvSpPr>
          <p:cNvPr id="19" name="bk object 19"/>
          <p:cNvSpPr/>
          <p:nvPr/>
        </p:nvSpPr>
        <p:spPr>
          <a:xfrm>
            <a:off x="11312143" y="6343904"/>
            <a:ext cx="880533" cy="514773"/>
          </a:xfrm>
          <a:custGeom>
            <a:avLst/>
            <a:gdLst/>
            <a:ahLst/>
            <a:cxnLst/>
            <a:rect l="l" t="t" r="r" b="b"/>
            <a:pathLst>
              <a:path w="660400" h="386079">
                <a:moveTo>
                  <a:pt x="659892" y="385570"/>
                </a:moveTo>
                <a:lnTo>
                  <a:pt x="659892" y="0"/>
                </a:lnTo>
                <a:lnTo>
                  <a:pt x="0" y="0"/>
                </a:lnTo>
                <a:lnTo>
                  <a:pt x="0" y="385570"/>
                </a:lnTo>
                <a:lnTo>
                  <a:pt x="659892" y="385570"/>
                </a:lnTo>
                <a:close/>
              </a:path>
            </a:pathLst>
          </a:custGeom>
          <a:solidFill>
            <a:srgbClr val="EFA12D"/>
          </a:solidFill>
        </p:spPr>
        <p:txBody>
          <a:bodyPr wrap="square" lIns="0" tIns="0" rIns="0" bIns="0" rtlCol="0"/>
          <a:lstStyle/>
          <a:p>
            <a:endParaRPr sz="2400"/>
          </a:p>
        </p:txBody>
      </p:sp>
      <p:sp>
        <p:nvSpPr>
          <p:cNvPr id="2" name="Holder 2"/>
          <p:cNvSpPr>
            <a:spLocks noGrp="1"/>
          </p:cNvSpPr>
          <p:nvPr>
            <p:ph type="ctrTitle"/>
          </p:nvPr>
        </p:nvSpPr>
        <p:spPr>
          <a:xfrm>
            <a:off x="4230456" y="2434563"/>
            <a:ext cx="3731089" cy="443198"/>
          </a:xfrm>
          <a:prstGeom prst="rect">
            <a:avLst/>
          </a:prstGeom>
        </p:spPr>
        <p:txBody>
          <a:bodyPr wrap="square" lIns="0" tIns="0" rIns="0" bIns="0">
            <a:spAutoFit/>
          </a:bodyPr>
          <a:lstStyle>
            <a:lvl1pPr>
              <a:defRPr sz="3200" b="1" i="0">
                <a:solidFill>
                  <a:schemeClr val="tx1"/>
                </a:solidFill>
                <a:latin typeface="Tw Cen MT"/>
                <a:cs typeface="Tw Cen MT"/>
              </a:defRPr>
            </a:lvl1pPr>
          </a:lstStyle>
          <a:p>
            <a:endParaRPr/>
          </a:p>
        </p:txBody>
      </p:sp>
      <p:sp>
        <p:nvSpPr>
          <p:cNvPr id="3" name="Holder 3"/>
          <p:cNvSpPr>
            <a:spLocks noGrp="1"/>
          </p:cNvSpPr>
          <p:nvPr>
            <p:ph type="subTitle" idx="4"/>
          </p:nvPr>
        </p:nvSpPr>
        <p:spPr>
          <a:xfrm>
            <a:off x="513248" y="4871652"/>
            <a:ext cx="11165501" cy="775597"/>
          </a:xfrm>
          <a:prstGeom prst="rect">
            <a:avLst/>
          </a:prstGeom>
        </p:spPr>
        <p:txBody>
          <a:bodyPr wrap="square" lIns="0" tIns="0" rIns="0" bIns="0">
            <a:spAutoFit/>
          </a:bodyPr>
          <a:lstStyle>
            <a:lvl1pPr>
              <a:defRPr sz="5600" b="0" i="0">
                <a:solidFill>
                  <a:srgbClr val="4E3A2F"/>
                </a:solidFill>
                <a:latin typeface="Tw Cen MT"/>
                <a:cs typeface="Tw Cen MT"/>
              </a:defRPr>
            </a:lvl1pPr>
          </a:lstStyle>
          <a:p>
            <a:endParaRPr/>
          </a:p>
        </p:txBody>
      </p:sp>
      <p:sp>
        <p:nvSpPr>
          <p:cNvPr id="4" name="Holder 4"/>
          <p:cNvSpPr>
            <a:spLocks noGrp="1"/>
          </p:cNvSpPr>
          <p:nvPr>
            <p:ph type="ftr" sz="quarter" idx="5"/>
          </p:nvPr>
        </p:nvSpPr>
        <p:spPr/>
        <p:txBody>
          <a:bodyPr lIns="0" tIns="0" rIns="0" bIns="0"/>
          <a:lstStyle>
            <a:lvl1pPr>
              <a:defRPr sz="2400" b="0" i="0">
                <a:solidFill>
                  <a:schemeClr val="bg1"/>
                </a:solidFill>
                <a:latin typeface="Tw Cen MT"/>
                <a:cs typeface="Tw Cen MT"/>
              </a:defRPr>
            </a:lvl1pPr>
          </a:lstStyle>
          <a:p>
            <a:pPr marL="16933">
              <a:lnSpc>
                <a:spcPts val="2667"/>
              </a:lnSpc>
            </a:pPr>
            <a:r>
              <a:rPr lang="en-GB" spc="-7"/>
              <a:t>Aplicaciones </a:t>
            </a:r>
            <a:r>
              <a:rPr lang="en-GB"/>
              <a:t>de</a:t>
            </a:r>
            <a:r>
              <a:rPr lang="en-GB" spc="-67"/>
              <a:t> </a:t>
            </a:r>
            <a:r>
              <a:rPr lang="en-GB" spc="-7"/>
              <a:t>análisis</a:t>
            </a:r>
            <a:endParaRPr lang="en-GB" spc="-7" dirty="0"/>
          </a:p>
        </p:txBody>
      </p:sp>
      <p:sp>
        <p:nvSpPr>
          <p:cNvPr id="5" name="Holder 5"/>
          <p:cNvSpPr>
            <a:spLocks noGrp="1"/>
          </p:cNvSpPr>
          <p:nvPr>
            <p:ph type="dt" sz="half" idx="6"/>
          </p:nvPr>
        </p:nvSpPr>
        <p:spPr/>
        <p:txBody>
          <a:bodyPr lIns="0" tIns="0" rIns="0" bIns="0"/>
          <a:lstStyle>
            <a:lvl1pPr>
              <a:defRPr sz="2400" b="0" i="0">
                <a:solidFill>
                  <a:schemeClr val="bg1"/>
                </a:solidFill>
                <a:latin typeface="Tw Cen MT"/>
                <a:cs typeface="Tw Cen MT"/>
              </a:defRPr>
            </a:lvl1pPr>
          </a:lstStyle>
          <a:p>
            <a:pPr marL="16933">
              <a:lnSpc>
                <a:spcPts val="2667"/>
              </a:lnSpc>
            </a:pPr>
            <a:r>
              <a:rPr lang="en-US"/>
              <a:t>Máster en Big Data y Data Science</a:t>
            </a:r>
            <a:endParaRPr lang="en-GB" dirty="0"/>
          </a:p>
        </p:txBody>
      </p:sp>
      <p:sp>
        <p:nvSpPr>
          <p:cNvPr id="6" name="Holder 6"/>
          <p:cNvSpPr>
            <a:spLocks noGrp="1"/>
          </p:cNvSpPr>
          <p:nvPr>
            <p:ph type="sldNum" sz="quarter" idx="7"/>
          </p:nvPr>
        </p:nvSpPr>
        <p:spPr/>
        <p:txBody>
          <a:bodyPr lIns="0" tIns="0" rIns="0" bIns="0"/>
          <a:lstStyle>
            <a:lvl1pPr>
              <a:defRPr sz="2400" b="0" i="0">
                <a:solidFill>
                  <a:schemeClr val="bg1"/>
                </a:solidFill>
                <a:latin typeface="Arial"/>
                <a:cs typeface="Arial"/>
              </a:defRPr>
            </a:lvl1pPr>
          </a:lstStyle>
          <a:p>
            <a:pPr marL="33866">
              <a:lnSpc>
                <a:spcPts val="2667"/>
              </a:lnSpc>
            </a:pPr>
            <a:fld id="{81D60167-4931-47E6-BA6A-407CBD079E47}" type="slidenum">
              <a:rPr lang="en-GB" smtClean="0">
                <a:latin typeface="Tw Cen MT"/>
                <a:cs typeface="Tw Cen MT"/>
              </a:rPr>
              <a:pPr marL="33866">
                <a:lnSpc>
                  <a:spcPts val="2667"/>
                </a:lnSpc>
              </a:pPr>
              <a:t>‹#›</a:t>
            </a:fld>
            <a:endParaRPr lang="en-GB" dirty="0">
              <a:latin typeface="Tw Cen MT"/>
              <a:cs typeface="Tw Cen MT"/>
            </a:endParaRPr>
          </a:p>
        </p:txBody>
      </p:sp>
    </p:spTree>
    <p:extLst>
      <p:ext uri="{BB962C8B-B14F-4D97-AF65-F5344CB8AC3E}">
        <p14:creationId xmlns:p14="http://schemas.microsoft.com/office/powerpoint/2010/main" val="190234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424F-DDDA-4F90-9E68-47AC22CF2E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5067C0-8C18-4F00-9BC0-C1AAA2A12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2A2FBF-5154-4923-AC0E-BA5CE1E1C8A8}"/>
              </a:ext>
            </a:extLst>
          </p:cNvPr>
          <p:cNvSpPr>
            <a:spLocks noGrp="1"/>
          </p:cNvSpPr>
          <p:nvPr>
            <p:ph type="dt" sz="half" idx="10"/>
          </p:nvPr>
        </p:nvSpPr>
        <p:spPr/>
        <p:txBody>
          <a:bodyPr/>
          <a:lstStyle/>
          <a:p>
            <a:r>
              <a:rPr lang="en-US"/>
              <a:t>Máster en Big Data y Data Science</a:t>
            </a:r>
            <a:endParaRPr lang="en-GB"/>
          </a:p>
        </p:txBody>
      </p:sp>
      <p:sp>
        <p:nvSpPr>
          <p:cNvPr id="5" name="Footer Placeholder 4">
            <a:extLst>
              <a:ext uri="{FF2B5EF4-FFF2-40B4-BE49-F238E27FC236}">
                <a16:creationId xmlns:a16="http://schemas.microsoft.com/office/drawing/2014/main" id="{3B0C8CFE-D06C-4EA1-ADB6-F48FE1BE79A7}"/>
              </a:ext>
            </a:extLst>
          </p:cNvPr>
          <p:cNvSpPr>
            <a:spLocks noGrp="1"/>
          </p:cNvSpPr>
          <p:nvPr>
            <p:ph type="ftr" sz="quarter" idx="11"/>
          </p:nvPr>
        </p:nvSpPr>
        <p:spPr/>
        <p:txBody>
          <a:bodyPr/>
          <a:lstStyle/>
          <a:p>
            <a:r>
              <a:rPr lang="en-GB"/>
              <a:t>Aplicaciones de análisis</a:t>
            </a:r>
          </a:p>
        </p:txBody>
      </p:sp>
      <p:sp>
        <p:nvSpPr>
          <p:cNvPr id="6" name="Slide Number Placeholder 5">
            <a:extLst>
              <a:ext uri="{FF2B5EF4-FFF2-40B4-BE49-F238E27FC236}">
                <a16:creationId xmlns:a16="http://schemas.microsoft.com/office/drawing/2014/main" id="{0223C612-E2CB-480A-845F-3F7B315AD736}"/>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158148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238D-80A8-4422-A7A9-2D4BB857C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21CC8E6-FEBF-44E9-A644-FF5CBD0D0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938E6C-2996-4A88-920E-084C806CF3A7}"/>
              </a:ext>
            </a:extLst>
          </p:cNvPr>
          <p:cNvSpPr>
            <a:spLocks noGrp="1"/>
          </p:cNvSpPr>
          <p:nvPr>
            <p:ph type="dt" sz="half" idx="10"/>
          </p:nvPr>
        </p:nvSpPr>
        <p:spPr/>
        <p:txBody>
          <a:bodyPr/>
          <a:lstStyle/>
          <a:p>
            <a:r>
              <a:rPr lang="en-US"/>
              <a:t>Máster en Big Data y Data Science</a:t>
            </a:r>
            <a:endParaRPr lang="en-GB"/>
          </a:p>
        </p:txBody>
      </p:sp>
      <p:sp>
        <p:nvSpPr>
          <p:cNvPr id="5" name="Footer Placeholder 4">
            <a:extLst>
              <a:ext uri="{FF2B5EF4-FFF2-40B4-BE49-F238E27FC236}">
                <a16:creationId xmlns:a16="http://schemas.microsoft.com/office/drawing/2014/main" id="{D3F6922C-A0DA-4CFA-9B6B-94EAF4DA5CBC}"/>
              </a:ext>
            </a:extLst>
          </p:cNvPr>
          <p:cNvSpPr>
            <a:spLocks noGrp="1"/>
          </p:cNvSpPr>
          <p:nvPr>
            <p:ph type="ftr" sz="quarter" idx="11"/>
          </p:nvPr>
        </p:nvSpPr>
        <p:spPr/>
        <p:txBody>
          <a:bodyPr/>
          <a:lstStyle/>
          <a:p>
            <a:r>
              <a:rPr lang="en-GB"/>
              <a:t>Aplicaciones de análisis</a:t>
            </a:r>
          </a:p>
        </p:txBody>
      </p:sp>
      <p:sp>
        <p:nvSpPr>
          <p:cNvPr id="6" name="Slide Number Placeholder 5">
            <a:extLst>
              <a:ext uri="{FF2B5EF4-FFF2-40B4-BE49-F238E27FC236}">
                <a16:creationId xmlns:a16="http://schemas.microsoft.com/office/drawing/2014/main" id="{F1087FC5-B833-4095-B5CC-E14608EB0574}"/>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82152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6063-706F-4A16-81C4-6459C98B94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F43C5-F1A8-4089-AD61-21A70F417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1F0FFD-656F-44DE-B556-EAA209C70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3C78E1-4717-4028-85E3-32BE1A3E8E36}"/>
              </a:ext>
            </a:extLst>
          </p:cNvPr>
          <p:cNvSpPr>
            <a:spLocks noGrp="1"/>
          </p:cNvSpPr>
          <p:nvPr>
            <p:ph type="dt" sz="half" idx="10"/>
          </p:nvPr>
        </p:nvSpPr>
        <p:spPr/>
        <p:txBody>
          <a:bodyPr/>
          <a:lstStyle/>
          <a:p>
            <a:r>
              <a:rPr lang="en-US"/>
              <a:t>Máster en Big Data y Data Science</a:t>
            </a:r>
            <a:endParaRPr lang="en-GB"/>
          </a:p>
        </p:txBody>
      </p:sp>
      <p:sp>
        <p:nvSpPr>
          <p:cNvPr id="6" name="Footer Placeholder 5">
            <a:extLst>
              <a:ext uri="{FF2B5EF4-FFF2-40B4-BE49-F238E27FC236}">
                <a16:creationId xmlns:a16="http://schemas.microsoft.com/office/drawing/2014/main" id="{5AA28FE6-5562-4431-889C-44FD55FFF838}"/>
              </a:ext>
            </a:extLst>
          </p:cNvPr>
          <p:cNvSpPr>
            <a:spLocks noGrp="1"/>
          </p:cNvSpPr>
          <p:nvPr>
            <p:ph type="ftr" sz="quarter" idx="11"/>
          </p:nvPr>
        </p:nvSpPr>
        <p:spPr/>
        <p:txBody>
          <a:bodyPr/>
          <a:lstStyle/>
          <a:p>
            <a:r>
              <a:rPr lang="en-GB"/>
              <a:t>Aplicaciones de análisis</a:t>
            </a:r>
          </a:p>
        </p:txBody>
      </p:sp>
      <p:sp>
        <p:nvSpPr>
          <p:cNvPr id="7" name="Slide Number Placeholder 6">
            <a:extLst>
              <a:ext uri="{FF2B5EF4-FFF2-40B4-BE49-F238E27FC236}">
                <a16:creationId xmlns:a16="http://schemas.microsoft.com/office/drawing/2014/main" id="{630BA65B-D654-45C6-8F87-3CFB68683C57}"/>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353652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01AD-7516-4555-A973-ABF534232A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909688-3981-4A22-AFA0-B4A61BB0B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2B382-60EA-4043-8A26-E7AF63F93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422BB7-3DA2-43C8-BEE1-1061CAFEE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BF50D1-1904-41B5-AC94-88C4DF2A5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5AE7296-0B0B-4014-B91F-825E740AA500}"/>
              </a:ext>
            </a:extLst>
          </p:cNvPr>
          <p:cNvSpPr>
            <a:spLocks noGrp="1"/>
          </p:cNvSpPr>
          <p:nvPr>
            <p:ph type="dt" sz="half" idx="10"/>
          </p:nvPr>
        </p:nvSpPr>
        <p:spPr/>
        <p:txBody>
          <a:bodyPr/>
          <a:lstStyle/>
          <a:p>
            <a:r>
              <a:rPr lang="en-US"/>
              <a:t>Máster en Big Data y Data Science</a:t>
            </a:r>
            <a:endParaRPr lang="en-GB"/>
          </a:p>
        </p:txBody>
      </p:sp>
      <p:sp>
        <p:nvSpPr>
          <p:cNvPr id="8" name="Footer Placeholder 7">
            <a:extLst>
              <a:ext uri="{FF2B5EF4-FFF2-40B4-BE49-F238E27FC236}">
                <a16:creationId xmlns:a16="http://schemas.microsoft.com/office/drawing/2014/main" id="{AFFAB8C5-C251-4146-9235-83F01F6AF85F}"/>
              </a:ext>
            </a:extLst>
          </p:cNvPr>
          <p:cNvSpPr>
            <a:spLocks noGrp="1"/>
          </p:cNvSpPr>
          <p:nvPr>
            <p:ph type="ftr" sz="quarter" idx="11"/>
          </p:nvPr>
        </p:nvSpPr>
        <p:spPr/>
        <p:txBody>
          <a:bodyPr/>
          <a:lstStyle/>
          <a:p>
            <a:r>
              <a:rPr lang="en-GB"/>
              <a:t>Aplicaciones de análisis</a:t>
            </a:r>
          </a:p>
        </p:txBody>
      </p:sp>
      <p:sp>
        <p:nvSpPr>
          <p:cNvPr id="9" name="Slide Number Placeholder 8">
            <a:extLst>
              <a:ext uri="{FF2B5EF4-FFF2-40B4-BE49-F238E27FC236}">
                <a16:creationId xmlns:a16="http://schemas.microsoft.com/office/drawing/2014/main" id="{F3455552-456F-48EB-8FE0-C6CFAD75E285}"/>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277129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D2A7-9F82-4021-B874-0A5DDA4731B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78631F-9437-4743-9A09-8BD85DE3750E}"/>
              </a:ext>
            </a:extLst>
          </p:cNvPr>
          <p:cNvSpPr>
            <a:spLocks noGrp="1"/>
          </p:cNvSpPr>
          <p:nvPr>
            <p:ph type="dt" sz="half" idx="10"/>
          </p:nvPr>
        </p:nvSpPr>
        <p:spPr/>
        <p:txBody>
          <a:bodyPr/>
          <a:lstStyle/>
          <a:p>
            <a:r>
              <a:rPr lang="en-US"/>
              <a:t>Máster en Big Data y Data Science</a:t>
            </a:r>
            <a:endParaRPr lang="en-GB"/>
          </a:p>
        </p:txBody>
      </p:sp>
      <p:sp>
        <p:nvSpPr>
          <p:cNvPr id="4" name="Footer Placeholder 3">
            <a:extLst>
              <a:ext uri="{FF2B5EF4-FFF2-40B4-BE49-F238E27FC236}">
                <a16:creationId xmlns:a16="http://schemas.microsoft.com/office/drawing/2014/main" id="{2F31E668-F978-4683-A2AF-2DE30DF81119}"/>
              </a:ext>
            </a:extLst>
          </p:cNvPr>
          <p:cNvSpPr>
            <a:spLocks noGrp="1"/>
          </p:cNvSpPr>
          <p:nvPr>
            <p:ph type="ftr" sz="quarter" idx="11"/>
          </p:nvPr>
        </p:nvSpPr>
        <p:spPr/>
        <p:txBody>
          <a:bodyPr/>
          <a:lstStyle/>
          <a:p>
            <a:r>
              <a:rPr lang="en-GB"/>
              <a:t>Aplicaciones de análisis</a:t>
            </a:r>
          </a:p>
        </p:txBody>
      </p:sp>
      <p:sp>
        <p:nvSpPr>
          <p:cNvPr id="5" name="Slide Number Placeholder 4">
            <a:extLst>
              <a:ext uri="{FF2B5EF4-FFF2-40B4-BE49-F238E27FC236}">
                <a16:creationId xmlns:a16="http://schemas.microsoft.com/office/drawing/2014/main" id="{25335C01-0F35-460C-8E62-1233A0344543}"/>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367080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E39F8-E89C-434E-B7EF-C393D50E978D}"/>
              </a:ext>
            </a:extLst>
          </p:cNvPr>
          <p:cNvSpPr>
            <a:spLocks noGrp="1"/>
          </p:cNvSpPr>
          <p:nvPr>
            <p:ph type="dt" sz="half" idx="10"/>
          </p:nvPr>
        </p:nvSpPr>
        <p:spPr/>
        <p:txBody>
          <a:bodyPr/>
          <a:lstStyle/>
          <a:p>
            <a:r>
              <a:rPr lang="en-US"/>
              <a:t>Máster en Big Data y Data Science</a:t>
            </a:r>
            <a:endParaRPr lang="en-GB"/>
          </a:p>
        </p:txBody>
      </p:sp>
      <p:sp>
        <p:nvSpPr>
          <p:cNvPr id="3" name="Footer Placeholder 2">
            <a:extLst>
              <a:ext uri="{FF2B5EF4-FFF2-40B4-BE49-F238E27FC236}">
                <a16:creationId xmlns:a16="http://schemas.microsoft.com/office/drawing/2014/main" id="{DD036527-6BFF-4B8C-AD10-F31CA94924E2}"/>
              </a:ext>
            </a:extLst>
          </p:cNvPr>
          <p:cNvSpPr>
            <a:spLocks noGrp="1"/>
          </p:cNvSpPr>
          <p:nvPr>
            <p:ph type="ftr" sz="quarter" idx="11"/>
          </p:nvPr>
        </p:nvSpPr>
        <p:spPr/>
        <p:txBody>
          <a:bodyPr/>
          <a:lstStyle/>
          <a:p>
            <a:r>
              <a:rPr lang="en-GB"/>
              <a:t>Aplicaciones de análisis</a:t>
            </a:r>
          </a:p>
        </p:txBody>
      </p:sp>
      <p:sp>
        <p:nvSpPr>
          <p:cNvPr id="4" name="Slide Number Placeholder 3">
            <a:extLst>
              <a:ext uri="{FF2B5EF4-FFF2-40B4-BE49-F238E27FC236}">
                <a16:creationId xmlns:a16="http://schemas.microsoft.com/office/drawing/2014/main" id="{120B3FDF-8189-404C-BC83-9826F4FC5B9C}"/>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310001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CB8D-3A3A-40E4-A621-298DF87F6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91DDE-B267-46FD-840A-7AA5A6069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775A48-6322-44BF-B5ED-8D81EDBC9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F4F4C-BD67-47A1-9DE3-2C05A85E6DC4}"/>
              </a:ext>
            </a:extLst>
          </p:cNvPr>
          <p:cNvSpPr>
            <a:spLocks noGrp="1"/>
          </p:cNvSpPr>
          <p:nvPr>
            <p:ph type="dt" sz="half" idx="10"/>
          </p:nvPr>
        </p:nvSpPr>
        <p:spPr/>
        <p:txBody>
          <a:bodyPr/>
          <a:lstStyle/>
          <a:p>
            <a:r>
              <a:rPr lang="en-US"/>
              <a:t>Máster en Big Data y Data Science</a:t>
            </a:r>
            <a:endParaRPr lang="en-GB"/>
          </a:p>
        </p:txBody>
      </p:sp>
      <p:sp>
        <p:nvSpPr>
          <p:cNvPr id="6" name="Footer Placeholder 5">
            <a:extLst>
              <a:ext uri="{FF2B5EF4-FFF2-40B4-BE49-F238E27FC236}">
                <a16:creationId xmlns:a16="http://schemas.microsoft.com/office/drawing/2014/main" id="{9B163448-0185-4484-851A-FF9F2A9E767C}"/>
              </a:ext>
            </a:extLst>
          </p:cNvPr>
          <p:cNvSpPr>
            <a:spLocks noGrp="1"/>
          </p:cNvSpPr>
          <p:nvPr>
            <p:ph type="ftr" sz="quarter" idx="11"/>
          </p:nvPr>
        </p:nvSpPr>
        <p:spPr/>
        <p:txBody>
          <a:bodyPr/>
          <a:lstStyle/>
          <a:p>
            <a:r>
              <a:rPr lang="en-GB"/>
              <a:t>Aplicaciones de análisis</a:t>
            </a:r>
          </a:p>
        </p:txBody>
      </p:sp>
      <p:sp>
        <p:nvSpPr>
          <p:cNvPr id="7" name="Slide Number Placeholder 6">
            <a:extLst>
              <a:ext uri="{FF2B5EF4-FFF2-40B4-BE49-F238E27FC236}">
                <a16:creationId xmlns:a16="http://schemas.microsoft.com/office/drawing/2014/main" id="{55BBB5A3-0E47-48F1-994C-C4B465065891}"/>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319001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1791-1907-4C4F-8CF7-97126F0A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F25BDB-1E59-4FE3-9050-0AFD84EEC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4D465-4A43-4957-9196-C274C0BE5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59A32-E416-4180-A989-CC39F9B13D0B}"/>
              </a:ext>
            </a:extLst>
          </p:cNvPr>
          <p:cNvSpPr>
            <a:spLocks noGrp="1"/>
          </p:cNvSpPr>
          <p:nvPr>
            <p:ph type="dt" sz="half" idx="10"/>
          </p:nvPr>
        </p:nvSpPr>
        <p:spPr/>
        <p:txBody>
          <a:bodyPr/>
          <a:lstStyle/>
          <a:p>
            <a:r>
              <a:rPr lang="en-US"/>
              <a:t>Máster en Big Data y Data Science</a:t>
            </a:r>
            <a:endParaRPr lang="en-GB"/>
          </a:p>
        </p:txBody>
      </p:sp>
      <p:sp>
        <p:nvSpPr>
          <p:cNvPr id="6" name="Footer Placeholder 5">
            <a:extLst>
              <a:ext uri="{FF2B5EF4-FFF2-40B4-BE49-F238E27FC236}">
                <a16:creationId xmlns:a16="http://schemas.microsoft.com/office/drawing/2014/main" id="{23F49DFF-849B-43BC-B5F9-8DB6A7A5BD01}"/>
              </a:ext>
            </a:extLst>
          </p:cNvPr>
          <p:cNvSpPr>
            <a:spLocks noGrp="1"/>
          </p:cNvSpPr>
          <p:nvPr>
            <p:ph type="ftr" sz="quarter" idx="11"/>
          </p:nvPr>
        </p:nvSpPr>
        <p:spPr/>
        <p:txBody>
          <a:bodyPr/>
          <a:lstStyle/>
          <a:p>
            <a:r>
              <a:rPr lang="en-GB"/>
              <a:t>Aplicaciones de análisis</a:t>
            </a:r>
          </a:p>
        </p:txBody>
      </p:sp>
      <p:sp>
        <p:nvSpPr>
          <p:cNvPr id="7" name="Slide Number Placeholder 6">
            <a:extLst>
              <a:ext uri="{FF2B5EF4-FFF2-40B4-BE49-F238E27FC236}">
                <a16:creationId xmlns:a16="http://schemas.microsoft.com/office/drawing/2014/main" id="{53F38E0F-9237-4937-99CE-CEE48A50EDE2}"/>
              </a:ext>
            </a:extLst>
          </p:cNvPr>
          <p:cNvSpPr>
            <a:spLocks noGrp="1"/>
          </p:cNvSpPr>
          <p:nvPr>
            <p:ph type="sldNum" sz="quarter" idx="12"/>
          </p:nvPr>
        </p:nvSpPr>
        <p:spPr/>
        <p:txBody>
          <a:bodyPr/>
          <a:lstStyle/>
          <a:p>
            <a:fld id="{96921EE9-3550-4545-A5AB-FBC13726CE8B}" type="slidenum">
              <a:rPr lang="en-GB" smtClean="0"/>
              <a:t>‹#›</a:t>
            </a:fld>
            <a:endParaRPr lang="en-GB"/>
          </a:p>
        </p:txBody>
      </p:sp>
    </p:spTree>
    <p:extLst>
      <p:ext uri="{BB962C8B-B14F-4D97-AF65-F5344CB8AC3E}">
        <p14:creationId xmlns:p14="http://schemas.microsoft.com/office/powerpoint/2010/main" val="300450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25266-0D54-47A4-8AD6-20ADBB92A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181CD1-13B6-473D-BF1D-417640F2D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6EF7C9-EB02-49EA-8A75-B82B86245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Máster en Big Data y Data Science</a:t>
            </a:r>
            <a:endParaRPr lang="en-GB"/>
          </a:p>
        </p:txBody>
      </p:sp>
      <p:sp>
        <p:nvSpPr>
          <p:cNvPr id="5" name="Footer Placeholder 4">
            <a:extLst>
              <a:ext uri="{FF2B5EF4-FFF2-40B4-BE49-F238E27FC236}">
                <a16:creationId xmlns:a16="http://schemas.microsoft.com/office/drawing/2014/main" id="{D3FADF99-0107-4C09-9924-2C12E5087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Aplicaciones de análisis</a:t>
            </a:r>
          </a:p>
        </p:txBody>
      </p:sp>
      <p:sp>
        <p:nvSpPr>
          <p:cNvPr id="6" name="Slide Number Placeholder 5">
            <a:extLst>
              <a:ext uri="{FF2B5EF4-FFF2-40B4-BE49-F238E27FC236}">
                <a16:creationId xmlns:a16="http://schemas.microsoft.com/office/drawing/2014/main" id="{FDCF7C2E-B2C8-49C5-A048-79EEDC295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21EE9-3550-4545-A5AB-FBC13726CE8B}" type="slidenum">
              <a:rPr lang="en-GB" smtClean="0"/>
              <a:t>‹#›</a:t>
            </a:fld>
            <a:endParaRPr lang="en-GB"/>
          </a:p>
        </p:txBody>
      </p:sp>
    </p:spTree>
    <p:extLst>
      <p:ext uri="{BB962C8B-B14F-4D97-AF65-F5344CB8AC3E}">
        <p14:creationId xmlns:p14="http://schemas.microsoft.com/office/powerpoint/2010/main" val="231989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sofifa.com/" TargetMode="External"/><Relationship Id="rId5" Type="http://schemas.openxmlformats.org/officeDocument/2006/relationships/hyperlink" Target="https://www.football-data.co.uk/"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dirty="0"/>
          </a:p>
        </p:txBody>
      </p:sp>
      <p:sp>
        <p:nvSpPr>
          <p:cNvPr id="3" name="object 3"/>
          <p:cNvSpPr txBox="1"/>
          <p:nvPr/>
        </p:nvSpPr>
        <p:spPr>
          <a:xfrm>
            <a:off x="6384545" y="6404863"/>
            <a:ext cx="5160750"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dirty="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dirty="0"/>
          </a:p>
        </p:txBody>
      </p:sp>
      <p:sp>
        <p:nvSpPr>
          <p:cNvPr id="7" name="object 7"/>
          <p:cNvSpPr txBox="1"/>
          <p:nvPr/>
        </p:nvSpPr>
        <p:spPr>
          <a:xfrm>
            <a:off x="7851781" y="5372584"/>
            <a:ext cx="4242153" cy="447986"/>
          </a:xfrm>
          <a:prstGeom prst="rect">
            <a:avLst/>
          </a:prstGeom>
        </p:spPr>
        <p:txBody>
          <a:bodyPr vert="horz" wrap="square" lIns="0" tIns="16933" rIns="0" bIns="0" rtlCol="0">
            <a:spAutoFit/>
          </a:bodyPr>
          <a:lstStyle/>
          <a:p>
            <a:pPr algn="ctr"/>
            <a:r>
              <a:rPr lang="es-ES" sz="2800" b="1" dirty="0">
                <a:solidFill>
                  <a:srgbClr val="27C9AE"/>
                </a:solidFill>
              </a:rPr>
              <a:t>TRABAJO FIN DE MÁSTER</a:t>
            </a:r>
            <a:endParaRPr lang="en-GB" sz="2800" dirty="0">
              <a:solidFill>
                <a:srgbClr val="27C9AE"/>
              </a:solidFill>
            </a:endParaRPr>
          </a:p>
        </p:txBody>
      </p:sp>
      <p:sp>
        <p:nvSpPr>
          <p:cNvPr id="8" name="Rectangle 7">
            <a:extLst>
              <a:ext uri="{FF2B5EF4-FFF2-40B4-BE49-F238E27FC236}">
                <a16:creationId xmlns:a16="http://schemas.microsoft.com/office/drawing/2014/main" id="{0070442A-588B-4F11-A4BA-0D894B67728D}"/>
              </a:ext>
            </a:extLst>
          </p:cNvPr>
          <p:cNvSpPr/>
          <p:nvPr/>
        </p:nvSpPr>
        <p:spPr>
          <a:xfrm>
            <a:off x="1826150" y="1852957"/>
            <a:ext cx="8539700" cy="954107"/>
          </a:xfrm>
          <a:prstGeom prst="rect">
            <a:avLst/>
          </a:prstGeom>
        </p:spPr>
        <p:txBody>
          <a:bodyPr wrap="square">
            <a:spAutoFit/>
          </a:bodyPr>
          <a:lstStyle/>
          <a:p>
            <a:pPr algn="ctr"/>
            <a:r>
              <a:rPr lang="es-ES" sz="2800" b="1" dirty="0">
                <a:latin typeface="MaxamAdelle" panose="02000503060000020004" pitchFamily="2" charset="0"/>
              </a:rPr>
              <a:t>SISTEMA DE PREDICCIÓN DE RESULTADOS EN EVENTOS DEPORTIVOS</a:t>
            </a:r>
            <a:endParaRPr lang="en-GB" sz="2800" b="1" dirty="0">
              <a:latin typeface="MaxamAdelle" panose="02000503060000020004" pitchFamily="2" charset="0"/>
            </a:endParaRPr>
          </a:p>
        </p:txBody>
      </p:sp>
      <p:sp>
        <p:nvSpPr>
          <p:cNvPr id="9" name="object 7">
            <a:extLst>
              <a:ext uri="{FF2B5EF4-FFF2-40B4-BE49-F238E27FC236}">
                <a16:creationId xmlns:a16="http://schemas.microsoft.com/office/drawing/2014/main" id="{D9340C4C-0C1A-450A-9891-04A3BBBEF7E8}"/>
              </a:ext>
            </a:extLst>
          </p:cNvPr>
          <p:cNvSpPr txBox="1"/>
          <p:nvPr/>
        </p:nvSpPr>
        <p:spPr>
          <a:xfrm>
            <a:off x="7851781" y="5820570"/>
            <a:ext cx="4242153" cy="263320"/>
          </a:xfrm>
          <a:prstGeom prst="rect">
            <a:avLst/>
          </a:prstGeom>
        </p:spPr>
        <p:txBody>
          <a:bodyPr vert="horz" wrap="square" lIns="0" tIns="16933" rIns="0" bIns="0" rtlCol="0">
            <a:spAutoFit/>
          </a:bodyPr>
          <a:lstStyle/>
          <a:p>
            <a:pPr algn="ctr"/>
            <a:r>
              <a:rPr lang="es-ES" sz="1600" b="1" dirty="0"/>
              <a:t>Julio 2020</a:t>
            </a:r>
            <a:endParaRPr lang="en-GB" sz="1600" dirty="0"/>
          </a:p>
        </p:txBody>
      </p:sp>
      <p:pic>
        <p:nvPicPr>
          <p:cNvPr id="1026" name="Picture 2" descr="Amadaam - Data-driven decision making (DDDM) involves... | Facebook">
            <a:extLst>
              <a:ext uri="{FF2B5EF4-FFF2-40B4-BE49-F238E27FC236}">
                <a16:creationId xmlns:a16="http://schemas.microsoft.com/office/drawing/2014/main" id="{09BCB6E0-CE53-43FF-94A9-C5C6A017D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2279" y="2898366"/>
            <a:ext cx="4167441" cy="193217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5A3108B3-3D9F-49B3-AA00-CF20196832CB}"/>
              </a:ext>
            </a:extLst>
          </p:cNvPr>
          <p:cNvSpPr>
            <a:spLocks noGrp="1"/>
          </p:cNvSpPr>
          <p:nvPr>
            <p:ph type="sldNum" sz="quarter" idx="7"/>
          </p:nvPr>
        </p:nvSpPr>
        <p:spPr>
          <a:xfrm>
            <a:off x="9302364" y="6459717"/>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a:t>
            </a:fld>
            <a:endParaRPr lang="en-GB" dirty="0">
              <a:latin typeface="Tw Cen MT"/>
              <a:cs typeface="Tw Cen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5.Desarrollo de modelos predictivos</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297157" y="1294522"/>
            <a:ext cx="11216332" cy="1508105"/>
          </a:xfrm>
          <a:prstGeom prst="rect">
            <a:avLst/>
          </a:prstGeom>
        </p:spPr>
        <p:txBody>
          <a:bodyPr wrap="square">
            <a:spAutoFit/>
          </a:bodyPr>
          <a:lstStyle/>
          <a:p>
            <a:pPr marL="110250" algn="just">
              <a:spcAft>
                <a:spcPts val="1200"/>
              </a:spcAft>
            </a:pPr>
            <a:r>
              <a:rPr lang="es-ES" b="1" dirty="0">
                <a:solidFill>
                  <a:schemeClr val="bg1">
                    <a:lumMod val="50000"/>
                  </a:schemeClr>
                </a:solidFill>
                <a:latin typeface="MaxamAdelle" panose="02000503060000020004" pitchFamily="2" charset="0"/>
              </a:rPr>
              <a:t>Una vez elegida la liga más predecible voy a buscar el mejor modelo. </a:t>
            </a:r>
          </a:p>
          <a:p>
            <a:pPr marL="110250" algn="just">
              <a:spcAft>
                <a:spcPts val="1200"/>
              </a:spcAft>
            </a:pPr>
            <a:r>
              <a:rPr lang="es-ES" b="1" dirty="0">
                <a:solidFill>
                  <a:schemeClr val="bg1">
                    <a:lumMod val="50000"/>
                  </a:schemeClr>
                </a:solidFill>
                <a:latin typeface="MaxamAdelle" panose="02000503060000020004" pitchFamily="2" charset="0"/>
              </a:rPr>
              <a:t>Para ello visualizamos una tabla de los 15 mejores modelos con su número de aciertos ordenados.  Es muy curioso como ninguno consigue acertar en los empates, lo cual penaliza en el Accuracy final.</a:t>
            </a:r>
          </a:p>
          <a:p>
            <a:pPr marL="567450" lvl="1" algn="just">
              <a:spcAft>
                <a:spcPts val="1200"/>
              </a:spcAft>
            </a:pPr>
            <a:endParaRPr lang="en-GB" b="1" dirty="0">
              <a:solidFill>
                <a:schemeClr val="bg1">
                  <a:lumMod val="50000"/>
                </a:schemeClr>
              </a:solidFill>
              <a:latin typeface="MaxamAdelle" panose="02000503060000020004" pitchFamily="2" charset="0"/>
            </a:endParaRPr>
          </a:p>
        </p:txBody>
      </p:sp>
      <p:sp>
        <p:nvSpPr>
          <p:cNvPr id="7" name="Slide Number Placeholder 6">
            <a:extLst>
              <a:ext uri="{FF2B5EF4-FFF2-40B4-BE49-F238E27FC236}">
                <a16:creationId xmlns:a16="http://schemas.microsoft.com/office/drawing/2014/main" id="{C8ABB061-1ADD-4BDD-A467-556C3014A26C}"/>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10</a:t>
            </a:fld>
            <a:endParaRPr lang="en-GB" dirty="0">
              <a:latin typeface="Tw Cen MT"/>
              <a:cs typeface="Tw Cen MT"/>
            </a:endParaRPr>
          </a:p>
        </p:txBody>
      </p:sp>
      <p:sp>
        <p:nvSpPr>
          <p:cNvPr id="64" name="Rectangle 63">
            <a:extLst>
              <a:ext uri="{FF2B5EF4-FFF2-40B4-BE49-F238E27FC236}">
                <a16:creationId xmlns:a16="http://schemas.microsoft.com/office/drawing/2014/main" id="{4F1D624E-408B-454B-96ED-FDE9829E5A11}"/>
              </a:ext>
            </a:extLst>
          </p:cNvPr>
          <p:cNvSpPr/>
          <p:nvPr/>
        </p:nvSpPr>
        <p:spPr>
          <a:xfrm>
            <a:off x="6384544" y="2620919"/>
            <a:ext cx="5250558" cy="3600986"/>
          </a:xfrm>
          <a:prstGeom prst="rect">
            <a:avLst/>
          </a:prstGeom>
        </p:spPr>
        <p:txBody>
          <a:bodyPr wrap="square">
            <a:spAutoFit/>
          </a:bodyPr>
          <a:lstStyle/>
          <a:p>
            <a:pPr marL="110250" algn="just">
              <a:spcAft>
                <a:spcPts val="1200"/>
              </a:spcAft>
            </a:pPr>
            <a:r>
              <a:rPr lang="es-ES" b="1" dirty="0">
                <a:solidFill>
                  <a:schemeClr val="bg1">
                    <a:lumMod val="50000"/>
                  </a:schemeClr>
                </a:solidFill>
                <a:latin typeface="MaxamAdelle" panose="02000503060000020004" pitchFamily="2" charset="0"/>
              </a:rPr>
              <a:t>Voy a probar más aproximaciones para tratar de solucionar este problema. </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El mejor modelo clasificando empates ha sido KNN, por lo que voy a probar con un clasificador de votos para ver si puedo mejorar el número de empates acertados.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También voy a probar balanceando las clases para tratar de dar mayor peso a los empates.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Hasta el momento los mejores resultados los he obtenido con los modelos SVM.</a:t>
            </a:r>
          </a:p>
        </p:txBody>
      </p:sp>
      <p:pic>
        <p:nvPicPr>
          <p:cNvPr id="9" name="Picture 8">
            <a:extLst>
              <a:ext uri="{FF2B5EF4-FFF2-40B4-BE49-F238E27FC236}">
                <a16:creationId xmlns:a16="http://schemas.microsoft.com/office/drawing/2014/main" id="{7D8BC95F-4E27-413F-A0C7-F86E3B43C051}"/>
              </a:ext>
            </a:extLst>
          </p:cNvPr>
          <p:cNvPicPr>
            <a:picLocks noChangeAspect="1"/>
          </p:cNvPicPr>
          <p:nvPr/>
        </p:nvPicPr>
        <p:blipFill>
          <a:blip r:embed="rId4"/>
          <a:stretch>
            <a:fillRect/>
          </a:stretch>
        </p:blipFill>
        <p:spPr>
          <a:xfrm>
            <a:off x="997864" y="2576448"/>
            <a:ext cx="5250558" cy="3266839"/>
          </a:xfrm>
          <a:prstGeom prst="rect">
            <a:avLst/>
          </a:prstGeom>
        </p:spPr>
      </p:pic>
    </p:spTree>
    <p:extLst>
      <p:ext uri="{BB962C8B-B14F-4D97-AF65-F5344CB8AC3E}">
        <p14:creationId xmlns:p14="http://schemas.microsoft.com/office/powerpoint/2010/main" val="424527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5.Desarrollo de modelos predictivos</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297157" y="1294522"/>
            <a:ext cx="4938037" cy="1077218"/>
          </a:xfrm>
          <a:prstGeom prst="rect">
            <a:avLst/>
          </a:prstGeom>
        </p:spPr>
        <p:txBody>
          <a:bodyPr wrap="square">
            <a:spAutoFit/>
          </a:bodyPr>
          <a:lstStyle/>
          <a:p>
            <a:pPr marL="110250" algn="just">
              <a:spcAft>
                <a:spcPts val="1200"/>
              </a:spcAft>
            </a:pPr>
            <a:r>
              <a:rPr lang="es-ES" b="1" dirty="0">
                <a:solidFill>
                  <a:schemeClr val="bg1">
                    <a:lumMod val="50000"/>
                  </a:schemeClr>
                </a:solidFill>
                <a:latin typeface="MaxamAdelle" panose="02000503060000020004" pitchFamily="2" charset="0"/>
              </a:rPr>
              <a:t>Voy a tratar de optimizar y comparar los resultados de los modelos:</a:t>
            </a:r>
          </a:p>
          <a:p>
            <a:pPr marL="567450" lvl="1" algn="just">
              <a:spcAft>
                <a:spcPts val="1200"/>
              </a:spcAft>
            </a:pPr>
            <a:endParaRPr lang="en-GB" b="1" dirty="0">
              <a:solidFill>
                <a:schemeClr val="bg1">
                  <a:lumMod val="50000"/>
                </a:schemeClr>
              </a:solidFill>
              <a:latin typeface="MaxamAdelle" panose="02000503060000020004" pitchFamily="2" charset="0"/>
            </a:endParaRPr>
          </a:p>
        </p:txBody>
      </p:sp>
      <p:grpSp>
        <p:nvGrpSpPr>
          <p:cNvPr id="26" name="Group 25">
            <a:extLst>
              <a:ext uri="{FF2B5EF4-FFF2-40B4-BE49-F238E27FC236}">
                <a16:creationId xmlns:a16="http://schemas.microsoft.com/office/drawing/2014/main" id="{1A93334B-E7EB-43AE-A7D7-855712D9F2F4}"/>
              </a:ext>
            </a:extLst>
          </p:cNvPr>
          <p:cNvGrpSpPr/>
          <p:nvPr/>
        </p:nvGrpSpPr>
        <p:grpSpPr>
          <a:xfrm>
            <a:off x="8530592" y="2779910"/>
            <a:ext cx="2283801" cy="1167673"/>
            <a:chOff x="8921977" y="984542"/>
            <a:chExt cx="2937088" cy="1556895"/>
          </a:xfrm>
        </p:grpSpPr>
        <p:sp>
          <p:nvSpPr>
            <p:cNvPr id="28" name="TextBox 27">
              <a:extLst>
                <a:ext uri="{FF2B5EF4-FFF2-40B4-BE49-F238E27FC236}">
                  <a16:creationId xmlns:a16="http://schemas.microsoft.com/office/drawing/2014/main" id="{69D208D5-8E6E-4FB4-8C74-51AC6E7FC067}"/>
                </a:ext>
              </a:extLst>
            </p:cNvPr>
            <p:cNvSpPr txBox="1"/>
            <p:nvPr/>
          </p:nvSpPr>
          <p:spPr>
            <a:xfrm>
              <a:off x="8921977" y="984542"/>
              <a:ext cx="2937088" cy="943847"/>
            </a:xfrm>
            <a:prstGeom prst="rect">
              <a:avLst/>
            </a:prstGeom>
            <a:noFill/>
          </p:spPr>
          <p:txBody>
            <a:bodyPr wrap="square" lIns="0" rIns="0" rtlCol="0" anchor="b">
              <a:spAutoFit/>
            </a:bodyPr>
            <a:lstStyle/>
            <a:p>
              <a:pPr algn="ctr"/>
              <a:r>
                <a:rPr lang="en-US" sz="2000" b="1" noProof="1">
                  <a:solidFill>
                    <a:schemeClr val="accent5"/>
                  </a:solidFill>
                  <a:latin typeface="MaxamAdelle" panose="02000503060000020004" pitchFamily="2" charset="0"/>
                </a:rPr>
                <a:t>Balanceo de clases</a:t>
              </a:r>
            </a:p>
          </p:txBody>
        </p:sp>
        <p:sp>
          <p:nvSpPr>
            <p:cNvPr id="31" name="TextBox 30">
              <a:extLst>
                <a:ext uri="{FF2B5EF4-FFF2-40B4-BE49-F238E27FC236}">
                  <a16:creationId xmlns:a16="http://schemas.microsoft.com/office/drawing/2014/main" id="{C2CD3DC4-880B-4D85-81C0-A498F6133173}"/>
                </a:ext>
              </a:extLst>
            </p:cNvPr>
            <p:cNvSpPr txBox="1"/>
            <p:nvPr/>
          </p:nvSpPr>
          <p:spPr>
            <a:xfrm>
              <a:off x="8929770" y="1925885"/>
              <a:ext cx="2929295" cy="615552"/>
            </a:xfrm>
            <a:prstGeom prst="rect">
              <a:avLst/>
            </a:prstGeom>
            <a:noFill/>
          </p:spPr>
          <p:txBody>
            <a:bodyPr wrap="square" lIns="0" rIns="0" rtlCol="0" anchor="t">
              <a:spAutoFit/>
            </a:bodyPr>
            <a:lstStyle/>
            <a:p>
              <a:pPr algn="ctr"/>
              <a:r>
                <a:rPr lang="en-US" sz="1200" noProof="1">
                  <a:solidFill>
                    <a:schemeClr val="tx1">
                      <a:lumMod val="65000"/>
                      <a:lumOff val="35000"/>
                    </a:schemeClr>
                  </a:solidFill>
                  <a:latin typeface="MaxamAdelle" panose="02000503060000020004" pitchFamily="2" charset="0"/>
                </a:rPr>
                <a:t>Balanceo para igualar el peso de victorias, empates y derrotas</a:t>
              </a:r>
              <a:r>
                <a:rPr lang="en-US" sz="1100" noProof="1">
                  <a:solidFill>
                    <a:schemeClr val="tx1">
                      <a:lumMod val="65000"/>
                      <a:lumOff val="35000"/>
                    </a:schemeClr>
                  </a:solidFill>
                  <a:latin typeface="MaxamAdelle" panose="02000503060000020004" pitchFamily="2" charset="0"/>
                </a:rPr>
                <a:t>.</a:t>
              </a:r>
            </a:p>
          </p:txBody>
        </p:sp>
      </p:grpSp>
      <p:grpSp>
        <p:nvGrpSpPr>
          <p:cNvPr id="32" name="Group 31">
            <a:extLst>
              <a:ext uri="{FF2B5EF4-FFF2-40B4-BE49-F238E27FC236}">
                <a16:creationId xmlns:a16="http://schemas.microsoft.com/office/drawing/2014/main" id="{1959328A-7726-4C4D-B768-04148B6059E3}"/>
              </a:ext>
            </a:extLst>
          </p:cNvPr>
          <p:cNvGrpSpPr/>
          <p:nvPr/>
        </p:nvGrpSpPr>
        <p:grpSpPr>
          <a:xfrm>
            <a:off x="8336844" y="4222886"/>
            <a:ext cx="2539725" cy="1660114"/>
            <a:chOff x="8921976" y="3180834"/>
            <a:chExt cx="3033964" cy="2213482"/>
          </a:xfrm>
        </p:grpSpPr>
        <p:sp>
          <p:nvSpPr>
            <p:cNvPr id="33" name="TextBox 32">
              <a:extLst>
                <a:ext uri="{FF2B5EF4-FFF2-40B4-BE49-F238E27FC236}">
                  <a16:creationId xmlns:a16="http://schemas.microsoft.com/office/drawing/2014/main" id="{34A95DFF-619F-4921-AF3B-000BDDA5372A}"/>
                </a:ext>
              </a:extLst>
            </p:cNvPr>
            <p:cNvSpPr txBox="1"/>
            <p:nvPr/>
          </p:nvSpPr>
          <p:spPr>
            <a:xfrm>
              <a:off x="8921976" y="3180834"/>
              <a:ext cx="3033964" cy="1354216"/>
            </a:xfrm>
            <a:prstGeom prst="rect">
              <a:avLst/>
            </a:prstGeom>
            <a:noFill/>
          </p:spPr>
          <p:txBody>
            <a:bodyPr wrap="square" lIns="0" rIns="0" rtlCol="0" anchor="b">
              <a:spAutoFit/>
            </a:bodyPr>
            <a:lstStyle/>
            <a:p>
              <a:pPr algn="ctr"/>
              <a:r>
                <a:rPr lang="en-US" sz="2000" b="1" noProof="1">
                  <a:solidFill>
                    <a:schemeClr val="accent4">
                      <a:lumMod val="50000"/>
                    </a:schemeClr>
                  </a:solidFill>
                  <a:latin typeface="MaxamAdelle" panose="02000503060000020004" pitchFamily="2" charset="0"/>
                </a:rPr>
                <a:t>Modelos con reducción de la dimensionalidad</a:t>
              </a:r>
            </a:p>
          </p:txBody>
        </p:sp>
        <p:sp>
          <p:nvSpPr>
            <p:cNvPr id="34" name="TextBox 33">
              <a:extLst>
                <a:ext uri="{FF2B5EF4-FFF2-40B4-BE49-F238E27FC236}">
                  <a16:creationId xmlns:a16="http://schemas.microsoft.com/office/drawing/2014/main" id="{0B5DDCA5-A709-4617-A3A2-7CE5F5A03019}"/>
                </a:ext>
              </a:extLst>
            </p:cNvPr>
            <p:cNvSpPr txBox="1"/>
            <p:nvPr/>
          </p:nvSpPr>
          <p:spPr>
            <a:xfrm>
              <a:off x="8929770" y="4532543"/>
              <a:ext cx="2929293" cy="861773"/>
            </a:xfrm>
            <a:prstGeom prst="rect">
              <a:avLst/>
            </a:prstGeom>
            <a:noFill/>
          </p:spPr>
          <p:txBody>
            <a:bodyPr wrap="square" lIns="0" rIns="0" rtlCol="0" anchor="t">
              <a:spAutoFit/>
            </a:bodyPr>
            <a:lstStyle/>
            <a:p>
              <a:pPr algn="ctr"/>
              <a:r>
                <a:rPr lang="en-US" sz="1200" noProof="1">
                  <a:solidFill>
                    <a:schemeClr val="tx1">
                      <a:lumMod val="65000"/>
                      <a:lumOff val="35000"/>
                    </a:schemeClr>
                  </a:solidFill>
                  <a:latin typeface="MaxamAdelle" panose="02000503060000020004" pitchFamily="2" charset="0"/>
                </a:rPr>
                <a:t>Aplico PCA y valoro los resultados de los modelos que mejor se han comportado.</a:t>
              </a:r>
            </a:p>
          </p:txBody>
        </p:sp>
      </p:grpSp>
      <p:grpSp>
        <p:nvGrpSpPr>
          <p:cNvPr id="35" name="Group 34">
            <a:extLst>
              <a:ext uri="{FF2B5EF4-FFF2-40B4-BE49-F238E27FC236}">
                <a16:creationId xmlns:a16="http://schemas.microsoft.com/office/drawing/2014/main" id="{BAE33BAC-FC95-4478-951C-693B46966F70}"/>
              </a:ext>
            </a:extLst>
          </p:cNvPr>
          <p:cNvGrpSpPr/>
          <p:nvPr/>
        </p:nvGrpSpPr>
        <p:grpSpPr>
          <a:xfrm>
            <a:off x="1208610" y="2769162"/>
            <a:ext cx="2469174" cy="1537003"/>
            <a:chOff x="332936" y="2145583"/>
            <a:chExt cx="2937088" cy="2049337"/>
          </a:xfrm>
        </p:grpSpPr>
        <p:sp>
          <p:nvSpPr>
            <p:cNvPr id="36" name="TextBox 35">
              <a:extLst>
                <a:ext uri="{FF2B5EF4-FFF2-40B4-BE49-F238E27FC236}">
                  <a16:creationId xmlns:a16="http://schemas.microsoft.com/office/drawing/2014/main" id="{D3BA6D2F-198E-4A02-8E5E-BCE86CE5B690}"/>
                </a:ext>
              </a:extLst>
            </p:cNvPr>
            <p:cNvSpPr txBox="1"/>
            <p:nvPr/>
          </p:nvSpPr>
          <p:spPr>
            <a:xfrm>
              <a:off x="332936" y="2145583"/>
              <a:ext cx="2937088" cy="943847"/>
            </a:xfrm>
            <a:prstGeom prst="rect">
              <a:avLst/>
            </a:prstGeom>
            <a:noFill/>
          </p:spPr>
          <p:txBody>
            <a:bodyPr wrap="square" lIns="0" rIns="0" rtlCol="0" anchor="b">
              <a:spAutoFit/>
            </a:bodyPr>
            <a:lstStyle/>
            <a:p>
              <a:pPr algn="ctr"/>
              <a:r>
                <a:rPr lang="en-US" sz="2000" b="1" noProof="1">
                  <a:solidFill>
                    <a:schemeClr val="accent6">
                      <a:lumMod val="75000"/>
                    </a:schemeClr>
                  </a:solidFill>
                  <a:latin typeface="MaxamAdelle" panose="02000503060000020004" pitchFamily="2" charset="0"/>
                </a:rPr>
                <a:t>Clasificador de votos</a:t>
              </a:r>
            </a:p>
          </p:txBody>
        </p:sp>
        <p:sp>
          <p:nvSpPr>
            <p:cNvPr id="37" name="TextBox 36">
              <a:extLst>
                <a:ext uri="{FF2B5EF4-FFF2-40B4-BE49-F238E27FC236}">
                  <a16:creationId xmlns:a16="http://schemas.microsoft.com/office/drawing/2014/main" id="{91BB788C-EAFF-4841-AEFB-764CF290749F}"/>
                </a:ext>
              </a:extLst>
            </p:cNvPr>
            <p:cNvSpPr txBox="1"/>
            <p:nvPr/>
          </p:nvSpPr>
          <p:spPr>
            <a:xfrm>
              <a:off x="340729" y="3086924"/>
              <a:ext cx="2929295" cy="1107996"/>
            </a:xfrm>
            <a:prstGeom prst="rect">
              <a:avLst/>
            </a:prstGeom>
            <a:noFill/>
          </p:spPr>
          <p:txBody>
            <a:bodyPr wrap="square" lIns="0" rIns="0" rtlCol="0" anchor="t">
              <a:spAutoFit/>
            </a:bodyPr>
            <a:lstStyle/>
            <a:p>
              <a:pPr algn="ctr"/>
              <a:r>
                <a:rPr lang="en-US" sz="1200" noProof="1">
                  <a:solidFill>
                    <a:schemeClr val="tx1">
                      <a:lumMod val="65000"/>
                      <a:lumOff val="35000"/>
                    </a:schemeClr>
                  </a:solidFill>
                  <a:latin typeface="MaxamAdelle" panose="02000503060000020004" pitchFamily="2" charset="0"/>
                </a:rPr>
                <a:t>Aplico un conjunto de los mejores modelos donde sus predicciones se combinan para obtener una única predicción.</a:t>
              </a:r>
            </a:p>
          </p:txBody>
        </p:sp>
      </p:grpSp>
      <p:grpSp>
        <p:nvGrpSpPr>
          <p:cNvPr id="38" name="Group 37">
            <a:extLst>
              <a:ext uri="{FF2B5EF4-FFF2-40B4-BE49-F238E27FC236}">
                <a16:creationId xmlns:a16="http://schemas.microsoft.com/office/drawing/2014/main" id="{B8CB4BB7-A408-4C70-B6D9-1FC1E5FD60B1}"/>
              </a:ext>
            </a:extLst>
          </p:cNvPr>
          <p:cNvGrpSpPr/>
          <p:nvPr/>
        </p:nvGrpSpPr>
        <p:grpSpPr>
          <a:xfrm>
            <a:off x="1152866" y="4527991"/>
            <a:ext cx="2640054" cy="1352338"/>
            <a:chOff x="332936" y="4170155"/>
            <a:chExt cx="2937088" cy="1803115"/>
          </a:xfrm>
        </p:grpSpPr>
        <p:sp>
          <p:nvSpPr>
            <p:cNvPr id="39" name="TextBox 38">
              <a:extLst>
                <a:ext uri="{FF2B5EF4-FFF2-40B4-BE49-F238E27FC236}">
                  <a16:creationId xmlns:a16="http://schemas.microsoft.com/office/drawing/2014/main" id="{44F0C486-5429-4F27-864E-A4C8B48D4B3B}"/>
                </a:ext>
              </a:extLst>
            </p:cNvPr>
            <p:cNvSpPr txBox="1"/>
            <p:nvPr/>
          </p:nvSpPr>
          <p:spPr>
            <a:xfrm>
              <a:off x="332936" y="4170155"/>
              <a:ext cx="2937088" cy="943847"/>
            </a:xfrm>
            <a:prstGeom prst="rect">
              <a:avLst/>
            </a:prstGeom>
            <a:noFill/>
          </p:spPr>
          <p:txBody>
            <a:bodyPr wrap="square" lIns="0" rIns="0" rtlCol="0" anchor="b">
              <a:spAutoFit/>
            </a:bodyPr>
            <a:lstStyle/>
            <a:p>
              <a:pPr algn="ctr"/>
              <a:r>
                <a:rPr lang="en-US" sz="2000" b="1" noProof="1">
                  <a:solidFill>
                    <a:schemeClr val="accent2">
                      <a:lumMod val="75000"/>
                    </a:schemeClr>
                  </a:solidFill>
                  <a:latin typeface="MaxamAdelle" panose="02000503060000020004" pitchFamily="2" charset="0"/>
                </a:rPr>
                <a:t>Optimización de Parámetros</a:t>
              </a:r>
            </a:p>
          </p:txBody>
        </p:sp>
        <p:sp>
          <p:nvSpPr>
            <p:cNvPr id="40" name="TextBox 39">
              <a:extLst>
                <a:ext uri="{FF2B5EF4-FFF2-40B4-BE49-F238E27FC236}">
                  <a16:creationId xmlns:a16="http://schemas.microsoft.com/office/drawing/2014/main" id="{7B7F5C49-C787-4412-9383-815200D2E662}"/>
                </a:ext>
              </a:extLst>
            </p:cNvPr>
            <p:cNvSpPr txBox="1"/>
            <p:nvPr/>
          </p:nvSpPr>
          <p:spPr>
            <a:xfrm>
              <a:off x="340730" y="5111496"/>
              <a:ext cx="2929294" cy="861774"/>
            </a:xfrm>
            <a:prstGeom prst="rect">
              <a:avLst/>
            </a:prstGeom>
            <a:noFill/>
          </p:spPr>
          <p:txBody>
            <a:bodyPr wrap="square" lIns="0" rIns="0" rtlCol="0" anchor="t">
              <a:spAutoFit/>
            </a:bodyPr>
            <a:lstStyle/>
            <a:p>
              <a:pPr algn="ctr"/>
              <a:r>
                <a:rPr lang="en-US" sz="1200" noProof="1">
                  <a:solidFill>
                    <a:schemeClr val="tx1">
                      <a:lumMod val="65000"/>
                      <a:lumOff val="35000"/>
                    </a:schemeClr>
                  </a:solidFill>
                  <a:latin typeface="MaxamAdelle" panose="02000503060000020004" pitchFamily="2" charset="0"/>
                </a:rPr>
                <a:t>He probado Grid Search buscando la combinación de Hiper-parámetros  que obtenga mejores resultados.</a:t>
              </a:r>
            </a:p>
          </p:txBody>
        </p:sp>
      </p:grpSp>
      <p:grpSp>
        <p:nvGrpSpPr>
          <p:cNvPr id="41" name="Group 40">
            <a:extLst>
              <a:ext uri="{FF2B5EF4-FFF2-40B4-BE49-F238E27FC236}">
                <a16:creationId xmlns:a16="http://schemas.microsoft.com/office/drawing/2014/main" id="{428888F1-B6E6-4D80-9D01-54F749BE3A81}"/>
              </a:ext>
            </a:extLst>
          </p:cNvPr>
          <p:cNvGrpSpPr/>
          <p:nvPr/>
        </p:nvGrpSpPr>
        <p:grpSpPr>
          <a:xfrm>
            <a:off x="3821864" y="1465205"/>
            <a:ext cx="4474047" cy="4787928"/>
            <a:chOff x="2334970" y="1518927"/>
            <a:chExt cx="4474047" cy="4787928"/>
          </a:xfrm>
        </p:grpSpPr>
        <p:sp>
          <p:nvSpPr>
            <p:cNvPr id="42" name="Rectangle 41">
              <a:extLst>
                <a:ext uri="{FF2B5EF4-FFF2-40B4-BE49-F238E27FC236}">
                  <a16:creationId xmlns:a16="http://schemas.microsoft.com/office/drawing/2014/main" id="{4F19A4ED-B947-4028-98EF-20DCF60FC79A}"/>
                </a:ext>
              </a:extLst>
            </p:cNvPr>
            <p:cNvSpPr/>
            <p:nvPr/>
          </p:nvSpPr>
          <p:spPr>
            <a:xfrm rot="17755737">
              <a:off x="4109292" y="4724766"/>
              <a:ext cx="83916" cy="8553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MaxamAdelle" panose="02000503060000020004" pitchFamily="2" charset="0"/>
              </a:endParaRPr>
            </a:p>
          </p:txBody>
        </p:sp>
        <p:sp>
          <p:nvSpPr>
            <p:cNvPr id="43" name="Rectangle 42">
              <a:extLst>
                <a:ext uri="{FF2B5EF4-FFF2-40B4-BE49-F238E27FC236}">
                  <a16:creationId xmlns:a16="http://schemas.microsoft.com/office/drawing/2014/main" id="{B506CF6B-ABF2-450E-B2BF-DA5D7C4388E2}"/>
                </a:ext>
              </a:extLst>
            </p:cNvPr>
            <p:cNvSpPr/>
            <p:nvPr/>
          </p:nvSpPr>
          <p:spPr>
            <a:xfrm rot="18716800">
              <a:off x="4080922" y="3353525"/>
              <a:ext cx="83916" cy="11334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MaxamAdelle" panose="02000503060000020004" pitchFamily="2" charset="0"/>
              </a:endParaRPr>
            </a:p>
          </p:txBody>
        </p:sp>
        <p:sp>
          <p:nvSpPr>
            <p:cNvPr id="44" name="Rectangle 43">
              <a:extLst>
                <a:ext uri="{FF2B5EF4-FFF2-40B4-BE49-F238E27FC236}">
                  <a16:creationId xmlns:a16="http://schemas.microsoft.com/office/drawing/2014/main" id="{72512F35-CDD3-4243-9DAA-4A64F0D95892}"/>
                </a:ext>
              </a:extLst>
            </p:cNvPr>
            <p:cNvSpPr/>
            <p:nvPr/>
          </p:nvSpPr>
          <p:spPr>
            <a:xfrm rot="3844263" flipH="1">
              <a:off x="4948708" y="4724284"/>
              <a:ext cx="83916" cy="8562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MaxamAdelle" panose="02000503060000020004" pitchFamily="2" charset="0"/>
              </a:endParaRPr>
            </a:p>
          </p:txBody>
        </p:sp>
        <p:sp>
          <p:nvSpPr>
            <p:cNvPr id="45" name="Rectangle 44">
              <a:extLst>
                <a:ext uri="{FF2B5EF4-FFF2-40B4-BE49-F238E27FC236}">
                  <a16:creationId xmlns:a16="http://schemas.microsoft.com/office/drawing/2014/main" id="{59D7EAB4-6259-412D-9232-484CC28F2858}"/>
                </a:ext>
              </a:extLst>
            </p:cNvPr>
            <p:cNvSpPr/>
            <p:nvPr/>
          </p:nvSpPr>
          <p:spPr>
            <a:xfrm rot="2883200" flipH="1">
              <a:off x="4977110" y="3352886"/>
              <a:ext cx="83916" cy="1134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MaxamAdelle" panose="02000503060000020004" pitchFamily="2" charset="0"/>
              </a:endParaRPr>
            </a:p>
          </p:txBody>
        </p:sp>
        <p:sp>
          <p:nvSpPr>
            <p:cNvPr id="46" name="Trapezoid 45">
              <a:extLst>
                <a:ext uri="{FF2B5EF4-FFF2-40B4-BE49-F238E27FC236}">
                  <a16:creationId xmlns:a16="http://schemas.microsoft.com/office/drawing/2014/main" id="{2181014F-6820-41C1-9CF7-516DFC3DBC89}"/>
                </a:ext>
              </a:extLst>
            </p:cNvPr>
            <p:cNvSpPr/>
            <p:nvPr/>
          </p:nvSpPr>
          <p:spPr>
            <a:xfrm>
              <a:off x="4308416" y="3079297"/>
              <a:ext cx="527168" cy="3227558"/>
            </a:xfrm>
            <a:prstGeom prst="trapezoi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MaxamAdelle" panose="02000503060000020004" pitchFamily="2" charset="0"/>
              </a:endParaRPr>
            </a:p>
          </p:txBody>
        </p:sp>
        <p:sp>
          <p:nvSpPr>
            <p:cNvPr id="47" name="Freeform: Shape 46">
              <a:extLst>
                <a:ext uri="{FF2B5EF4-FFF2-40B4-BE49-F238E27FC236}">
                  <a16:creationId xmlns:a16="http://schemas.microsoft.com/office/drawing/2014/main" id="{F6472717-E437-4BA7-985E-8F551A0B6A24}"/>
                </a:ext>
              </a:extLst>
            </p:cNvPr>
            <p:cNvSpPr/>
            <p:nvPr/>
          </p:nvSpPr>
          <p:spPr>
            <a:xfrm>
              <a:off x="4308416" y="3079297"/>
              <a:ext cx="161076" cy="3227558"/>
            </a:xfrm>
            <a:custGeom>
              <a:avLst/>
              <a:gdLst>
                <a:gd name="connsiteX0" fmla="*/ 139321 w 170278"/>
                <a:gd name="connsiteY0" fmla="*/ 0 h 3411941"/>
                <a:gd name="connsiteX1" fmla="*/ 170278 w 170278"/>
                <a:gd name="connsiteY1" fmla="*/ 0 h 3411941"/>
                <a:gd name="connsiteX2" fmla="*/ 170278 w 170278"/>
                <a:gd name="connsiteY2" fmla="*/ 3411941 h 3411941"/>
                <a:gd name="connsiteX3" fmla="*/ 0 w 170278"/>
                <a:gd name="connsiteY3" fmla="*/ 3411941 h 3411941"/>
              </a:gdLst>
              <a:ahLst/>
              <a:cxnLst>
                <a:cxn ang="0">
                  <a:pos x="connsiteX0" y="connsiteY0"/>
                </a:cxn>
                <a:cxn ang="0">
                  <a:pos x="connsiteX1" y="connsiteY1"/>
                </a:cxn>
                <a:cxn ang="0">
                  <a:pos x="connsiteX2" y="connsiteY2"/>
                </a:cxn>
                <a:cxn ang="0">
                  <a:pos x="connsiteX3" y="connsiteY3"/>
                </a:cxn>
              </a:cxnLst>
              <a:rect l="l" t="t" r="r" b="b"/>
              <a:pathLst>
                <a:path w="170278" h="3411941">
                  <a:moveTo>
                    <a:pt x="139321" y="0"/>
                  </a:moveTo>
                  <a:lnTo>
                    <a:pt x="170278" y="0"/>
                  </a:lnTo>
                  <a:lnTo>
                    <a:pt x="170278" y="3411941"/>
                  </a:lnTo>
                  <a:lnTo>
                    <a:pt x="0" y="3411941"/>
                  </a:lnTo>
                  <a:close/>
                </a:path>
              </a:pathLst>
            </a:custGeom>
            <a:solidFill>
              <a:schemeClr val="tx1">
                <a:alpha val="23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p>
              <a:pPr hangingPunct="0"/>
              <a:endParaRPr lang="en-US">
                <a:solidFill>
                  <a:srgbClr val="000000"/>
                </a:solidFill>
                <a:latin typeface="MaxamAdelle" panose="02000503060000020004" pitchFamily="2" charset="0"/>
              </a:endParaRPr>
            </a:p>
          </p:txBody>
        </p:sp>
        <p:sp>
          <p:nvSpPr>
            <p:cNvPr id="48" name="Freeform: Shape 47">
              <a:extLst>
                <a:ext uri="{FF2B5EF4-FFF2-40B4-BE49-F238E27FC236}">
                  <a16:creationId xmlns:a16="http://schemas.microsoft.com/office/drawing/2014/main" id="{A9758160-1457-4455-967E-A6402E9B3C6E}"/>
                </a:ext>
              </a:extLst>
            </p:cNvPr>
            <p:cNvSpPr/>
            <p:nvPr/>
          </p:nvSpPr>
          <p:spPr>
            <a:xfrm rot="18900000">
              <a:off x="3822717" y="4870345"/>
              <a:ext cx="180031" cy="339886"/>
            </a:xfrm>
            <a:custGeom>
              <a:avLst/>
              <a:gdLst>
                <a:gd name="connsiteX0" fmla="*/ 79310 w 180031"/>
                <a:gd name="connsiteY0" fmla="*/ 0 h 339886"/>
                <a:gd name="connsiteX1" fmla="*/ 180031 w 180031"/>
                <a:gd name="connsiteY1" fmla="*/ 291338 h 339886"/>
                <a:gd name="connsiteX2" fmla="*/ 108025 w 180031"/>
                <a:gd name="connsiteY2" fmla="*/ 339886 h 339886"/>
                <a:gd name="connsiteX3" fmla="*/ 0 w 180031"/>
                <a:gd name="connsiteY3" fmla="*/ 27419 h 339886"/>
              </a:gdLst>
              <a:ahLst/>
              <a:cxnLst>
                <a:cxn ang="0">
                  <a:pos x="connsiteX0" y="connsiteY0"/>
                </a:cxn>
                <a:cxn ang="0">
                  <a:pos x="connsiteX1" y="connsiteY1"/>
                </a:cxn>
                <a:cxn ang="0">
                  <a:pos x="connsiteX2" y="connsiteY2"/>
                </a:cxn>
                <a:cxn ang="0">
                  <a:pos x="connsiteX3" y="connsiteY3"/>
                </a:cxn>
              </a:cxnLst>
              <a:rect l="l" t="t" r="r" b="b"/>
              <a:pathLst>
                <a:path w="180031" h="339886">
                  <a:moveTo>
                    <a:pt x="79310" y="0"/>
                  </a:moveTo>
                  <a:lnTo>
                    <a:pt x="180031" y="291338"/>
                  </a:lnTo>
                  <a:lnTo>
                    <a:pt x="108025" y="339886"/>
                  </a:lnTo>
                  <a:lnTo>
                    <a:pt x="0" y="27419"/>
                  </a:lnTo>
                  <a:close/>
                </a:path>
              </a:pathLst>
            </a:custGeom>
            <a:solidFill>
              <a:schemeClr val="tx1">
                <a:alpha val="60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endParaRPr>
                <a:latin typeface="MaxamAdelle" panose="02000503060000020004" pitchFamily="2" charset="0"/>
              </a:endParaRPr>
            </a:p>
          </p:txBody>
        </p:sp>
        <p:sp>
          <p:nvSpPr>
            <p:cNvPr id="49" name="Freeform: Shape 48">
              <a:extLst>
                <a:ext uri="{FF2B5EF4-FFF2-40B4-BE49-F238E27FC236}">
                  <a16:creationId xmlns:a16="http://schemas.microsoft.com/office/drawing/2014/main" id="{7A8DE3E0-DF5C-4C50-9F47-C7EA6385573E}"/>
                </a:ext>
              </a:extLst>
            </p:cNvPr>
            <p:cNvSpPr/>
            <p:nvPr/>
          </p:nvSpPr>
          <p:spPr>
            <a:xfrm rot="19235811">
              <a:off x="3740656" y="3493494"/>
              <a:ext cx="118440" cy="279859"/>
            </a:xfrm>
            <a:custGeom>
              <a:avLst/>
              <a:gdLst>
                <a:gd name="connsiteX0" fmla="*/ 82961 w 118440"/>
                <a:gd name="connsiteY0" fmla="*/ 0 h 279859"/>
                <a:gd name="connsiteX1" fmla="*/ 118440 w 118440"/>
                <a:gd name="connsiteY1" fmla="*/ 233209 h 279859"/>
                <a:gd name="connsiteX2" fmla="*/ 102747 w 118440"/>
                <a:gd name="connsiteY2" fmla="*/ 246156 h 279859"/>
                <a:gd name="connsiteX3" fmla="*/ 40655 w 118440"/>
                <a:gd name="connsiteY3" fmla="*/ 279859 h 279859"/>
                <a:gd name="connsiteX4" fmla="*/ 0 w 118440"/>
                <a:gd name="connsiteY4" fmla="*/ 12621 h 279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40" h="279859">
                  <a:moveTo>
                    <a:pt x="82961" y="0"/>
                  </a:moveTo>
                  <a:lnTo>
                    <a:pt x="118440" y="233209"/>
                  </a:lnTo>
                  <a:lnTo>
                    <a:pt x="102747" y="246156"/>
                  </a:lnTo>
                  <a:lnTo>
                    <a:pt x="40655" y="279859"/>
                  </a:lnTo>
                  <a:lnTo>
                    <a:pt x="0" y="12621"/>
                  </a:lnTo>
                  <a:close/>
                </a:path>
              </a:pathLst>
            </a:custGeom>
            <a:solidFill>
              <a:schemeClr val="tx1">
                <a:alpha val="60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endParaRPr>
                <a:latin typeface="MaxamAdelle" panose="02000503060000020004" pitchFamily="2" charset="0"/>
              </a:endParaRPr>
            </a:p>
          </p:txBody>
        </p:sp>
        <p:sp>
          <p:nvSpPr>
            <p:cNvPr id="50" name="Freeform: Shape 49">
              <a:extLst>
                <a:ext uri="{FF2B5EF4-FFF2-40B4-BE49-F238E27FC236}">
                  <a16:creationId xmlns:a16="http://schemas.microsoft.com/office/drawing/2014/main" id="{A463AC15-94C8-47C1-8671-3DD9AD59DC46}"/>
                </a:ext>
              </a:extLst>
            </p:cNvPr>
            <p:cNvSpPr/>
            <p:nvPr/>
          </p:nvSpPr>
          <p:spPr>
            <a:xfrm rot="2700000" flipH="1">
              <a:off x="5138868" y="4869830"/>
              <a:ext cx="180431" cy="341000"/>
            </a:xfrm>
            <a:custGeom>
              <a:avLst/>
              <a:gdLst>
                <a:gd name="connsiteX0" fmla="*/ 79310 w 180431"/>
                <a:gd name="connsiteY0" fmla="*/ 0 h 341000"/>
                <a:gd name="connsiteX1" fmla="*/ 0 w 180431"/>
                <a:gd name="connsiteY1" fmla="*/ 27419 h 341000"/>
                <a:gd name="connsiteX2" fmla="*/ 108410 w 180431"/>
                <a:gd name="connsiteY2" fmla="*/ 341000 h 341000"/>
                <a:gd name="connsiteX3" fmla="*/ 180431 w 180431"/>
                <a:gd name="connsiteY3" fmla="*/ 292496 h 341000"/>
              </a:gdLst>
              <a:ahLst/>
              <a:cxnLst>
                <a:cxn ang="0">
                  <a:pos x="connsiteX0" y="connsiteY0"/>
                </a:cxn>
                <a:cxn ang="0">
                  <a:pos x="connsiteX1" y="connsiteY1"/>
                </a:cxn>
                <a:cxn ang="0">
                  <a:pos x="connsiteX2" y="connsiteY2"/>
                </a:cxn>
                <a:cxn ang="0">
                  <a:pos x="connsiteX3" y="connsiteY3"/>
                </a:cxn>
              </a:cxnLst>
              <a:rect l="l" t="t" r="r" b="b"/>
              <a:pathLst>
                <a:path w="180431" h="341000">
                  <a:moveTo>
                    <a:pt x="79310" y="0"/>
                  </a:moveTo>
                  <a:lnTo>
                    <a:pt x="0" y="27419"/>
                  </a:lnTo>
                  <a:lnTo>
                    <a:pt x="108410" y="341000"/>
                  </a:lnTo>
                  <a:lnTo>
                    <a:pt x="180431" y="292496"/>
                  </a:lnTo>
                  <a:close/>
                </a:path>
              </a:pathLst>
            </a:custGeom>
            <a:solidFill>
              <a:schemeClr val="tx1">
                <a:alpha val="60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endParaRPr>
                <a:latin typeface="MaxamAdelle" panose="02000503060000020004" pitchFamily="2" charset="0"/>
              </a:endParaRPr>
            </a:p>
          </p:txBody>
        </p:sp>
        <p:sp>
          <p:nvSpPr>
            <p:cNvPr id="51" name="Freeform: Shape 50">
              <a:extLst>
                <a:ext uri="{FF2B5EF4-FFF2-40B4-BE49-F238E27FC236}">
                  <a16:creationId xmlns:a16="http://schemas.microsoft.com/office/drawing/2014/main" id="{80581351-1DFF-4427-A4C3-852AFDBFFE70}"/>
                </a:ext>
              </a:extLst>
            </p:cNvPr>
            <p:cNvSpPr/>
            <p:nvPr/>
          </p:nvSpPr>
          <p:spPr>
            <a:xfrm rot="2364189" flipH="1">
              <a:off x="5282792" y="3492876"/>
              <a:ext cx="118644" cy="280973"/>
            </a:xfrm>
            <a:custGeom>
              <a:avLst/>
              <a:gdLst>
                <a:gd name="connsiteX0" fmla="*/ 82961 w 118644"/>
                <a:gd name="connsiteY0" fmla="*/ 0 h 280973"/>
                <a:gd name="connsiteX1" fmla="*/ 0 w 118644"/>
                <a:gd name="connsiteY1" fmla="*/ 12621 h 280973"/>
                <a:gd name="connsiteX2" fmla="*/ 40824 w 118644"/>
                <a:gd name="connsiteY2" fmla="*/ 280973 h 280973"/>
                <a:gd name="connsiteX3" fmla="*/ 103645 w 118644"/>
                <a:gd name="connsiteY3" fmla="*/ 246914 h 280973"/>
                <a:gd name="connsiteX4" fmla="*/ 118644 w 118644"/>
                <a:gd name="connsiteY4" fmla="*/ 234553 h 280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44" h="280973">
                  <a:moveTo>
                    <a:pt x="82961" y="0"/>
                  </a:moveTo>
                  <a:lnTo>
                    <a:pt x="0" y="12621"/>
                  </a:lnTo>
                  <a:lnTo>
                    <a:pt x="40824" y="280973"/>
                  </a:lnTo>
                  <a:lnTo>
                    <a:pt x="103645" y="246914"/>
                  </a:lnTo>
                  <a:lnTo>
                    <a:pt x="118644" y="234553"/>
                  </a:lnTo>
                  <a:close/>
                </a:path>
              </a:pathLst>
            </a:custGeom>
            <a:solidFill>
              <a:schemeClr val="tx1">
                <a:alpha val="60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endParaRPr>
                <a:latin typeface="MaxamAdelle" panose="02000503060000020004" pitchFamily="2" charset="0"/>
              </a:endParaRPr>
            </a:p>
          </p:txBody>
        </p:sp>
        <p:sp>
          <p:nvSpPr>
            <p:cNvPr id="52" name="Freeform: Shape 51">
              <a:extLst>
                <a:ext uri="{FF2B5EF4-FFF2-40B4-BE49-F238E27FC236}">
                  <a16:creationId xmlns:a16="http://schemas.microsoft.com/office/drawing/2014/main" id="{8F93F22B-B912-4E2F-BCE5-1B8481DE7426}"/>
                </a:ext>
              </a:extLst>
            </p:cNvPr>
            <p:cNvSpPr/>
            <p:nvPr/>
          </p:nvSpPr>
          <p:spPr>
            <a:xfrm>
              <a:off x="4433626" y="3079297"/>
              <a:ext cx="276579" cy="196040"/>
            </a:xfrm>
            <a:custGeom>
              <a:avLst/>
              <a:gdLst>
                <a:gd name="connsiteX0" fmla="*/ 6582 w 276579"/>
                <a:gd name="connsiteY0" fmla="*/ 0 h 196040"/>
                <a:gd name="connsiteX1" fmla="*/ 270166 w 276579"/>
                <a:gd name="connsiteY1" fmla="*/ 0 h 196040"/>
                <a:gd name="connsiteX2" fmla="*/ 276579 w 276579"/>
                <a:gd name="connsiteY2" fmla="*/ 157041 h 196040"/>
                <a:gd name="connsiteX3" fmla="*/ 245357 w 276579"/>
                <a:gd name="connsiteY3" fmla="*/ 171958 h 196040"/>
                <a:gd name="connsiteX4" fmla="*/ 135146 w 276579"/>
                <a:gd name="connsiteY4" fmla="*/ 196040 h 196040"/>
                <a:gd name="connsiteX5" fmla="*/ 126033 w 276579"/>
                <a:gd name="connsiteY5" fmla="*/ 195502 h 196040"/>
                <a:gd name="connsiteX6" fmla="*/ 10064 w 276579"/>
                <a:gd name="connsiteY6" fmla="*/ 166473 h 196040"/>
                <a:gd name="connsiteX7" fmla="*/ 0 w 276579"/>
                <a:gd name="connsiteY7" fmla="*/ 161195 h 1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579" h="196040">
                  <a:moveTo>
                    <a:pt x="6582" y="0"/>
                  </a:moveTo>
                  <a:lnTo>
                    <a:pt x="270166" y="0"/>
                  </a:lnTo>
                  <a:lnTo>
                    <a:pt x="276579" y="157041"/>
                  </a:lnTo>
                  <a:lnTo>
                    <a:pt x="245357" y="171958"/>
                  </a:lnTo>
                  <a:cubicBezTo>
                    <a:pt x="211137" y="183681"/>
                    <a:pt x="174411" y="191839"/>
                    <a:pt x="135146" y="196040"/>
                  </a:cubicBezTo>
                  <a:lnTo>
                    <a:pt x="126033" y="195502"/>
                  </a:lnTo>
                  <a:cubicBezTo>
                    <a:pt x="84396" y="189883"/>
                    <a:pt x="45760" y="180057"/>
                    <a:pt x="10064" y="166473"/>
                  </a:cubicBezTo>
                  <a:lnTo>
                    <a:pt x="0" y="161195"/>
                  </a:lnTo>
                  <a:close/>
                </a:path>
              </a:pathLst>
            </a:custGeom>
            <a:solidFill>
              <a:schemeClr val="tx1">
                <a:alpha val="60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hangingPunct="0"/>
              <a:endParaRPr>
                <a:solidFill>
                  <a:srgbClr val="000000"/>
                </a:solidFill>
                <a:latin typeface="MaxamAdelle" panose="02000503060000020004" pitchFamily="2" charset="0"/>
              </a:endParaRPr>
            </a:p>
          </p:txBody>
        </p:sp>
        <p:grpSp>
          <p:nvGrpSpPr>
            <p:cNvPr id="53" name="Group 52">
              <a:extLst>
                <a:ext uri="{FF2B5EF4-FFF2-40B4-BE49-F238E27FC236}">
                  <a16:creationId xmlns:a16="http://schemas.microsoft.com/office/drawing/2014/main" id="{4F09C16D-D2CB-4B0F-A378-E7D98D607CA3}"/>
                </a:ext>
              </a:extLst>
            </p:cNvPr>
            <p:cNvGrpSpPr/>
            <p:nvPr/>
          </p:nvGrpSpPr>
          <p:grpSpPr>
            <a:xfrm>
              <a:off x="2426200" y="2953977"/>
              <a:ext cx="4291463" cy="2756483"/>
              <a:chOff x="2426200" y="2953977"/>
              <a:chExt cx="4291463" cy="2756483"/>
            </a:xfrm>
          </p:grpSpPr>
          <p:sp>
            <p:nvSpPr>
              <p:cNvPr id="60" name="Freeform: Shape 59">
                <a:extLst>
                  <a:ext uri="{FF2B5EF4-FFF2-40B4-BE49-F238E27FC236}">
                    <a16:creationId xmlns:a16="http://schemas.microsoft.com/office/drawing/2014/main" id="{3A0E35CC-FBB2-4137-95E7-FCD5DE050285}"/>
                  </a:ext>
                </a:extLst>
              </p:cNvPr>
              <p:cNvSpPr/>
              <p:nvPr/>
            </p:nvSpPr>
            <p:spPr>
              <a:xfrm rot="18900000">
                <a:off x="2585224" y="4428857"/>
                <a:ext cx="1380017" cy="1181740"/>
              </a:xfrm>
              <a:custGeom>
                <a:avLst/>
                <a:gdLst>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85392 w 3094381"/>
                  <a:gd name="connsiteY11" fmla="*/ 2022608 h 2649787"/>
                  <a:gd name="connsiteX12" fmla="*/ 1265601 w 3094381"/>
                  <a:gd name="connsiteY12" fmla="*/ 2000321 h 2649787"/>
                  <a:gd name="connsiteX13" fmla="*/ 1065694 w 3094381"/>
                  <a:gd name="connsiteY13" fmla="*/ 1638478 h 2649787"/>
                  <a:gd name="connsiteX14" fmla="*/ 0 w 3094381"/>
                  <a:gd name="connsiteY14" fmla="*/ 6241 h 2649787"/>
                  <a:gd name="connsiteX15" fmla="*/ 425538 w 3094381"/>
                  <a:gd name="connsiteY15"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84744 w 3094381"/>
                  <a:gd name="connsiteY12" fmla="*/ 16257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084744 w 3094381"/>
                  <a:gd name="connsiteY11" fmla="*/ 1625778 h 2649787"/>
                  <a:gd name="connsiteX12" fmla="*/ 0 w 3094381"/>
                  <a:gd name="connsiteY12" fmla="*/ 6241 h 2649787"/>
                  <a:gd name="connsiteX13" fmla="*/ 425538 w 3094381"/>
                  <a:gd name="connsiteY13" fmla="*/ 970 h 2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4381" h="2649787">
                    <a:moveTo>
                      <a:pt x="425538" y="970"/>
                    </a:moveTo>
                    <a:cubicBezTo>
                      <a:pt x="1405317" y="17623"/>
                      <a:pt x="2283598" y="253145"/>
                      <a:pt x="2860879" y="1047857"/>
                    </a:cubicBezTo>
                    <a:cubicBezTo>
                      <a:pt x="2979837" y="1219324"/>
                      <a:pt x="3048827" y="1381880"/>
                      <a:pt x="3077897" y="1535509"/>
                    </a:cubicBezTo>
                    <a:lnTo>
                      <a:pt x="3082343" y="1577020"/>
                    </a:lnTo>
                    <a:lnTo>
                      <a:pt x="3089578" y="1624431"/>
                    </a:lnTo>
                    <a:lnTo>
                      <a:pt x="3091504" y="1662555"/>
                    </a:lnTo>
                    <a:lnTo>
                      <a:pt x="3094032" y="1686163"/>
                    </a:lnTo>
                    <a:lnTo>
                      <a:pt x="3093324" y="1698596"/>
                    </a:lnTo>
                    <a:cubicBezTo>
                      <a:pt x="3093676" y="1705578"/>
                      <a:pt x="3094029" y="1712561"/>
                      <a:pt x="3094381" y="1719543"/>
                    </a:cubicBezTo>
                    <a:cubicBezTo>
                      <a:pt x="3094381" y="2233303"/>
                      <a:pt x="2677897" y="2649787"/>
                      <a:pt x="2164137" y="2649787"/>
                    </a:cubicBezTo>
                    <a:cubicBezTo>
                      <a:pt x="1778817" y="2649787"/>
                      <a:pt x="1435515" y="2358365"/>
                      <a:pt x="1306996" y="2081636"/>
                    </a:cubicBezTo>
                    <a:lnTo>
                      <a:pt x="1084744" y="1625778"/>
                    </a:lnTo>
                    <a:cubicBezTo>
                      <a:pt x="792977" y="863659"/>
                      <a:pt x="513793" y="336489"/>
                      <a:pt x="0" y="6241"/>
                    </a:cubicBezTo>
                    <a:cubicBezTo>
                      <a:pt x="143530" y="679"/>
                      <a:pt x="285570" y="-1409"/>
                      <a:pt x="425538" y="970"/>
                    </a:cubicBezTo>
                    <a:close/>
                  </a:path>
                </a:pathLst>
              </a:custGeom>
              <a:solidFill>
                <a:schemeClr val="accent2"/>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61" name="Freeform: Shape 60">
                <a:extLst>
                  <a:ext uri="{FF2B5EF4-FFF2-40B4-BE49-F238E27FC236}">
                    <a16:creationId xmlns:a16="http://schemas.microsoft.com/office/drawing/2014/main" id="{13E2F8A8-8917-4422-936B-227AA9A152B3}"/>
                  </a:ext>
                </a:extLst>
              </p:cNvPr>
              <p:cNvSpPr/>
              <p:nvPr/>
            </p:nvSpPr>
            <p:spPr>
              <a:xfrm rot="19235811">
                <a:off x="2426200" y="2954026"/>
                <a:ext cx="1380017" cy="1181740"/>
              </a:xfrm>
              <a:custGeom>
                <a:avLst/>
                <a:gdLst>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85392 w 3094381"/>
                  <a:gd name="connsiteY11" fmla="*/ 2022608 h 2649787"/>
                  <a:gd name="connsiteX12" fmla="*/ 1265601 w 3094381"/>
                  <a:gd name="connsiteY12" fmla="*/ 2000321 h 2649787"/>
                  <a:gd name="connsiteX13" fmla="*/ 1065694 w 3094381"/>
                  <a:gd name="connsiteY13" fmla="*/ 1638478 h 2649787"/>
                  <a:gd name="connsiteX14" fmla="*/ 0 w 3094381"/>
                  <a:gd name="connsiteY14" fmla="*/ 6241 h 2649787"/>
                  <a:gd name="connsiteX15" fmla="*/ 425538 w 3094381"/>
                  <a:gd name="connsiteY15"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84744 w 3094381"/>
                  <a:gd name="connsiteY12" fmla="*/ 16257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084744 w 3094381"/>
                  <a:gd name="connsiteY11" fmla="*/ 1625778 h 2649787"/>
                  <a:gd name="connsiteX12" fmla="*/ 0 w 3094381"/>
                  <a:gd name="connsiteY12" fmla="*/ 6241 h 2649787"/>
                  <a:gd name="connsiteX13" fmla="*/ 425538 w 3094381"/>
                  <a:gd name="connsiteY13" fmla="*/ 970 h 2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4381" h="2649787">
                    <a:moveTo>
                      <a:pt x="425538" y="970"/>
                    </a:moveTo>
                    <a:cubicBezTo>
                      <a:pt x="1405317" y="17623"/>
                      <a:pt x="2283598" y="253145"/>
                      <a:pt x="2860879" y="1047857"/>
                    </a:cubicBezTo>
                    <a:cubicBezTo>
                      <a:pt x="2979837" y="1219324"/>
                      <a:pt x="3048827" y="1381880"/>
                      <a:pt x="3077897" y="1535509"/>
                    </a:cubicBezTo>
                    <a:lnTo>
                      <a:pt x="3082343" y="1577020"/>
                    </a:lnTo>
                    <a:lnTo>
                      <a:pt x="3089578" y="1624431"/>
                    </a:lnTo>
                    <a:lnTo>
                      <a:pt x="3091504" y="1662555"/>
                    </a:lnTo>
                    <a:lnTo>
                      <a:pt x="3094032" y="1686163"/>
                    </a:lnTo>
                    <a:lnTo>
                      <a:pt x="3093324" y="1698596"/>
                    </a:lnTo>
                    <a:cubicBezTo>
                      <a:pt x="3093676" y="1705578"/>
                      <a:pt x="3094029" y="1712561"/>
                      <a:pt x="3094381" y="1719543"/>
                    </a:cubicBezTo>
                    <a:cubicBezTo>
                      <a:pt x="3094381" y="2233303"/>
                      <a:pt x="2677897" y="2649787"/>
                      <a:pt x="2164137" y="2649787"/>
                    </a:cubicBezTo>
                    <a:cubicBezTo>
                      <a:pt x="1778817" y="2649787"/>
                      <a:pt x="1435515" y="2358365"/>
                      <a:pt x="1306996" y="2081636"/>
                    </a:cubicBezTo>
                    <a:lnTo>
                      <a:pt x="1084744" y="1625778"/>
                    </a:lnTo>
                    <a:cubicBezTo>
                      <a:pt x="792977" y="863659"/>
                      <a:pt x="513793" y="336489"/>
                      <a:pt x="0" y="6241"/>
                    </a:cubicBezTo>
                    <a:cubicBezTo>
                      <a:pt x="143530" y="679"/>
                      <a:pt x="285570" y="-1409"/>
                      <a:pt x="425538" y="970"/>
                    </a:cubicBezTo>
                    <a:close/>
                  </a:path>
                </a:pathLst>
              </a:custGeom>
              <a:solidFill>
                <a:schemeClr val="accent6"/>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62" name="Freeform: Shape 61">
                <a:extLst>
                  <a:ext uri="{FF2B5EF4-FFF2-40B4-BE49-F238E27FC236}">
                    <a16:creationId xmlns:a16="http://schemas.microsoft.com/office/drawing/2014/main" id="{D6924B3B-38BB-4166-AB0A-D689602D36B3}"/>
                  </a:ext>
                </a:extLst>
              </p:cNvPr>
              <p:cNvSpPr/>
              <p:nvPr/>
            </p:nvSpPr>
            <p:spPr>
              <a:xfrm rot="2700000" flipH="1">
                <a:off x="5176884" y="4428802"/>
                <a:ext cx="1381576" cy="1181740"/>
              </a:xfrm>
              <a:custGeom>
                <a:avLst/>
                <a:gdLst>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85392 w 3094381"/>
                  <a:gd name="connsiteY11" fmla="*/ 2022608 h 2649787"/>
                  <a:gd name="connsiteX12" fmla="*/ 1265601 w 3094381"/>
                  <a:gd name="connsiteY12" fmla="*/ 2000321 h 2649787"/>
                  <a:gd name="connsiteX13" fmla="*/ 1065694 w 3094381"/>
                  <a:gd name="connsiteY13" fmla="*/ 1638478 h 2649787"/>
                  <a:gd name="connsiteX14" fmla="*/ 0 w 3094381"/>
                  <a:gd name="connsiteY14" fmla="*/ 6241 h 2649787"/>
                  <a:gd name="connsiteX15" fmla="*/ 425538 w 3094381"/>
                  <a:gd name="connsiteY15"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84744 w 3094381"/>
                  <a:gd name="connsiteY12" fmla="*/ 16257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084744 w 3094381"/>
                  <a:gd name="connsiteY11" fmla="*/ 1625778 h 2649787"/>
                  <a:gd name="connsiteX12" fmla="*/ 0 w 3094381"/>
                  <a:gd name="connsiteY12" fmla="*/ 6241 h 2649787"/>
                  <a:gd name="connsiteX13" fmla="*/ 425538 w 3094381"/>
                  <a:gd name="connsiteY13" fmla="*/ 970 h 2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4381" h="2649787">
                    <a:moveTo>
                      <a:pt x="425538" y="970"/>
                    </a:moveTo>
                    <a:cubicBezTo>
                      <a:pt x="1405317" y="17623"/>
                      <a:pt x="2283598" y="253145"/>
                      <a:pt x="2860879" y="1047857"/>
                    </a:cubicBezTo>
                    <a:cubicBezTo>
                      <a:pt x="2979837" y="1219324"/>
                      <a:pt x="3048827" y="1381880"/>
                      <a:pt x="3077897" y="1535509"/>
                    </a:cubicBezTo>
                    <a:lnTo>
                      <a:pt x="3082343" y="1577020"/>
                    </a:lnTo>
                    <a:lnTo>
                      <a:pt x="3089578" y="1624431"/>
                    </a:lnTo>
                    <a:lnTo>
                      <a:pt x="3091504" y="1662555"/>
                    </a:lnTo>
                    <a:lnTo>
                      <a:pt x="3094032" y="1686163"/>
                    </a:lnTo>
                    <a:lnTo>
                      <a:pt x="3093324" y="1698596"/>
                    </a:lnTo>
                    <a:cubicBezTo>
                      <a:pt x="3093676" y="1705578"/>
                      <a:pt x="3094029" y="1712561"/>
                      <a:pt x="3094381" y="1719543"/>
                    </a:cubicBezTo>
                    <a:cubicBezTo>
                      <a:pt x="3094381" y="2233303"/>
                      <a:pt x="2677897" y="2649787"/>
                      <a:pt x="2164137" y="2649787"/>
                    </a:cubicBezTo>
                    <a:cubicBezTo>
                      <a:pt x="1778817" y="2649787"/>
                      <a:pt x="1435515" y="2358365"/>
                      <a:pt x="1306996" y="2081636"/>
                    </a:cubicBezTo>
                    <a:lnTo>
                      <a:pt x="1084744" y="1625778"/>
                    </a:lnTo>
                    <a:cubicBezTo>
                      <a:pt x="792977" y="863659"/>
                      <a:pt x="513793" y="336489"/>
                      <a:pt x="0" y="6241"/>
                    </a:cubicBezTo>
                    <a:cubicBezTo>
                      <a:pt x="143530" y="679"/>
                      <a:pt x="285570" y="-1409"/>
                      <a:pt x="425538" y="970"/>
                    </a:cubicBezTo>
                    <a:close/>
                  </a:path>
                </a:pathLst>
              </a:custGeom>
              <a:solidFill>
                <a:schemeClr val="accent4"/>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63" name="Freeform: Shape 62">
                <a:extLst>
                  <a:ext uri="{FF2B5EF4-FFF2-40B4-BE49-F238E27FC236}">
                    <a16:creationId xmlns:a16="http://schemas.microsoft.com/office/drawing/2014/main" id="{2F9D85C2-2A1B-4E2A-B7A0-84979C38B645}"/>
                  </a:ext>
                </a:extLst>
              </p:cNvPr>
              <p:cNvSpPr/>
              <p:nvPr/>
            </p:nvSpPr>
            <p:spPr>
              <a:xfrm rot="2364189" flipH="1">
                <a:off x="5336087" y="2953977"/>
                <a:ext cx="1381576" cy="1181740"/>
              </a:xfrm>
              <a:custGeom>
                <a:avLst/>
                <a:gdLst>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85392 w 3094381"/>
                  <a:gd name="connsiteY11" fmla="*/ 2022608 h 2649787"/>
                  <a:gd name="connsiteX12" fmla="*/ 1265601 w 3094381"/>
                  <a:gd name="connsiteY12" fmla="*/ 2000321 h 2649787"/>
                  <a:gd name="connsiteX13" fmla="*/ 1065694 w 3094381"/>
                  <a:gd name="connsiteY13" fmla="*/ 1638478 h 2649787"/>
                  <a:gd name="connsiteX14" fmla="*/ 0 w 3094381"/>
                  <a:gd name="connsiteY14" fmla="*/ 6241 h 2649787"/>
                  <a:gd name="connsiteX15" fmla="*/ 425538 w 3094381"/>
                  <a:gd name="connsiteY15"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65694 w 3094381"/>
                  <a:gd name="connsiteY12" fmla="*/ 16384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265601 w 3094381"/>
                  <a:gd name="connsiteY11" fmla="*/ 2000321 h 2649787"/>
                  <a:gd name="connsiteX12" fmla="*/ 1084744 w 3094381"/>
                  <a:gd name="connsiteY12" fmla="*/ 1625778 h 2649787"/>
                  <a:gd name="connsiteX13" fmla="*/ 0 w 3094381"/>
                  <a:gd name="connsiteY13" fmla="*/ 6241 h 2649787"/>
                  <a:gd name="connsiteX14" fmla="*/ 425538 w 3094381"/>
                  <a:gd name="connsiteY14" fmla="*/ 970 h 2649787"/>
                  <a:gd name="connsiteX0" fmla="*/ 425538 w 3094381"/>
                  <a:gd name="connsiteY0" fmla="*/ 970 h 2649787"/>
                  <a:gd name="connsiteX1" fmla="*/ 2860879 w 3094381"/>
                  <a:gd name="connsiteY1" fmla="*/ 1047857 h 2649787"/>
                  <a:gd name="connsiteX2" fmla="*/ 3077897 w 3094381"/>
                  <a:gd name="connsiteY2" fmla="*/ 1535509 h 2649787"/>
                  <a:gd name="connsiteX3" fmla="*/ 3082343 w 3094381"/>
                  <a:gd name="connsiteY3" fmla="*/ 1577020 h 2649787"/>
                  <a:gd name="connsiteX4" fmla="*/ 3089578 w 3094381"/>
                  <a:gd name="connsiteY4" fmla="*/ 1624431 h 2649787"/>
                  <a:gd name="connsiteX5" fmla="*/ 3091504 w 3094381"/>
                  <a:gd name="connsiteY5" fmla="*/ 1662555 h 2649787"/>
                  <a:gd name="connsiteX6" fmla="*/ 3094032 w 3094381"/>
                  <a:gd name="connsiteY6" fmla="*/ 1686163 h 2649787"/>
                  <a:gd name="connsiteX7" fmla="*/ 3093324 w 3094381"/>
                  <a:gd name="connsiteY7" fmla="*/ 1698596 h 2649787"/>
                  <a:gd name="connsiteX8" fmla="*/ 3094381 w 3094381"/>
                  <a:gd name="connsiteY8" fmla="*/ 1719543 h 2649787"/>
                  <a:gd name="connsiteX9" fmla="*/ 2164137 w 3094381"/>
                  <a:gd name="connsiteY9" fmla="*/ 2649787 h 2649787"/>
                  <a:gd name="connsiteX10" fmla="*/ 1306996 w 3094381"/>
                  <a:gd name="connsiteY10" fmla="*/ 2081636 h 2649787"/>
                  <a:gd name="connsiteX11" fmla="*/ 1084744 w 3094381"/>
                  <a:gd name="connsiteY11" fmla="*/ 1625778 h 2649787"/>
                  <a:gd name="connsiteX12" fmla="*/ 0 w 3094381"/>
                  <a:gd name="connsiteY12" fmla="*/ 6241 h 2649787"/>
                  <a:gd name="connsiteX13" fmla="*/ 425538 w 3094381"/>
                  <a:gd name="connsiteY13" fmla="*/ 970 h 2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94381" h="2649787">
                    <a:moveTo>
                      <a:pt x="425538" y="970"/>
                    </a:moveTo>
                    <a:cubicBezTo>
                      <a:pt x="1405317" y="17623"/>
                      <a:pt x="2283598" y="253145"/>
                      <a:pt x="2860879" y="1047857"/>
                    </a:cubicBezTo>
                    <a:cubicBezTo>
                      <a:pt x="2979837" y="1219324"/>
                      <a:pt x="3048827" y="1381880"/>
                      <a:pt x="3077897" y="1535509"/>
                    </a:cubicBezTo>
                    <a:lnTo>
                      <a:pt x="3082343" y="1577020"/>
                    </a:lnTo>
                    <a:lnTo>
                      <a:pt x="3089578" y="1624431"/>
                    </a:lnTo>
                    <a:lnTo>
                      <a:pt x="3091504" y="1662555"/>
                    </a:lnTo>
                    <a:lnTo>
                      <a:pt x="3094032" y="1686163"/>
                    </a:lnTo>
                    <a:lnTo>
                      <a:pt x="3093324" y="1698596"/>
                    </a:lnTo>
                    <a:cubicBezTo>
                      <a:pt x="3093676" y="1705578"/>
                      <a:pt x="3094029" y="1712561"/>
                      <a:pt x="3094381" y="1719543"/>
                    </a:cubicBezTo>
                    <a:cubicBezTo>
                      <a:pt x="3094381" y="2233303"/>
                      <a:pt x="2677897" y="2649787"/>
                      <a:pt x="2164137" y="2649787"/>
                    </a:cubicBezTo>
                    <a:cubicBezTo>
                      <a:pt x="1778817" y="2649787"/>
                      <a:pt x="1435515" y="2358365"/>
                      <a:pt x="1306996" y="2081636"/>
                    </a:cubicBezTo>
                    <a:lnTo>
                      <a:pt x="1084744" y="1625778"/>
                    </a:lnTo>
                    <a:cubicBezTo>
                      <a:pt x="792977" y="863659"/>
                      <a:pt x="513793" y="336489"/>
                      <a:pt x="0" y="6241"/>
                    </a:cubicBezTo>
                    <a:cubicBezTo>
                      <a:pt x="143530" y="679"/>
                      <a:pt x="285570" y="-1409"/>
                      <a:pt x="425538" y="970"/>
                    </a:cubicBezTo>
                    <a:close/>
                  </a:path>
                </a:pathLst>
              </a:custGeom>
              <a:solidFill>
                <a:schemeClr val="accent5"/>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grpSp>
        <p:sp>
          <p:nvSpPr>
            <p:cNvPr id="54" name="Freeform: Shape 53">
              <a:extLst>
                <a:ext uri="{FF2B5EF4-FFF2-40B4-BE49-F238E27FC236}">
                  <a16:creationId xmlns:a16="http://schemas.microsoft.com/office/drawing/2014/main" id="{3F485727-BE6B-4F6A-8B7A-2A3DF59D5E14}"/>
                </a:ext>
              </a:extLst>
            </p:cNvPr>
            <p:cNvSpPr/>
            <p:nvPr/>
          </p:nvSpPr>
          <p:spPr>
            <a:xfrm rot="19773274">
              <a:off x="2503911" y="4668580"/>
              <a:ext cx="1415460" cy="911876"/>
            </a:xfrm>
            <a:custGeom>
              <a:avLst/>
              <a:gdLst>
                <a:gd name="connsiteX0" fmla="*/ 16485 w 3173853"/>
                <a:gd name="connsiteY0" fmla="*/ 0 h 2044678"/>
                <a:gd name="connsiteX1" fmla="*/ 99347 w 3173853"/>
                <a:gd name="connsiteY1" fmla="*/ 3927 h 2044678"/>
                <a:gd name="connsiteX2" fmla="*/ 2976729 w 3173853"/>
                <a:gd name="connsiteY2" fmla="*/ 1433155 h 2044678"/>
                <a:gd name="connsiteX3" fmla="*/ 3087776 w 3173853"/>
                <a:gd name="connsiteY3" fmla="*/ 1609330 h 2044678"/>
                <a:gd name="connsiteX4" fmla="*/ 3173853 w 3173853"/>
                <a:gd name="connsiteY4" fmla="*/ 1780328 h 2044678"/>
                <a:gd name="connsiteX5" fmla="*/ 3091118 w 3173853"/>
                <a:gd name="connsiteY5" fmla="*/ 1857606 h 2044678"/>
                <a:gd name="connsiteX6" fmla="*/ 2759016 w 3173853"/>
                <a:gd name="connsiteY6" fmla="*/ 2019358 h 2044678"/>
                <a:gd name="connsiteX7" fmla="*/ 1786604 w 3173853"/>
                <a:gd name="connsiteY7" fmla="*/ 1684840 h 2044678"/>
                <a:gd name="connsiteX8" fmla="*/ 1456926 w 3173853"/>
                <a:gd name="connsiteY8" fmla="*/ 1299464 h 2044678"/>
                <a:gd name="connsiteX9" fmla="*/ 0 w 3173853"/>
                <a:gd name="connsiteY9" fmla="*/ 4498 h 20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3853" h="2044678">
                  <a:moveTo>
                    <a:pt x="16485" y="0"/>
                  </a:moveTo>
                  <a:lnTo>
                    <a:pt x="99347" y="3927"/>
                  </a:lnTo>
                  <a:cubicBezTo>
                    <a:pt x="1254669" y="97063"/>
                    <a:pt x="2275631" y="467991"/>
                    <a:pt x="2976729" y="1433155"/>
                  </a:cubicBezTo>
                  <a:cubicBezTo>
                    <a:pt x="3018007" y="1492653"/>
                    <a:pt x="3054950" y="1551378"/>
                    <a:pt x="3087776" y="1609330"/>
                  </a:cubicBezTo>
                  <a:lnTo>
                    <a:pt x="3173853" y="1780328"/>
                  </a:lnTo>
                  <a:lnTo>
                    <a:pt x="3091118" y="1857606"/>
                  </a:lnTo>
                  <a:cubicBezTo>
                    <a:pt x="2995226" y="1931136"/>
                    <a:pt x="2883334" y="1987080"/>
                    <a:pt x="2759016" y="2019358"/>
                  </a:cubicBezTo>
                  <a:cubicBezTo>
                    <a:pt x="2386061" y="2116189"/>
                    <a:pt x="1980541" y="1920392"/>
                    <a:pt x="1786604" y="1684840"/>
                  </a:cubicBezTo>
                  <a:lnTo>
                    <a:pt x="1456926" y="1299464"/>
                  </a:lnTo>
                  <a:cubicBezTo>
                    <a:pt x="983000" y="635124"/>
                    <a:pt x="580297" y="195031"/>
                    <a:pt x="0" y="4498"/>
                  </a:cubicBezTo>
                  <a:close/>
                </a:path>
              </a:pathLst>
            </a:custGeom>
            <a:solidFill>
              <a:schemeClr val="tx1">
                <a:alpha val="34000"/>
              </a:schemeClr>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55" name="Freeform: Shape 54">
              <a:extLst>
                <a:ext uri="{FF2B5EF4-FFF2-40B4-BE49-F238E27FC236}">
                  <a16:creationId xmlns:a16="http://schemas.microsoft.com/office/drawing/2014/main" id="{AAE13D95-A0F5-4B35-9FA5-D2A821E7DBAE}"/>
                </a:ext>
              </a:extLst>
            </p:cNvPr>
            <p:cNvSpPr/>
            <p:nvPr/>
          </p:nvSpPr>
          <p:spPr>
            <a:xfrm rot="20109085">
              <a:off x="2334970" y="3187047"/>
              <a:ext cx="1415460" cy="911876"/>
            </a:xfrm>
            <a:custGeom>
              <a:avLst/>
              <a:gdLst>
                <a:gd name="connsiteX0" fmla="*/ 16485 w 3173853"/>
                <a:gd name="connsiteY0" fmla="*/ 0 h 2044678"/>
                <a:gd name="connsiteX1" fmla="*/ 99347 w 3173853"/>
                <a:gd name="connsiteY1" fmla="*/ 3927 h 2044678"/>
                <a:gd name="connsiteX2" fmla="*/ 2976729 w 3173853"/>
                <a:gd name="connsiteY2" fmla="*/ 1433155 h 2044678"/>
                <a:gd name="connsiteX3" fmla="*/ 3087776 w 3173853"/>
                <a:gd name="connsiteY3" fmla="*/ 1609330 h 2044678"/>
                <a:gd name="connsiteX4" fmla="*/ 3173853 w 3173853"/>
                <a:gd name="connsiteY4" fmla="*/ 1780328 h 2044678"/>
                <a:gd name="connsiteX5" fmla="*/ 3091118 w 3173853"/>
                <a:gd name="connsiteY5" fmla="*/ 1857606 h 2044678"/>
                <a:gd name="connsiteX6" fmla="*/ 2759016 w 3173853"/>
                <a:gd name="connsiteY6" fmla="*/ 2019358 h 2044678"/>
                <a:gd name="connsiteX7" fmla="*/ 1786604 w 3173853"/>
                <a:gd name="connsiteY7" fmla="*/ 1684840 h 2044678"/>
                <a:gd name="connsiteX8" fmla="*/ 1456926 w 3173853"/>
                <a:gd name="connsiteY8" fmla="*/ 1299464 h 2044678"/>
                <a:gd name="connsiteX9" fmla="*/ 0 w 3173853"/>
                <a:gd name="connsiteY9" fmla="*/ 4498 h 20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3853" h="2044678">
                  <a:moveTo>
                    <a:pt x="16485" y="0"/>
                  </a:moveTo>
                  <a:lnTo>
                    <a:pt x="99347" y="3927"/>
                  </a:lnTo>
                  <a:cubicBezTo>
                    <a:pt x="1254669" y="97063"/>
                    <a:pt x="2275631" y="467991"/>
                    <a:pt x="2976729" y="1433155"/>
                  </a:cubicBezTo>
                  <a:cubicBezTo>
                    <a:pt x="3018007" y="1492653"/>
                    <a:pt x="3054950" y="1551378"/>
                    <a:pt x="3087776" y="1609330"/>
                  </a:cubicBezTo>
                  <a:lnTo>
                    <a:pt x="3173853" y="1780328"/>
                  </a:lnTo>
                  <a:lnTo>
                    <a:pt x="3091118" y="1857606"/>
                  </a:lnTo>
                  <a:cubicBezTo>
                    <a:pt x="2995226" y="1931136"/>
                    <a:pt x="2883334" y="1987080"/>
                    <a:pt x="2759016" y="2019358"/>
                  </a:cubicBezTo>
                  <a:cubicBezTo>
                    <a:pt x="2386061" y="2116189"/>
                    <a:pt x="1980541" y="1920392"/>
                    <a:pt x="1786604" y="1684840"/>
                  </a:cubicBezTo>
                  <a:lnTo>
                    <a:pt x="1456926" y="1299464"/>
                  </a:lnTo>
                  <a:cubicBezTo>
                    <a:pt x="983000" y="635124"/>
                    <a:pt x="580297" y="195031"/>
                    <a:pt x="0" y="4498"/>
                  </a:cubicBezTo>
                  <a:close/>
                </a:path>
              </a:pathLst>
            </a:custGeom>
            <a:solidFill>
              <a:schemeClr val="tx1">
                <a:alpha val="34000"/>
              </a:schemeClr>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56" name="Freeform: Shape 55">
              <a:extLst>
                <a:ext uri="{FF2B5EF4-FFF2-40B4-BE49-F238E27FC236}">
                  <a16:creationId xmlns:a16="http://schemas.microsoft.com/office/drawing/2014/main" id="{4EBF64A1-AD0B-444E-8ABB-B655C32501EE}"/>
                </a:ext>
              </a:extLst>
            </p:cNvPr>
            <p:cNvSpPr/>
            <p:nvPr/>
          </p:nvSpPr>
          <p:spPr>
            <a:xfrm rot="1826726" flipH="1">
              <a:off x="5222830" y="4668620"/>
              <a:ext cx="1417058" cy="911876"/>
            </a:xfrm>
            <a:custGeom>
              <a:avLst/>
              <a:gdLst>
                <a:gd name="connsiteX0" fmla="*/ 16485 w 3173853"/>
                <a:gd name="connsiteY0" fmla="*/ 0 h 2044678"/>
                <a:gd name="connsiteX1" fmla="*/ 99347 w 3173853"/>
                <a:gd name="connsiteY1" fmla="*/ 3927 h 2044678"/>
                <a:gd name="connsiteX2" fmla="*/ 2976729 w 3173853"/>
                <a:gd name="connsiteY2" fmla="*/ 1433155 h 2044678"/>
                <a:gd name="connsiteX3" fmla="*/ 3087776 w 3173853"/>
                <a:gd name="connsiteY3" fmla="*/ 1609330 h 2044678"/>
                <a:gd name="connsiteX4" fmla="*/ 3173853 w 3173853"/>
                <a:gd name="connsiteY4" fmla="*/ 1780328 h 2044678"/>
                <a:gd name="connsiteX5" fmla="*/ 3091118 w 3173853"/>
                <a:gd name="connsiteY5" fmla="*/ 1857606 h 2044678"/>
                <a:gd name="connsiteX6" fmla="*/ 2759016 w 3173853"/>
                <a:gd name="connsiteY6" fmla="*/ 2019358 h 2044678"/>
                <a:gd name="connsiteX7" fmla="*/ 1786604 w 3173853"/>
                <a:gd name="connsiteY7" fmla="*/ 1684840 h 2044678"/>
                <a:gd name="connsiteX8" fmla="*/ 1456926 w 3173853"/>
                <a:gd name="connsiteY8" fmla="*/ 1299464 h 2044678"/>
                <a:gd name="connsiteX9" fmla="*/ 0 w 3173853"/>
                <a:gd name="connsiteY9" fmla="*/ 4498 h 20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3853" h="2044678">
                  <a:moveTo>
                    <a:pt x="16485" y="0"/>
                  </a:moveTo>
                  <a:lnTo>
                    <a:pt x="99347" y="3927"/>
                  </a:lnTo>
                  <a:cubicBezTo>
                    <a:pt x="1254669" y="97063"/>
                    <a:pt x="2275631" y="467991"/>
                    <a:pt x="2976729" y="1433155"/>
                  </a:cubicBezTo>
                  <a:cubicBezTo>
                    <a:pt x="3018007" y="1492653"/>
                    <a:pt x="3054950" y="1551378"/>
                    <a:pt x="3087776" y="1609330"/>
                  </a:cubicBezTo>
                  <a:lnTo>
                    <a:pt x="3173853" y="1780328"/>
                  </a:lnTo>
                  <a:lnTo>
                    <a:pt x="3091118" y="1857606"/>
                  </a:lnTo>
                  <a:cubicBezTo>
                    <a:pt x="2995226" y="1931136"/>
                    <a:pt x="2883334" y="1987080"/>
                    <a:pt x="2759016" y="2019358"/>
                  </a:cubicBezTo>
                  <a:cubicBezTo>
                    <a:pt x="2386061" y="2116189"/>
                    <a:pt x="1980541" y="1920392"/>
                    <a:pt x="1786604" y="1684840"/>
                  </a:cubicBezTo>
                  <a:lnTo>
                    <a:pt x="1456926" y="1299464"/>
                  </a:lnTo>
                  <a:cubicBezTo>
                    <a:pt x="983000" y="635124"/>
                    <a:pt x="580297" y="195031"/>
                    <a:pt x="0" y="4498"/>
                  </a:cubicBezTo>
                  <a:close/>
                </a:path>
              </a:pathLst>
            </a:custGeom>
            <a:solidFill>
              <a:schemeClr val="tx1">
                <a:alpha val="34000"/>
              </a:schemeClr>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57" name="Freeform: Shape 56">
              <a:extLst>
                <a:ext uri="{FF2B5EF4-FFF2-40B4-BE49-F238E27FC236}">
                  <a16:creationId xmlns:a16="http://schemas.microsoft.com/office/drawing/2014/main" id="{0AADF895-78F1-44AC-883D-8B88ADF2B9E2}"/>
                </a:ext>
              </a:extLst>
            </p:cNvPr>
            <p:cNvSpPr/>
            <p:nvPr/>
          </p:nvSpPr>
          <p:spPr>
            <a:xfrm rot="1490915" flipH="1">
              <a:off x="5391959" y="3187084"/>
              <a:ext cx="1417058" cy="911876"/>
            </a:xfrm>
            <a:custGeom>
              <a:avLst/>
              <a:gdLst>
                <a:gd name="connsiteX0" fmla="*/ 16485 w 3173853"/>
                <a:gd name="connsiteY0" fmla="*/ 0 h 2044678"/>
                <a:gd name="connsiteX1" fmla="*/ 99347 w 3173853"/>
                <a:gd name="connsiteY1" fmla="*/ 3927 h 2044678"/>
                <a:gd name="connsiteX2" fmla="*/ 2976729 w 3173853"/>
                <a:gd name="connsiteY2" fmla="*/ 1433155 h 2044678"/>
                <a:gd name="connsiteX3" fmla="*/ 3087776 w 3173853"/>
                <a:gd name="connsiteY3" fmla="*/ 1609330 h 2044678"/>
                <a:gd name="connsiteX4" fmla="*/ 3173853 w 3173853"/>
                <a:gd name="connsiteY4" fmla="*/ 1780328 h 2044678"/>
                <a:gd name="connsiteX5" fmla="*/ 3091118 w 3173853"/>
                <a:gd name="connsiteY5" fmla="*/ 1857606 h 2044678"/>
                <a:gd name="connsiteX6" fmla="*/ 2759016 w 3173853"/>
                <a:gd name="connsiteY6" fmla="*/ 2019358 h 2044678"/>
                <a:gd name="connsiteX7" fmla="*/ 1786604 w 3173853"/>
                <a:gd name="connsiteY7" fmla="*/ 1684840 h 2044678"/>
                <a:gd name="connsiteX8" fmla="*/ 1456926 w 3173853"/>
                <a:gd name="connsiteY8" fmla="*/ 1299464 h 2044678"/>
                <a:gd name="connsiteX9" fmla="*/ 0 w 3173853"/>
                <a:gd name="connsiteY9" fmla="*/ 4498 h 204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3853" h="2044678">
                  <a:moveTo>
                    <a:pt x="16485" y="0"/>
                  </a:moveTo>
                  <a:lnTo>
                    <a:pt x="99347" y="3927"/>
                  </a:lnTo>
                  <a:cubicBezTo>
                    <a:pt x="1254669" y="97063"/>
                    <a:pt x="2275631" y="467991"/>
                    <a:pt x="2976729" y="1433155"/>
                  </a:cubicBezTo>
                  <a:cubicBezTo>
                    <a:pt x="3018007" y="1492653"/>
                    <a:pt x="3054950" y="1551378"/>
                    <a:pt x="3087776" y="1609330"/>
                  </a:cubicBezTo>
                  <a:lnTo>
                    <a:pt x="3173853" y="1780328"/>
                  </a:lnTo>
                  <a:lnTo>
                    <a:pt x="3091118" y="1857606"/>
                  </a:lnTo>
                  <a:cubicBezTo>
                    <a:pt x="2995226" y="1931136"/>
                    <a:pt x="2883334" y="1987080"/>
                    <a:pt x="2759016" y="2019358"/>
                  </a:cubicBezTo>
                  <a:cubicBezTo>
                    <a:pt x="2386061" y="2116189"/>
                    <a:pt x="1980541" y="1920392"/>
                    <a:pt x="1786604" y="1684840"/>
                  </a:cubicBezTo>
                  <a:lnTo>
                    <a:pt x="1456926" y="1299464"/>
                  </a:lnTo>
                  <a:cubicBezTo>
                    <a:pt x="983000" y="635124"/>
                    <a:pt x="580297" y="195031"/>
                    <a:pt x="0" y="4498"/>
                  </a:cubicBezTo>
                  <a:close/>
                </a:path>
              </a:pathLst>
            </a:custGeom>
            <a:solidFill>
              <a:schemeClr val="tx1">
                <a:alpha val="34000"/>
              </a:schemeClr>
            </a:solidFill>
            <a:ln w="12700" cap="flat">
              <a:noFill/>
              <a:miter lim="400000"/>
            </a:ln>
            <a:effectLst/>
          </p:spPr>
          <p:txBody>
            <a:bodyPr wrap="square" lIns="34289" tIns="34289" rIns="34289" bIns="3428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sz="2400"/>
              </a:pPr>
              <a:endParaRPr>
                <a:latin typeface="MaxamAdelle" panose="02000503060000020004" pitchFamily="2" charset="0"/>
              </a:endParaRPr>
            </a:p>
          </p:txBody>
        </p:sp>
        <p:sp>
          <p:nvSpPr>
            <p:cNvPr id="58" name="Shape 7">
              <a:extLst>
                <a:ext uri="{FF2B5EF4-FFF2-40B4-BE49-F238E27FC236}">
                  <a16:creationId xmlns:a16="http://schemas.microsoft.com/office/drawing/2014/main" id="{66DF2EF3-2ED8-44C6-8BC0-7AAB1A59A2A2}"/>
                </a:ext>
              </a:extLst>
            </p:cNvPr>
            <p:cNvSpPr/>
            <p:nvPr/>
          </p:nvSpPr>
          <p:spPr>
            <a:xfrm>
              <a:off x="4102693" y="1518927"/>
              <a:ext cx="938615" cy="1661160"/>
            </a:xfrm>
            <a:custGeom>
              <a:avLst/>
              <a:gdLst/>
              <a:ahLst/>
              <a:cxnLst>
                <a:cxn ang="0">
                  <a:pos x="wd2" y="hd2"/>
                </a:cxn>
                <a:cxn ang="5400000">
                  <a:pos x="wd2" y="hd2"/>
                </a:cxn>
                <a:cxn ang="10800000">
                  <a:pos x="wd2" y="hd2"/>
                </a:cxn>
                <a:cxn ang="16200000">
                  <a:pos x="wd2" y="hd2"/>
                </a:cxn>
              </a:cxnLst>
              <a:rect l="0" t="0" r="r" b="b"/>
              <a:pathLst>
                <a:path w="15553" h="21600" extrusionOk="0">
                  <a:moveTo>
                    <a:pt x="8366" y="0"/>
                  </a:moveTo>
                  <a:cubicBezTo>
                    <a:pt x="-1772" y="5251"/>
                    <a:pt x="-3467" y="20424"/>
                    <a:pt x="7572" y="21593"/>
                  </a:cubicBezTo>
                  <a:lnTo>
                    <a:pt x="7723" y="21600"/>
                  </a:lnTo>
                  <a:cubicBezTo>
                    <a:pt x="18133" y="20726"/>
                    <a:pt x="17771" y="6679"/>
                    <a:pt x="8962" y="353"/>
                  </a:cubicBezTo>
                  <a:cubicBezTo>
                    <a:pt x="8962" y="353"/>
                    <a:pt x="8366" y="0"/>
                    <a:pt x="8366" y="0"/>
                  </a:cubicBezTo>
                  <a:close/>
                </a:path>
              </a:pathLst>
            </a:custGeom>
            <a:solidFill>
              <a:schemeClr val="accent3"/>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sz="3000">
                  <a:solidFill>
                    <a:srgbClr val="FFFFFF"/>
                  </a:solidFill>
                  <a:effectLst>
                    <a:outerShdw blurRad="38100" dist="12700" dir="5400000" rotWithShape="0">
                      <a:srgbClr val="000000">
                        <a:alpha val="50000"/>
                      </a:srgbClr>
                    </a:outerShdw>
                  </a:effectLst>
                </a:defRPr>
              </a:pPr>
              <a:endParaRPr sz="2250">
                <a:latin typeface="MaxamAdelle" panose="02000503060000020004" pitchFamily="2" charset="0"/>
              </a:endParaRPr>
            </a:p>
          </p:txBody>
        </p:sp>
        <p:sp>
          <p:nvSpPr>
            <p:cNvPr id="59" name="Shape 7">
              <a:extLst>
                <a:ext uri="{FF2B5EF4-FFF2-40B4-BE49-F238E27FC236}">
                  <a16:creationId xmlns:a16="http://schemas.microsoft.com/office/drawing/2014/main" id="{5DEDFF56-98D2-43D5-B840-DD15D424323D}"/>
                </a:ext>
              </a:extLst>
            </p:cNvPr>
            <p:cNvSpPr/>
            <p:nvPr/>
          </p:nvSpPr>
          <p:spPr>
            <a:xfrm>
              <a:off x="4102693" y="1518927"/>
              <a:ext cx="504883" cy="1661160"/>
            </a:xfrm>
            <a:custGeom>
              <a:avLst/>
              <a:gdLst>
                <a:gd name="connsiteX0" fmla="*/ 8366 w 8366"/>
                <a:gd name="connsiteY0" fmla="*/ 0 h 21600"/>
                <a:gd name="connsiteX1" fmla="*/ 7572 w 8366"/>
                <a:gd name="connsiteY1" fmla="*/ 21593 h 21600"/>
                <a:gd name="connsiteX2" fmla="*/ 7723 w 8366"/>
                <a:gd name="connsiteY2" fmla="*/ 21600 h 21600"/>
                <a:gd name="connsiteX3" fmla="*/ 8366 w 8366"/>
                <a:gd name="connsiteY3" fmla="*/ 0 h 21600"/>
              </a:gdLst>
              <a:ahLst/>
              <a:cxnLst>
                <a:cxn ang="0">
                  <a:pos x="connsiteX0" y="connsiteY0"/>
                </a:cxn>
                <a:cxn ang="0">
                  <a:pos x="connsiteX1" y="connsiteY1"/>
                </a:cxn>
                <a:cxn ang="0">
                  <a:pos x="connsiteX2" y="connsiteY2"/>
                </a:cxn>
                <a:cxn ang="0">
                  <a:pos x="connsiteX3" y="connsiteY3"/>
                </a:cxn>
              </a:cxnLst>
              <a:rect l="l" t="t" r="r" b="b"/>
              <a:pathLst>
                <a:path w="8366" h="21600" extrusionOk="0">
                  <a:moveTo>
                    <a:pt x="8366" y="0"/>
                  </a:moveTo>
                  <a:cubicBezTo>
                    <a:pt x="-1772" y="5251"/>
                    <a:pt x="-3467" y="20424"/>
                    <a:pt x="7572" y="21593"/>
                  </a:cubicBezTo>
                  <a:lnTo>
                    <a:pt x="7723" y="21600"/>
                  </a:lnTo>
                  <a:cubicBezTo>
                    <a:pt x="7855" y="18001"/>
                    <a:pt x="8391" y="1"/>
                    <a:pt x="8366" y="0"/>
                  </a:cubicBezTo>
                  <a:close/>
                </a:path>
              </a:pathLst>
            </a:custGeom>
            <a:solidFill>
              <a:schemeClr val="tx1">
                <a:alpha val="34000"/>
              </a:schemeClr>
            </a:solidFill>
            <a:ln w="12700" cap="flat">
              <a:noFill/>
              <a:miter lim="400000"/>
            </a:ln>
            <a:effectLst/>
          </p:spPr>
          <p:txBody>
            <a:bodyPr rot="0" spcFirstLastPara="0" vertOverflow="overflow" horzOverflow="overflow" vert="horz" wrap="square" lIns="34289" tIns="34289" rIns="34289" bIns="3428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hangingPunct="0"/>
              <a:endParaRPr>
                <a:solidFill>
                  <a:srgbClr val="000000"/>
                </a:solidFill>
                <a:latin typeface="MaxamAdelle" panose="02000503060000020004" pitchFamily="2" charset="0"/>
              </a:endParaRPr>
            </a:p>
          </p:txBody>
        </p:sp>
      </p:grpSp>
      <p:sp>
        <p:nvSpPr>
          <p:cNvPr id="65" name="TextBox 64">
            <a:extLst>
              <a:ext uri="{FF2B5EF4-FFF2-40B4-BE49-F238E27FC236}">
                <a16:creationId xmlns:a16="http://schemas.microsoft.com/office/drawing/2014/main" id="{7018CC80-937D-4AD2-9BD1-1B49319ACE90}"/>
              </a:ext>
            </a:extLst>
          </p:cNvPr>
          <p:cNvSpPr txBox="1"/>
          <p:nvPr/>
        </p:nvSpPr>
        <p:spPr>
          <a:xfrm>
            <a:off x="6505962" y="1701502"/>
            <a:ext cx="1663599" cy="1015663"/>
          </a:xfrm>
          <a:prstGeom prst="rect">
            <a:avLst/>
          </a:prstGeom>
          <a:noFill/>
        </p:spPr>
        <p:txBody>
          <a:bodyPr wrap="square" lIns="0" rIns="0" rtlCol="0" anchor="b">
            <a:spAutoFit/>
          </a:bodyPr>
          <a:lstStyle/>
          <a:p>
            <a:pPr algn="ctr"/>
            <a:r>
              <a:rPr lang="en-US" sz="2000" b="1" noProof="1">
                <a:solidFill>
                  <a:schemeClr val="bg1">
                    <a:lumMod val="50000"/>
                  </a:schemeClr>
                </a:solidFill>
                <a:latin typeface="MaxamAdelle" panose="02000503060000020004" pitchFamily="2" charset="0"/>
              </a:rPr>
              <a:t>Obtención del mejor modelo.</a:t>
            </a:r>
          </a:p>
        </p:txBody>
      </p:sp>
      <p:sp>
        <p:nvSpPr>
          <p:cNvPr id="7" name="Slide Number Placeholder 6">
            <a:extLst>
              <a:ext uri="{FF2B5EF4-FFF2-40B4-BE49-F238E27FC236}">
                <a16:creationId xmlns:a16="http://schemas.microsoft.com/office/drawing/2014/main" id="{C8ABB061-1ADD-4BDD-A467-556C3014A26C}"/>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11</a:t>
            </a:fld>
            <a:endParaRPr lang="en-GB" dirty="0">
              <a:latin typeface="Tw Cen MT"/>
              <a:cs typeface="Tw Cen MT"/>
            </a:endParaRPr>
          </a:p>
        </p:txBody>
      </p:sp>
    </p:spTree>
    <p:extLst>
      <p:ext uri="{BB962C8B-B14F-4D97-AF65-F5344CB8AC3E}">
        <p14:creationId xmlns:p14="http://schemas.microsoft.com/office/powerpoint/2010/main" val="347036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5.Desarrollo de modelos predictivos</a:t>
            </a:r>
            <a:endParaRPr lang="en-GB" sz="2800" b="1" dirty="0">
              <a:solidFill>
                <a:srgbClr val="27C9AE"/>
              </a:solidFill>
              <a:latin typeface="MaxamAdelle" panose="02000503060000020004" pitchFamily="2" charset="0"/>
            </a:endParaRPr>
          </a:p>
        </p:txBody>
      </p:sp>
      <p:sp>
        <p:nvSpPr>
          <p:cNvPr id="7" name="Slide Number Placeholder 6">
            <a:extLst>
              <a:ext uri="{FF2B5EF4-FFF2-40B4-BE49-F238E27FC236}">
                <a16:creationId xmlns:a16="http://schemas.microsoft.com/office/drawing/2014/main" id="{C8ABB061-1ADD-4BDD-A467-556C3014A26C}"/>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12</a:t>
            </a:fld>
            <a:endParaRPr lang="en-GB" dirty="0">
              <a:latin typeface="Tw Cen MT"/>
              <a:cs typeface="Tw Cen MT"/>
            </a:endParaRPr>
          </a:p>
        </p:txBody>
      </p:sp>
      <p:sp>
        <p:nvSpPr>
          <p:cNvPr id="64" name="TextBox 63">
            <a:extLst>
              <a:ext uri="{FF2B5EF4-FFF2-40B4-BE49-F238E27FC236}">
                <a16:creationId xmlns:a16="http://schemas.microsoft.com/office/drawing/2014/main" id="{FDCCF4BB-2234-4470-B50D-ABC92DF7CD5E}"/>
              </a:ext>
            </a:extLst>
          </p:cNvPr>
          <p:cNvSpPr txBox="1"/>
          <p:nvPr/>
        </p:nvSpPr>
        <p:spPr>
          <a:xfrm>
            <a:off x="8602615" y="1358410"/>
            <a:ext cx="2333927" cy="707885"/>
          </a:xfrm>
          <a:prstGeom prst="rect">
            <a:avLst/>
          </a:prstGeom>
          <a:noFill/>
        </p:spPr>
        <p:txBody>
          <a:bodyPr wrap="square" lIns="0" rIns="0" rtlCol="0" anchor="b">
            <a:spAutoFit/>
          </a:bodyPr>
          <a:lstStyle/>
          <a:p>
            <a:pPr algn="ctr"/>
            <a:r>
              <a:rPr lang="en-US" sz="2000" b="1" noProof="1">
                <a:solidFill>
                  <a:schemeClr val="accent6">
                    <a:lumMod val="75000"/>
                  </a:schemeClr>
                </a:solidFill>
                <a:latin typeface="MaxamAdelle" panose="02000503060000020004" pitchFamily="2" charset="0"/>
              </a:rPr>
              <a:t>Clasificador de votos</a:t>
            </a:r>
          </a:p>
        </p:txBody>
      </p:sp>
      <p:pic>
        <p:nvPicPr>
          <p:cNvPr id="8" name="Picture 7">
            <a:extLst>
              <a:ext uri="{FF2B5EF4-FFF2-40B4-BE49-F238E27FC236}">
                <a16:creationId xmlns:a16="http://schemas.microsoft.com/office/drawing/2014/main" id="{599A7AA0-76F0-4A10-B77A-CE3FB70D429D}"/>
              </a:ext>
            </a:extLst>
          </p:cNvPr>
          <p:cNvPicPr>
            <a:picLocks noChangeAspect="1"/>
          </p:cNvPicPr>
          <p:nvPr/>
        </p:nvPicPr>
        <p:blipFill>
          <a:blip r:embed="rId4"/>
          <a:stretch>
            <a:fillRect/>
          </a:stretch>
        </p:blipFill>
        <p:spPr>
          <a:xfrm>
            <a:off x="8180790" y="2066295"/>
            <a:ext cx="3177579" cy="2204412"/>
          </a:xfrm>
          <a:prstGeom prst="rect">
            <a:avLst/>
          </a:prstGeom>
        </p:spPr>
      </p:pic>
      <p:sp>
        <p:nvSpPr>
          <p:cNvPr id="66" name="TextBox 65">
            <a:extLst>
              <a:ext uri="{FF2B5EF4-FFF2-40B4-BE49-F238E27FC236}">
                <a16:creationId xmlns:a16="http://schemas.microsoft.com/office/drawing/2014/main" id="{B78AE2F6-D7A1-4819-86F6-1654AA225CEF}"/>
              </a:ext>
            </a:extLst>
          </p:cNvPr>
          <p:cNvSpPr txBox="1"/>
          <p:nvPr/>
        </p:nvSpPr>
        <p:spPr>
          <a:xfrm>
            <a:off x="4666976" y="1371850"/>
            <a:ext cx="1981728" cy="707886"/>
          </a:xfrm>
          <a:prstGeom prst="rect">
            <a:avLst/>
          </a:prstGeom>
          <a:noFill/>
        </p:spPr>
        <p:txBody>
          <a:bodyPr wrap="square" lIns="0" rIns="0" rtlCol="0" anchor="b">
            <a:spAutoFit/>
          </a:bodyPr>
          <a:lstStyle/>
          <a:p>
            <a:pPr algn="ctr"/>
            <a:r>
              <a:rPr lang="en-US" sz="2000" b="1" noProof="1">
                <a:solidFill>
                  <a:schemeClr val="accent5"/>
                </a:solidFill>
                <a:latin typeface="MaxamAdelle" panose="02000503060000020004" pitchFamily="2" charset="0"/>
              </a:rPr>
              <a:t>Balanceo de clases</a:t>
            </a:r>
          </a:p>
        </p:txBody>
      </p:sp>
      <p:pic>
        <p:nvPicPr>
          <p:cNvPr id="9" name="Picture 8">
            <a:extLst>
              <a:ext uri="{FF2B5EF4-FFF2-40B4-BE49-F238E27FC236}">
                <a16:creationId xmlns:a16="http://schemas.microsoft.com/office/drawing/2014/main" id="{94BB0274-E1DF-4093-B1E2-132CD44ACAC1}"/>
              </a:ext>
            </a:extLst>
          </p:cNvPr>
          <p:cNvPicPr>
            <a:picLocks noChangeAspect="1"/>
          </p:cNvPicPr>
          <p:nvPr/>
        </p:nvPicPr>
        <p:blipFill>
          <a:blip r:embed="rId5"/>
          <a:stretch>
            <a:fillRect/>
          </a:stretch>
        </p:blipFill>
        <p:spPr>
          <a:xfrm>
            <a:off x="4232396" y="2079736"/>
            <a:ext cx="3059294" cy="2204412"/>
          </a:xfrm>
          <a:prstGeom prst="rect">
            <a:avLst/>
          </a:prstGeom>
        </p:spPr>
      </p:pic>
      <p:pic>
        <p:nvPicPr>
          <p:cNvPr id="10" name="Picture 9">
            <a:extLst>
              <a:ext uri="{FF2B5EF4-FFF2-40B4-BE49-F238E27FC236}">
                <a16:creationId xmlns:a16="http://schemas.microsoft.com/office/drawing/2014/main" id="{44380F90-F403-4AEE-A752-22A67AA4456C}"/>
              </a:ext>
            </a:extLst>
          </p:cNvPr>
          <p:cNvPicPr>
            <a:picLocks noChangeAspect="1"/>
          </p:cNvPicPr>
          <p:nvPr/>
        </p:nvPicPr>
        <p:blipFill>
          <a:blip r:embed="rId6"/>
          <a:stretch>
            <a:fillRect/>
          </a:stretch>
        </p:blipFill>
        <p:spPr>
          <a:xfrm>
            <a:off x="224860" y="2066295"/>
            <a:ext cx="3118436" cy="2231295"/>
          </a:xfrm>
          <a:prstGeom prst="rect">
            <a:avLst/>
          </a:prstGeom>
        </p:spPr>
      </p:pic>
      <p:sp>
        <p:nvSpPr>
          <p:cNvPr id="67" name="TextBox 66">
            <a:extLst>
              <a:ext uri="{FF2B5EF4-FFF2-40B4-BE49-F238E27FC236}">
                <a16:creationId xmlns:a16="http://schemas.microsoft.com/office/drawing/2014/main" id="{4BF9B841-AE92-4DA9-BC58-1C61E98ABEAE}"/>
              </a:ext>
            </a:extLst>
          </p:cNvPr>
          <p:cNvSpPr txBox="1"/>
          <p:nvPr/>
        </p:nvSpPr>
        <p:spPr>
          <a:xfrm>
            <a:off x="549528" y="1358409"/>
            <a:ext cx="2469101" cy="707886"/>
          </a:xfrm>
          <a:prstGeom prst="rect">
            <a:avLst/>
          </a:prstGeom>
          <a:noFill/>
        </p:spPr>
        <p:txBody>
          <a:bodyPr wrap="square" lIns="0" rIns="0" rtlCol="0" anchor="b">
            <a:spAutoFit/>
          </a:bodyPr>
          <a:lstStyle/>
          <a:p>
            <a:pPr algn="ctr"/>
            <a:r>
              <a:rPr lang="en-US" sz="2000" b="1" noProof="1">
                <a:solidFill>
                  <a:schemeClr val="accent2">
                    <a:lumMod val="75000"/>
                  </a:schemeClr>
                </a:solidFill>
                <a:latin typeface="MaxamAdelle" panose="02000503060000020004" pitchFamily="2" charset="0"/>
              </a:rPr>
              <a:t>Optimización de Parámetros</a:t>
            </a:r>
          </a:p>
        </p:txBody>
      </p:sp>
      <p:pic>
        <p:nvPicPr>
          <p:cNvPr id="11" name="Picture 10">
            <a:extLst>
              <a:ext uri="{FF2B5EF4-FFF2-40B4-BE49-F238E27FC236}">
                <a16:creationId xmlns:a16="http://schemas.microsoft.com/office/drawing/2014/main" id="{7B5AA658-2F13-427A-8913-DB9E00EBD176}"/>
              </a:ext>
            </a:extLst>
          </p:cNvPr>
          <p:cNvPicPr>
            <a:picLocks noChangeAspect="1"/>
          </p:cNvPicPr>
          <p:nvPr/>
        </p:nvPicPr>
        <p:blipFill>
          <a:blip r:embed="rId7"/>
          <a:stretch>
            <a:fillRect/>
          </a:stretch>
        </p:blipFill>
        <p:spPr>
          <a:xfrm>
            <a:off x="180954" y="4398539"/>
            <a:ext cx="3723409" cy="1842026"/>
          </a:xfrm>
          <a:prstGeom prst="rect">
            <a:avLst/>
          </a:prstGeom>
        </p:spPr>
      </p:pic>
      <p:pic>
        <p:nvPicPr>
          <p:cNvPr id="13" name="Picture 12">
            <a:extLst>
              <a:ext uri="{FF2B5EF4-FFF2-40B4-BE49-F238E27FC236}">
                <a16:creationId xmlns:a16="http://schemas.microsoft.com/office/drawing/2014/main" id="{114E2EF6-8C85-4212-A621-63B1C7585FC3}"/>
              </a:ext>
            </a:extLst>
          </p:cNvPr>
          <p:cNvPicPr>
            <a:picLocks noChangeAspect="1"/>
          </p:cNvPicPr>
          <p:nvPr/>
        </p:nvPicPr>
        <p:blipFill>
          <a:blip r:embed="rId8"/>
          <a:stretch>
            <a:fillRect/>
          </a:stretch>
        </p:blipFill>
        <p:spPr>
          <a:xfrm>
            <a:off x="8180790" y="4238902"/>
            <a:ext cx="3418688" cy="2026228"/>
          </a:xfrm>
          <a:prstGeom prst="rect">
            <a:avLst/>
          </a:prstGeom>
        </p:spPr>
      </p:pic>
      <p:sp>
        <p:nvSpPr>
          <p:cNvPr id="68" name="TextBox 67">
            <a:extLst>
              <a:ext uri="{FF2B5EF4-FFF2-40B4-BE49-F238E27FC236}">
                <a16:creationId xmlns:a16="http://schemas.microsoft.com/office/drawing/2014/main" id="{3E31A54A-278B-49E3-924C-DA084176B760}"/>
              </a:ext>
            </a:extLst>
          </p:cNvPr>
          <p:cNvSpPr txBox="1"/>
          <p:nvPr/>
        </p:nvSpPr>
        <p:spPr>
          <a:xfrm>
            <a:off x="3866808" y="4333324"/>
            <a:ext cx="3790470" cy="1815882"/>
          </a:xfrm>
          <a:prstGeom prst="rect">
            <a:avLst/>
          </a:prstGeom>
          <a:noFill/>
        </p:spPr>
        <p:txBody>
          <a:bodyPr wrap="square" lIns="0" rIns="0" rtlCol="0" anchor="b">
            <a:spAutoFit/>
          </a:bodyPr>
          <a:lstStyle/>
          <a:p>
            <a:pPr algn="ctr"/>
            <a:r>
              <a:rPr lang="en-US" sz="1600" b="1" noProof="1">
                <a:solidFill>
                  <a:schemeClr val="accent5"/>
                </a:solidFill>
                <a:latin typeface="MaxamAdelle" panose="02000503060000020004" pitchFamily="2" charset="0"/>
              </a:rPr>
              <a:t>Probado con:</a:t>
            </a:r>
          </a:p>
          <a:p>
            <a:pPr algn="ctr"/>
            <a:r>
              <a:rPr lang="en-US" sz="1600" b="1" noProof="1">
                <a:solidFill>
                  <a:schemeClr val="accent5"/>
                </a:solidFill>
                <a:latin typeface="MaxamAdelle" panose="02000503060000020004" pitchFamily="2" charset="0"/>
              </a:rPr>
              <a:t>SVM</a:t>
            </a:r>
          </a:p>
          <a:p>
            <a:pPr algn="ctr"/>
            <a:r>
              <a:rPr lang="en-US" sz="1600" b="1" noProof="1">
                <a:solidFill>
                  <a:schemeClr val="accent5"/>
                </a:solidFill>
                <a:latin typeface="MaxamAdelle" panose="02000503060000020004" pitchFamily="2" charset="0"/>
              </a:rPr>
              <a:t>Random Forest</a:t>
            </a:r>
          </a:p>
          <a:p>
            <a:pPr algn="ctr"/>
            <a:r>
              <a:rPr lang="en-US" sz="1600" b="1" noProof="1">
                <a:solidFill>
                  <a:schemeClr val="accent5"/>
                </a:solidFill>
                <a:latin typeface="MaxamAdelle" panose="02000503060000020004" pitchFamily="2" charset="0"/>
              </a:rPr>
              <a:t>XGBoost</a:t>
            </a:r>
          </a:p>
          <a:p>
            <a:pPr algn="ctr"/>
            <a:r>
              <a:rPr lang="en-US" sz="1600" b="1" noProof="1">
                <a:solidFill>
                  <a:schemeClr val="accent5"/>
                </a:solidFill>
                <a:latin typeface="MaxamAdelle" panose="02000503060000020004" pitchFamily="2" charset="0"/>
              </a:rPr>
              <a:t>Mejora la clasificación de empates, pero empeoran los aciertos en las otras dos clases.</a:t>
            </a:r>
          </a:p>
        </p:txBody>
      </p:sp>
      <p:sp>
        <p:nvSpPr>
          <p:cNvPr id="14" name="TextBox 13">
            <a:extLst>
              <a:ext uri="{FF2B5EF4-FFF2-40B4-BE49-F238E27FC236}">
                <a16:creationId xmlns:a16="http://schemas.microsoft.com/office/drawing/2014/main" id="{761BC9A0-0206-470A-AC31-F8E53B91DE98}"/>
              </a:ext>
            </a:extLst>
          </p:cNvPr>
          <p:cNvSpPr txBox="1"/>
          <p:nvPr/>
        </p:nvSpPr>
        <p:spPr>
          <a:xfrm>
            <a:off x="4224284" y="2030560"/>
            <a:ext cx="1720877" cy="261610"/>
          </a:xfrm>
          <a:prstGeom prst="rect">
            <a:avLst/>
          </a:prstGeom>
          <a:solidFill>
            <a:schemeClr val="bg1"/>
          </a:solidFill>
        </p:spPr>
        <p:txBody>
          <a:bodyPr wrap="square" rtlCol="0">
            <a:spAutoFit/>
          </a:bodyPr>
          <a:lstStyle/>
          <a:p>
            <a:r>
              <a:rPr lang="es-ES" sz="1050" dirty="0">
                <a:latin typeface="MaxamAdelle" panose="02000503060000020004" pitchFamily="2" charset="0"/>
              </a:rPr>
              <a:t>Random Forest 54.71%</a:t>
            </a:r>
            <a:endParaRPr lang="en-GB" sz="1050" dirty="0">
              <a:latin typeface="MaxamAdelle" panose="02000503060000020004" pitchFamily="2" charset="0"/>
            </a:endParaRPr>
          </a:p>
        </p:txBody>
      </p:sp>
      <p:sp>
        <p:nvSpPr>
          <p:cNvPr id="19" name="TextBox 18">
            <a:extLst>
              <a:ext uri="{FF2B5EF4-FFF2-40B4-BE49-F238E27FC236}">
                <a16:creationId xmlns:a16="http://schemas.microsoft.com/office/drawing/2014/main" id="{8EC97E8A-ADDB-4109-A29F-5C00E6569326}"/>
              </a:ext>
            </a:extLst>
          </p:cNvPr>
          <p:cNvSpPr txBox="1"/>
          <p:nvPr/>
        </p:nvSpPr>
        <p:spPr>
          <a:xfrm>
            <a:off x="205274" y="2030560"/>
            <a:ext cx="1720877" cy="261610"/>
          </a:xfrm>
          <a:prstGeom prst="rect">
            <a:avLst/>
          </a:prstGeom>
          <a:solidFill>
            <a:schemeClr val="bg1"/>
          </a:solidFill>
        </p:spPr>
        <p:txBody>
          <a:bodyPr wrap="square" rtlCol="0">
            <a:spAutoFit/>
          </a:bodyPr>
          <a:lstStyle/>
          <a:p>
            <a:r>
              <a:rPr lang="es-ES" sz="1050" dirty="0">
                <a:latin typeface="MaxamAdelle" panose="02000503060000020004" pitchFamily="2" charset="0"/>
              </a:rPr>
              <a:t>SVM 58.82%</a:t>
            </a:r>
            <a:endParaRPr lang="en-GB" sz="1050" dirty="0">
              <a:latin typeface="MaxamAdelle" panose="02000503060000020004" pitchFamily="2" charset="0"/>
            </a:endParaRPr>
          </a:p>
        </p:txBody>
      </p:sp>
      <p:sp>
        <p:nvSpPr>
          <p:cNvPr id="20" name="TextBox 19">
            <a:extLst>
              <a:ext uri="{FF2B5EF4-FFF2-40B4-BE49-F238E27FC236}">
                <a16:creationId xmlns:a16="http://schemas.microsoft.com/office/drawing/2014/main" id="{7F3A9153-02DE-4E6D-998E-340248C42B79}"/>
              </a:ext>
            </a:extLst>
          </p:cNvPr>
          <p:cNvSpPr txBox="1"/>
          <p:nvPr/>
        </p:nvSpPr>
        <p:spPr>
          <a:xfrm>
            <a:off x="8225251" y="2030560"/>
            <a:ext cx="1720877" cy="261610"/>
          </a:xfrm>
          <a:prstGeom prst="rect">
            <a:avLst/>
          </a:prstGeom>
          <a:solidFill>
            <a:schemeClr val="bg1"/>
          </a:solidFill>
        </p:spPr>
        <p:txBody>
          <a:bodyPr wrap="square" rtlCol="0">
            <a:spAutoFit/>
          </a:bodyPr>
          <a:lstStyle/>
          <a:p>
            <a:r>
              <a:rPr lang="es-ES" sz="1050" dirty="0">
                <a:latin typeface="MaxamAdelle" panose="02000503060000020004" pitchFamily="2" charset="0"/>
              </a:rPr>
              <a:t>Soft Voting 58.23%</a:t>
            </a:r>
            <a:endParaRPr lang="en-GB" sz="1050" dirty="0">
              <a:latin typeface="MaxamAdelle" panose="02000503060000020004" pitchFamily="2" charset="0"/>
            </a:endParaRPr>
          </a:p>
        </p:txBody>
      </p:sp>
    </p:spTree>
    <p:extLst>
      <p:ext uri="{BB962C8B-B14F-4D97-AF65-F5344CB8AC3E}">
        <p14:creationId xmlns:p14="http://schemas.microsoft.com/office/powerpoint/2010/main" val="143163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6.Dashboard</a:t>
            </a:r>
            <a:endParaRPr lang="en-GB" sz="2800" b="1" dirty="0">
              <a:solidFill>
                <a:srgbClr val="27C9AE"/>
              </a:solidFill>
              <a:latin typeface="MaxamAdelle" panose="02000503060000020004" pitchFamily="2" charset="0"/>
            </a:endParaRPr>
          </a:p>
        </p:txBody>
      </p:sp>
      <p:sp>
        <p:nvSpPr>
          <p:cNvPr id="64" name="Rectangle 63">
            <a:extLst>
              <a:ext uri="{FF2B5EF4-FFF2-40B4-BE49-F238E27FC236}">
                <a16:creationId xmlns:a16="http://schemas.microsoft.com/office/drawing/2014/main" id="{224E4D4A-4CCD-4C34-A8D2-F039959B0ABF}"/>
              </a:ext>
            </a:extLst>
          </p:cNvPr>
          <p:cNvSpPr/>
          <p:nvPr/>
        </p:nvSpPr>
        <p:spPr>
          <a:xfrm>
            <a:off x="456183" y="1539674"/>
            <a:ext cx="10532519" cy="923330"/>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Aplico el mejor modelo a las cuotas de la casa de apuestas seleccionada para poderlo visualizar mediante un Dashboard de usuario, donde podré comparar distintas estrategias en función del riesgo que quiera asumir:</a:t>
            </a:r>
            <a:endParaRPr lang="en-GB" b="1" dirty="0">
              <a:solidFill>
                <a:schemeClr val="bg1">
                  <a:lumMod val="50000"/>
                </a:schemeClr>
              </a:solidFill>
              <a:latin typeface="MaxamAdelle" panose="02000503060000020004" pitchFamily="2" charset="0"/>
            </a:endParaRPr>
          </a:p>
        </p:txBody>
      </p:sp>
      <p:pic>
        <p:nvPicPr>
          <p:cNvPr id="66" name="Picture 65">
            <a:extLst>
              <a:ext uri="{FF2B5EF4-FFF2-40B4-BE49-F238E27FC236}">
                <a16:creationId xmlns:a16="http://schemas.microsoft.com/office/drawing/2014/main" id="{96D6B21A-7D00-4140-BD54-7B4242EFADAA}"/>
              </a:ext>
            </a:extLst>
          </p:cNvPr>
          <p:cNvPicPr/>
          <p:nvPr/>
        </p:nvPicPr>
        <p:blipFill>
          <a:blip r:embed="rId4"/>
          <a:stretch>
            <a:fillRect/>
          </a:stretch>
        </p:blipFill>
        <p:spPr>
          <a:xfrm>
            <a:off x="718269" y="2649646"/>
            <a:ext cx="5087071" cy="3331477"/>
          </a:xfrm>
          <a:prstGeom prst="rect">
            <a:avLst/>
          </a:prstGeom>
        </p:spPr>
      </p:pic>
      <p:pic>
        <p:nvPicPr>
          <p:cNvPr id="67" name="Picture 66">
            <a:extLst>
              <a:ext uri="{FF2B5EF4-FFF2-40B4-BE49-F238E27FC236}">
                <a16:creationId xmlns:a16="http://schemas.microsoft.com/office/drawing/2014/main" id="{AEA201FF-CA8B-4375-8FF2-FCBB781437AD}"/>
              </a:ext>
            </a:extLst>
          </p:cNvPr>
          <p:cNvPicPr/>
          <p:nvPr/>
        </p:nvPicPr>
        <p:blipFill>
          <a:blip r:embed="rId5"/>
          <a:stretch>
            <a:fillRect/>
          </a:stretch>
        </p:blipFill>
        <p:spPr>
          <a:xfrm>
            <a:off x="6096000" y="2446608"/>
            <a:ext cx="4997947" cy="3601737"/>
          </a:xfrm>
          <a:prstGeom prst="rect">
            <a:avLst/>
          </a:prstGeom>
        </p:spPr>
      </p:pic>
      <p:sp>
        <p:nvSpPr>
          <p:cNvPr id="7" name="TextBox 6">
            <a:extLst>
              <a:ext uri="{FF2B5EF4-FFF2-40B4-BE49-F238E27FC236}">
                <a16:creationId xmlns:a16="http://schemas.microsoft.com/office/drawing/2014/main" id="{2E131E72-EC27-4E8D-BE8D-1F4BF26FB930}"/>
              </a:ext>
            </a:extLst>
          </p:cNvPr>
          <p:cNvSpPr txBox="1"/>
          <p:nvPr/>
        </p:nvSpPr>
        <p:spPr>
          <a:xfrm>
            <a:off x="7897523" y="6048345"/>
            <a:ext cx="2059389" cy="246221"/>
          </a:xfrm>
          <a:prstGeom prst="rect">
            <a:avLst/>
          </a:prstGeom>
          <a:noFill/>
        </p:spPr>
        <p:txBody>
          <a:bodyPr wrap="square" rtlCol="0">
            <a:spAutoFit/>
          </a:bodyPr>
          <a:lstStyle/>
          <a:p>
            <a:r>
              <a:rPr lang="es-ES" sz="1000" b="1" dirty="0">
                <a:latin typeface="MaxamAdelle" panose="02000503060000020004" pitchFamily="2" charset="0"/>
              </a:rPr>
              <a:t>Pronósticos y probabilidades</a:t>
            </a:r>
            <a:endParaRPr lang="en-GB" sz="1000" b="1" dirty="0">
              <a:latin typeface="MaxamAdelle" panose="02000503060000020004" pitchFamily="2" charset="0"/>
            </a:endParaRPr>
          </a:p>
        </p:txBody>
      </p:sp>
      <p:sp>
        <p:nvSpPr>
          <p:cNvPr id="68" name="TextBox 67">
            <a:extLst>
              <a:ext uri="{FF2B5EF4-FFF2-40B4-BE49-F238E27FC236}">
                <a16:creationId xmlns:a16="http://schemas.microsoft.com/office/drawing/2014/main" id="{E181F4CB-7A84-4A1E-98ED-404F852CF1F0}"/>
              </a:ext>
            </a:extLst>
          </p:cNvPr>
          <p:cNvSpPr txBox="1"/>
          <p:nvPr/>
        </p:nvSpPr>
        <p:spPr>
          <a:xfrm>
            <a:off x="1457012" y="5967785"/>
            <a:ext cx="3401236" cy="261610"/>
          </a:xfrm>
          <a:prstGeom prst="rect">
            <a:avLst/>
          </a:prstGeom>
          <a:noFill/>
        </p:spPr>
        <p:txBody>
          <a:bodyPr wrap="square" rtlCol="0">
            <a:spAutoFit/>
          </a:bodyPr>
          <a:lstStyle/>
          <a:p>
            <a:r>
              <a:rPr lang="es-ES" sz="1050" b="1" dirty="0">
                <a:latin typeface="MaxamAdelle" panose="02000503060000020004" pitchFamily="2" charset="0"/>
              </a:rPr>
              <a:t>Pantalla del Dashboard con una de las estrategias</a:t>
            </a:r>
            <a:endParaRPr lang="en-GB" sz="1050" b="1" dirty="0">
              <a:latin typeface="MaxamAdelle" panose="02000503060000020004" pitchFamily="2" charset="0"/>
            </a:endParaRPr>
          </a:p>
        </p:txBody>
      </p:sp>
      <p:sp>
        <p:nvSpPr>
          <p:cNvPr id="8" name="Slide Number Placeholder 7">
            <a:extLst>
              <a:ext uri="{FF2B5EF4-FFF2-40B4-BE49-F238E27FC236}">
                <a16:creationId xmlns:a16="http://schemas.microsoft.com/office/drawing/2014/main" id="{4B5E7DC9-D2D2-4556-A647-F3418B2E9B06}"/>
              </a:ext>
            </a:extLst>
          </p:cNvPr>
          <p:cNvSpPr>
            <a:spLocks noGrp="1"/>
          </p:cNvSpPr>
          <p:nvPr>
            <p:ph type="sldNum" sz="quarter" idx="7"/>
          </p:nvPr>
        </p:nvSpPr>
        <p:spPr>
          <a:xfrm>
            <a:off x="9288610" y="6492874"/>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13</a:t>
            </a:fld>
            <a:endParaRPr lang="en-GB" dirty="0">
              <a:latin typeface="Tw Cen MT"/>
              <a:cs typeface="Tw Cen MT"/>
            </a:endParaRPr>
          </a:p>
        </p:txBody>
      </p:sp>
    </p:spTree>
    <p:extLst>
      <p:ext uri="{BB962C8B-B14F-4D97-AF65-F5344CB8AC3E}">
        <p14:creationId xmlns:p14="http://schemas.microsoft.com/office/powerpoint/2010/main" val="219664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7.Conclusiones</a:t>
            </a:r>
            <a:endParaRPr lang="en-GB" sz="2800" b="1" dirty="0">
              <a:solidFill>
                <a:srgbClr val="27C9AE"/>
              </a:solidFill>
              <a:latin typeface="MaxamAdelle" panose="02000503060000020004" pitchFamily="2" charset="0"/>
            </a:endParaRPr>
          </a:p>
        </p:txBody>
      </p:sp>
      <p:sp>
        <p:nvSpPr>
          <p:cNvPr id="64" name="Rectangle 63">
            <a:extLst>
              <a:ext uri="{FF2B5EF4-FFF2-40B4-BE49-F238E27FC236}">
                <a16:creationId xmlns:a16="http://schemas.microsoft.com/office/drawing/2014/main" id="{224E4D4A-4CCD-4C34-A8D2-F039959B0ABF}"/>
              </a:ext>
            </a:extLst>
          </p:cNvPr>
          <p:cNvSpPr/>
          <p:nvPr/>
        </p:nvSpPr>
        <p:spPr>
          <a:xfrm>
            <a:off x="456183" y="1539674"/>
            <a:ext cx="10532519" cy="2893100"/>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El objetivo de este trabajo está cumplido, diseño implementación y validación de un método predictivo de resultados en eventos deportivos; el problema es que después de todo el trabajo realizado, puedo concluir que ‘</a:t>
            </a:r>
            <a:r>
              <a:rPr lang="es-ES" b="1" dirty="0">
                <a:latin typeface="MaxamAdelle" panose="02000503060000020004" pitchFamily="2" charset="0"/>
              </a:rPr>
              <a:t>no es tan fácil ganar a la banca</a:t>
            </a:r>
            <a:r>
              <a:rPr lang="es-ES" b="1" dirty="0">
                <a:solidFill>
                  <a:schemeClr val="bg1">
                    <a:lumMod val="50000"/>
                  </a:schemeClr>
                </a:solidFill>
                <a:latin typeface="MaxamAdelle" panose="02000503060000020004" pitchFamily="2" charset="0"/>
              </a:rPr>
              <a:t>’.</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No he conseguido un modelo analítico lo suficientemente robusto para definir un sistema de apuestas sostenible en el largo plazo. Con estos datos no he conseguido sacar información lo suficientemente buena, se necesitan otro tipo de variables predictoras.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Las casas de apuestas llevan muchos años trabajando en esto y desarrollando algoritmos para batir a los usuarios, por lo que para poder competir con ellas debo seguir profundizando en el análisis y mejorando este trabajo.</a:t>
            </a:r>
          </a:p>
        </p:txBody>
      </p:sp>
      <p:sp>
        <p:nvSpPr>
          <p:cNvPr id="7" name="Slide Number Placeholder 6">
            <a:extLst>
              <a:ext uri="{FF2B5EF4-FFF2-40B4-BE49-F238E27FC236}">
                <a16:creationId xmlns:a16="http://schemas.microsoft.com/office/drawing/2014/main" id="{9956D29F-9987-4F99-8A42-C13B80DD6677}"/>
              </a:ext>
            </a:extLst>
          </p:cNvPr>
          <p:cNvSpPr>
            <a:spLocks noGrp="1"/>
          </p:cNvSpPr>
          <p:nvPr>
            <p:ph type="sldNum" sz="quarter" idx="7"/>
          </p:nvPr>
        </p:nvSpPr>
        <p:spPr>
          <a:xfrm>
            <a:off x="9288610" y="6465131"/>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14</a:t>
            </a:fld>
            <a:endParaRPr lang="en-GB" dirty="0">
              <a:latin typeface="Tw Cen MT"/>
              <a:cs typeface="Tw Cen MT"/>
            </a:endParaRPr>
          </a:p>
        </p:txBody>
      </p:sp>
    </p:spTree>
    <p:extLst>
      <p:ext uri="{BB962C8B-B14F-4D97-AF65-F5344CB8AC3E}">
        <p14:creationId xmlns:p14="http://schemas.microsoft.com/office/powerpoint/2010/main" val="232177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8.Trabajo Futuro</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456184" y="1521392"/>
            <a:ext cx="10421200" cy="1354217"/>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Para poder </a:t>
            </a:r>
            <a:r>
              <a:rPr lang="es-ES" b="1" dirty="0">
                <a:latin typeface="MaxamAdelle" panose="02000503060000020004" pitchFamily="2" charset="0"/>
              </a:rPr>
              <a:t>mejorar el modelo</a:t>
            </a:r>
            <a:r>
              <a:rPr lang="es-ES" b="1" dirty="0">
                <a:solidFill>
                  <a:schemeClr val="bg1">
                    <a:lumMod val="50000"/>
                  </a:schemeClr>
                </a:solidFill>
                <a:latin typeface="MaxamAdelle" panose="02000503060000020004" pitchFamily="2" charset="0"/>
              </a:rPr>
              <a:t> y que sea lo suficientemente robusto para poder competir con las casas de apuestas necesito más información para enriquecer los pronósticos.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Para ello voy a necesitar una </a:t>
            </a:r>
            <a:r>
              <a:rPr lang="es-ES" b="1" dirty="0">
                <a:latin typeface="MaxamAdelle" panose="02000503060000020004" pitchFamily="2" charset="0"/>
              </a:rPr>
              <a:t>infraestructura mas completa</a:t>
            </a:r>
            <a:r>
              <a:rPr lang="es-ES" b="1" dirty="0">
                <a:solidFill>
                  <a:schemeClr val="bg1">
                    <a:lumMod val="50000"/>
                  </a:schemeClr>
                </a:solidFill>
                <a:latin typeface="MaxamAdelle" panose="02000503060000020004" pitchFamily="2" charset="0"/>
              </a:rPr>
              <a:t>, con mejores prestaciones, mayor capacidad de cómputo, mas almacenamiento, mas velocidad, escalabilidad…</a:t>
            </a:r>
            <a:endParaRPr lang="en-GB" b="1" dirty="0">
              <a:solidFill>
                <a:schemeClr val="bg1">
                  <a:lumMod val="50000"/>
                </a:schemeClr>
              </a:solidFill>
              <a:latin typeface="MaxamAdelle" panose="02000503060000020004" pitchFamily="2" charset="0"/>
            </a:endParaRPr>
          </a:p>
        </p:txBody>
      </p:sp>
      <p:pic>
        <p:nvPicPr>
          <p:cNvPr id="7" name="Picture 6">
            <a:extLst>
              <a:ext uri="{FF2B5EF4-FFF2-40B4-BE49-F238E27FC236}">
                <a16:creationId xmlns:a16="http://schemas.microsoft.com/office/drawing/2014/main" id="{2D7974E4-A0D6-469A-9383-E6A08E4B958C}"/>
              </a:ext>
            </a:extLst>
          </p:cNvPr>
          <p:cNvPicPr>
            <a:picLocks noChangeAspect="1"/>
          </p:cNvPicPr>
          <p:nvPr/>
        </p:nvPicPr>
        <p:blipFill>
          <a:blip r:embed="rId4"/>
          <a:stretch>
            <a:fillRect/>
          </a:stretch>
        </p:blipFill>
        <p:spPr>
          <a:xfrm>
            <a:off x="545990" y="3057880"/>
            <a:ext cx="6136155" cy="2809890"/>
          </a:xfrm>
          <a:prstGeom prst="rect">
            <a:avLst/>
          </a:prstGeom>
        </p:spPr>
      </p:pic>
      <p:sp>
        <p:nvSpPr>
          <p:cNvPr id="10" name="Rectangle 9">
            <a:extLst>
              <a:ext uri="{FF2B5EF4-FFF2-40B4-BE49-F238E27FC236}">
                <a16:creationId xmlns:a16="http://schemas.microsoft.com/office/drawing/2014/main" id="{4742C864-A26C-4729-8A4B-5B189DAA6A1D}"/>
              </a:ext>
            </a:extLst>
          </p:cNvPr>
          <p:cNvSpPr/>
          <p:nvPr/>
        </p:nvSpPr>
        <p:spPr>
          <a:xfrm>
            <a:off x="6884392" y="3082155"/>
            <a:ext cx="4808435" cy="3077766"/>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Nuevas variables predictivas clave</a:t>
            </a:r>
          </a:p>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Información en tiempo real para realizar apuestas en vivo.</a:t>
            </a:r>
          </a:p>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Información de jugadores lesionados</a:t>
            </a:r>
          </a:p>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Jugadores expulsados</a:t>
            </a:r>
          </a:p>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Climatología</a:t>
            </a:r>
          </a:p>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Estado anímico del jugador</a:t>
            </a:r>
          </a:p>
          <a:p>
            <a:pPr marL="396000" indent="-285750" algn="just">
              <a:spcAft>
                <a:spcPts val="1200"/>
              </a:spcAft>
              <a:buFont typeface="Arial" panose="020B0604020202020204" pitchFamily="34" charset="0"/>
              <a:buChar char="•"/>
            </a:pPr>
            <a:r>
              <a:rPr lang="es-ES" sz="1600" b="1" dirty="0">
                <a:solidFill>
                  <a:schemeClr val="accent2">
                    <a:lumMod val="75000"/>
                  </a:schemeClr>
                </a:solidFill>
                <a:latin typeface="MaxamAdelle" panose="02000503060000020004" pitchFamily="2" charset="0"/>
              </a:rPr>
              <a:t>Situación contractual</a:t>
            </a:r>
          </a:p>
        </p:txBody>
      </p:sp>
      <p:sp>
        <p:nvSpPr>
          <p:cNvPr id="11" name="Rectangle 10">
            <a:extLst>
              <a:ext uri="{FF2B5EF4-FFF2-40B4-BE49-F238E27FC236}">
                <a16:creationId xmlns:a16="http://schemas.microsoft.com/office/drawing/2014/main" id="{3F42CC94-83E7-4D7D-837F-BB55220F76E0}"/>
              </a:ext>
            </a:extLst>
          </p:cNvPr>
          <p:cNvSpPr/>
          <p:nvPr/>
        </p:nvSpPr>
        <p:spPr>
          <a:xfrm>
            <a:off x="3192356" y="3252284"/>
            <a:ext cx="2727410" cy="307777"/>
          </a:xfrm>
          <a:prstGeom prst="rect">
            <a:avLst/>
          </a:prstGeom>
        </p:spPr>
        <p:txBody>
          <a:bodyPr wrap="square">
            <a:spAutoFit/>
          </a:bodyPr>
          <a:lstStyle/>
          <a:p>
            <a:pPr marL="110250" algn="just">
              <a:spcAft>
                <a:spcPts val="1200"/>
              </a:spcAft>
            </a:pPr>
            <a:r>
              <a:rPr lang="es-ES" sz="1400" b="1" dirty="0">
                <a:solidFill>
                  <a:schemeClr val="bg1">
                    <a:lumMod val="50000"/>
                  </a:schemeClr>
                </a:solidFill>
                <a:latin typeface="MaxamAdelle" panose="02000503060000020004" pitchFamily="2" charset="0"/>
              </a:rPr>
              <a:t>Arquitectura Lambda</a:t>
            </a:r>
          </a:p>
        </p:txBody>
      </p:sp>
      <p:sp>
        <p:nvSpPr>
          <p:cNvPr id="8" name="Slide Number Placeholder 7">
            <a:extLst>
              <a:ext uri="{FF2B5EF4-FFF2-40B4-BE49-F238E27FC236}">
                <a16:creationId xmlns:a16="http://schemas.microsoft.com/office/drawing/2014/main" id="{0BB7BA8E-2124-4166-81A6-1E06CB8569C1}"/>
              </a:ext>
            </a:extLst>
          </p:cNvPr>
          <p:cNvSpPr>
            <a:spLocks noGrp="1"/>
          </p:cNvSpPr>
          <p:nvPr>
            <p:ph type="sldNum" sz="quarter" idx="7"/>
          </p:nvPr>
        </p:nvSpPr>
        <p:spPr>
          <a:xfrm>
            <a:off x="9288609" y="6473082"/>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15</a:t>
            </a:fld>
            <a:endParaRPr lang="en-GB" dirty="0">
              <a:latin typeface="Tw Cen MT"/>
              <a:cs typeface="Tw Cen MT"/>
            </a:endParaRPr>
          </a:p>
        </p:txBody>
      </p:sp>
    </p:spTree>
    <p:extLst>
      <p:ext uri="{BB962C8B-B14F-4D97-AF65-F5344CB8AC3E}">
        <p14:creationId xmlns:p14="http://schemas.microsoft.com/office/powerpoint/2010/main" val="321107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4" name="Rectangle 13">
            <a:extLst>
              <a:ext uri="{FF2B5EF4-FFF2-40B4-BE49-F238E27FC236}">
                <a16:creationId xmlns:a16="http://schemas.microsoft.com/office/drawing/2014/main" id="{6CB74B50-BD60-4ED9-91A1-49EA2C016432}"/>
              </a:ext>
            </a:extLst>
          </p:cNvPr>
          <p:cNvSpPr/>
          <p:nvPr/>
        </p:nvSpPr>
        <p:spPr>
          <a:xfrm>
            <a:off x="456184" y="1521392"/>
            <a:ext cx="10421200" cy="2031325"/>
          </a:xfrm>
          <a:prstGeom prst="rect">
            <a:avLst/>
          </a:prstGeom>
        </p:spPr>
        <p:txBody>
          <a:bodyPr wrap="square">
            <a:spAutoFit/>
          </a:bodyPr>
          <a:lstStyle/>
          <a:p>
            <a:pPr marL="110250" algn="ctr">
              <a:spcAft>
                <a:spcPts val="1200"/>
              </a:spcAft>
            </a:pPr>
            <a:r>
              <a:rPr lang="es-ES" sz="2400" b="1" dirty="0">
                <a:solidFill>
                  <a:schemeClr val="bg1">
                    <a:lumMod val="50000"/>
                  </a:schemeClr>
                </a:solidFill>
                <a:latin typeface="MaxamAdelle" panose="02000503060000020004" pitchFamily="2" charset="0"/>
              </a:rPr>
              <a:t>GRACIAS POR VUESTRA ATENCIÓN</a:t>
            </a:r>
          </a:p>
          <a:p>
            <a:pPr marL="110250" algn="ctr">
              <a:spcAft>
                <a:spcPts val="1200"/>
              </a:spcAft>
            </a:pPr>
            <a:endParaRPr lang="es-ES" sz="2400" b="1" dirty="0">
              <a:solidFill>
                <a:schemeClr val="bg1">
                  <a:lumMod val="50000"/>
                </a:schemeClr>
              </a:solidFill>
              <a:latin typeface="MaxamAdelle" panose="02000503060000020004" pitchFamily="2" charset="0"/>
            </a:endParaRPr>
          </a:p>
          <a:p>
            <a:pPr marL="110250" algn="ctr">
              <a:spcAft>
                <a:spcPts val="1200"/>
              </a:spcAft>
            </a:pPr>
            <a:endParaRPr lang="es-ES" sz="2400" b="1" dirty="0">
              <a:solidFill>
                <a:schemeClr val="bg1">
                  <a:lumMod val="50000"/>
                </a:schemeClr>
              </a:solidFill>
              <a:latin typeface="MaxamAdelle" panose="02000503060000020004" pitchFamily="2" charset="0"/>
            </a:endParaRPr>
          </a:p>
          <a:p>
            <a:pPr marL="110250" algn="ctr">
              <a:spcAft>
                <a:spcPts val="1200"/>
              </a:spcAft>
            </a:pPr>
            <a:r>
              <a:rPr lang="es-ES" sz="2400" b="1" dirty="0">
                <a:solidFill>
                  <a:schemeClr val="bg1">
                    <a:lumMod val="50000"/>
                  </a:schemeClr>
                </a:solidFill>
                <a:latin typeface="MaxamAdelle" panose="02000503060000020004" pitchFamily="2" charset="0"/>
              </a:rPr>
              <a:t>¿Preguntas?</a:t>
            </a:r>
          </a:p>
        </p:txBody>
      </p:sp>
      <p:sp>
        <p:nvSpPr>
          <p:cNvPr id="8" name="Slide Number Placeholder 7">
            <a:extLst>
              <a:ext uri="{FF2B5EF4-FFF2-40B4-BE49-F238E27FC236}">
                <a16:creationId xmlns:a16="http://schemas.microsoft.com/office/drawing/2014/main" id="{0BB7BA8E-2124-4166-81A6-1E06CB8569C1}"/>
              </a:ext>
            </a:extLst>
          </p:cNvPr>
          <p:cNvSpPr>
            <a:spLocks noGrp="1"/>
          </p:cNvSpPr>
          <p:nvPr>
            <p:ph type="sldNum" sz="quarter" idx="7"/>
          </p:nvPr>
        </p:nvSpPr>
        <p:spPr>
          <a:xfrm>
            <a:off x="9288609" y="6473082"/>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16</a:t>
            </a:fld>
            <a:endParaRPr lang="en-GB" dirty="0">
              <a:latin typeface="Tw Cen MT"/>
              <a:cs typeface="Tw Cen MT"/>
            </a:endParaRPr>
          </a:p>
        </p:txBody>
      </p:sp>
    </p:spTree>
    <p:extLst>
      <p:ext uri="{BB962C8B-B14F-4D97-AF65-F5344CB8AC3E}">
        <p14:creationId xmlns:p14="http://schemas.microsoft.com/office/powerpoint/2010/main" val="303281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dirty="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dirty="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dirty="0"/>
          </a:p>
        </p:txBody>
      </p:sp>
      <p:grpSp>
        <p:nvGrpSpPr>
          <p:cNvPr id="10" name="Group 9">
            <a:extLst>
              <a:ext uri="{FF2B5EF4-FFF2-40B4-BE49-F238E27FC236}">
                <a16:creationId xmlns:a16="http://schemas.microsoft.com/office/drawing/2014/main" id="{980BE911-807E-4A69-B8D6-0CA75F0157EA}"/>
              </a:ext>
            </a:extLst>
          </p:cNvPr>
          <p:cNvGrpSpPr/>
          <p:nvPr/>
        </p:nvGrpSpPr>
        <p:grpSpPr>
          <a:xfrm>
            <a:off x="912368" y="1808150"/>
            <a:ext cx="6999797" cy="4270994"/>
            <a:chOff x="339257" y="723871"/>
            <a:chExt cx="8539700" cy="4270994"/>
          </a:xfrm>
        </p:grpSpPr>
        <p:sp>
          <p:nvSpPr>
            <p:cNvPr id="8" name="Rectangle 7">
              <a:extLst>
                <a:ext uri="{FF2B5EF4-FFF2-40B4-BE49-F238E27FC236}">
                  <a16:creationId xmlns:a16="http://schemas.microsoft.com/office/drawing/2014/main" id="{0070442A-588B-4F11-A4BA-0D894B67728D}"/>
                </a:ext>
              </a:extLst>
            </p:cNvPr>
            <p:cNvSpPr/>
            <p:nvPr/>
          </p:nvSpPr>
          <p:spPr>
            <a:xfrm>
              <a:off x="339257" y="723871"/>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Agenda</a:t>
              </a:r>
              <a:endParaRPr lang="en-GB" sz="2800" b="1" dirty="0">
                <a:solidFill>
                  <a:srgbClr val="27C9AE"/>
                </a:solidFill>
                <a:latin typeface="MaxamAdelle" panose="02000503060000020004" pitchFamily="2" charset="0"/>
              </a:endParaRPr>
            </a:p>
          </p:txBody>
        </p:sp>
        <p:sp>
          <p:nvSpPr>
            <p:cNvPr id="11" name="Rectangle 10">
              <a:extLst>
                <a:ext uri="{FF2B5EF4-FFF2-40B4-BE49-F238E27FC236}">
                  <a16:creationId xmlns:a16="http://schemas.microsoft.com/office/drawing/2014/main" id="{DBBFEA99-4208-4A06-9BFA-1C6B15CA63B9}"/>
                </a:ext>
              </a:extLst>
            </p:cNvPr>
            <p:cNvSpPr/>
            <p:nvPr/>
          </p:nvSpPr>
          <p:spPr>
            <a:xfrm>
              <a:off x="339257" y="1270769"/>
              <a:ext cx="8539700" cy="3724096"/>
            </a:xfrm>
            <a:prstGeom prst="rect">
              <a:avLst/>
            </a:prstGeom>
          </p:spPr>
          <p:txBody>
            <a:bodyPr wrap="square">
              <a:spAutoFit/>
            </a:bodyPr>
            <a:lstStyle/>
            <a:p>
              <a:pPr marL="342900" indent="-342900">
                <a:buFont typeface="+mj-lt"/>
                <a:buAutoNum type="arabicPeriod"/>
              </a:pPr>
              <a:r>
                <a:rPr lang="es-ES" sz="1600" b="1" dirty="0">
                  <a:solidFill>
                    <a:schemeClr val="accent2">
                      <a:lumMod val="50000"/>
                    </a:schemeClr>
                  </a:solidFill>
                  <a:latin typeface="MaxamAdelle" panose="02000503060000020004" pitchFamily="2" charset="0"/>
                </a:rPr>
                <a:t>Introducción</a:t>
              </a:r>
            </a:p>
            <a:p>
              <a:pPr marL="800100" lvl="1" indent="-342900">
                <a:buFont typeface="Arial" panose="020B0604020202020204" pitchFamily="34" charset="0"/>
                <a:buChar char="•"/>
              </a:pPr>
              <a:r>
                <a:rPr lang="es-ES" sz="1600" b="1" dirty="0">
                  <a:solidFill>
                    <a:schemeClr val="accent2">
                      <a:lumMod val="60000"/>
                      <a:lumOff val="40000"/>
                    </a:schemeClr>
                  </a:solidFill>
                  <a:latin typeface="MaxamAdelle" panose="02000503060000020004" pitchFamily="2" charset="0"/>
                </a:rPr>
                <a:t>Objetivo</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Problema Inicial</a:t>
              </a:r>
            </a:p>
            <a:p>
              <a:pPr marL="800100" lvl="1" indent="-342900">
                <a:buFont typeface="Arial" panose="020B0604020202020204" pitchFamily="34" charset="0"/>
                <a:buChar char="•"/>
              </a:pPr>
              <a:r>
                <a:rPr lang="es-ES" sz="1600" b="1" dirty="0">
                  <a:solidFill>
                    <a:schemeClr val="accent2">
                      <a:lumMod val="60000"/>
                      <a:lumOff val="40000"/>
                    </a:schemeClr>
                  </a:solidFill>
                  <a:latin typeface="MaxamAdelle" panose="02000503060000020004" pitchFamily="2" charset="0"/>
                </a:rPr>
                <a:t>Ingesta de Datos</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Construcción de atributos predictivos o Feature Engineering</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Preprocesamiento y auditoria</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Desarrollo de modelos predictivos</a:t>
              </a:r>
            </a:p>
            <a:p>
              <a:pPr marL="800100" lvl="1" indent="-342900">
                <a:buFont typeface="Arial" panose="020B0604020202020204" pitchFamily="34" charset="0"/>
                <a:buChar char="•"/>
              </a:pPr>
              <a:r>
                <a:rPr lang="es-ES" sz="1600" b="1" dirty="0">
                  <a:solidFill>
                    <a:schemeClr val="accent2">
                      <a:lumMod val="60000"/>
                      <a:lumOff val="40000"/>
                    </a:schemeClr>
                  </a:solidFill>
                  <a:latin typeface="MaxamAdelle" panose="02000503060000020004" pitchFamily="2" charset="0"/>
                </a:rPr>
                <a:t>Liga más predecible</a:t>
              </a:r>
            </a:p>
            <a:p>
              <a:pPr marL="800100" lvl="1" indent="-342900">
                <a:buFont typeface="Arial" panose="020B0604020202020204" pitchFamily="34" charset="0"/>
                <a:buChar char="•"/>
              </a:pPr>
              <a:r>
                <a:rPr lang="es-ES" sz="1600" b="1" dirty="0">
                  <a:solidFill>
                    <a:schemeClr val="accent2">
                      <a:lumMod val="60000"/>
                      <a:lumOff val="40000"/>
                    </a:schemeClr>
                  </a:solidFill>
                  <a:latin typeface="MaxamAdelle" panose="02000503060000020004" pitchFamily="2" charset="0"/>
                </a:rPr>
                <a:t>Aplicación en apuestas reales</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Dashboard</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Conclusiones</a:t>
              </a:r>
            </a:p>
            <a:p>
              <a:pPr marL="342900" indent="-342900">
                <a:buFont typeface="+mj-lt"/>
                <a:buAutoNum type="arabicPeriod"/>
              </a:pPr>
              <a:r>
                <a:rPr lang="es-ES" sz="1600" b="1" dirty="0">
                  <a:solidFill>
                    <a:schemeClr val="accent2">
                      <a:lumMod val="50000"/>
                    </a:schemeClr>
                  </a:solidFill>
                  <a:latin typeface="MaxamAdelle" panose="02000503060000020004" pitchFamily="2" charset="0"/>
                </a:rPr>
                <a:t>Trabajo futuro </a:t>
              </a:r>
            </a:p>
            <a:p>
              <a:pPr marL="800100" lvl="1" indent="-342900">
                <a:buFont typeface="Arial" panose="020B0604020202020204" pitchFamily="34" charset="0"/>
                <a:buChar char="•"/>
              </a:pPr>
              <a:r>
                <a:rPr lang="es-ES" sz="1600" b="1" dirty="0">
                  <a:solidFill>
                    <a:schemeClr val="accent2">
                      <a:lumMod val="60000"/>
                      <a:lumOff val="40000"/>
                    </a:schemeClr>
                  </a:solidFill>
                  <a:latin typeface="MaxamAdelle" panose="02000503060000020004" pitchFamily="2" charset="0"/>
                </a:rPr>
                <a:t>Arquitectura propuesta</a:t>
              </a:r>
              <a:endParaRPr lang="es-ES" sz="3200" b="1" dirty="0">
                <a:solidFill>
                  <a:schemeClr val="accent2">
                    <a:lumMod val="60000"/>
                    <a:lumOff val="40000"/>
                  </a:schemeClr>
                </a:solidFill>
                <a:latin typeface="MaxamAdelle" panose="02000503060000020004" pitchFamily="2" charset="0"/>
              </a:endParaRPr>
            </a:p>
            <a:p>
              <a:endParaRPr lang="en-GB" sz="2800" b="1" dirty="0">
                <a:solidFill>
                  <a:schemeClr val="bg1">
                    <a:lumMod val="50000"/>
                  </a:schemeClr>
                </a:solidFill>
                <a:latin typeface="MaxamAdelle" panose="02000503060000020004" pitchFamily="2" charset="0"/>
              </a:endParaRPr>
            </a:p>
          </p:txBody>
        </p:sp>
      </p:grpSp>
      <p:sp>
        <p:nvSpPr>
          <p:cNvPr id="13" name="Rectangle 12">
            <a:extLst>
              <a:ext uri="{FF2B5EF4-FFF2-40B4-BE49-F238E27FC236}">
                <a16:creationId xmlns:a16="http://schemas.microsoft.com/office/drawing/2014/main" id="{8F30B4EC-E8C5-4082-9E94-2508E3C2A3AE}"/>
              </a:ext>
            </a:extLst>
          </p:cNvPr>
          <p:cNvSpPr/>
          <p:nvPr/>
        </p:nvSpPr>
        <p:spPr>
          <a:xfrm>
            <a:off x="599307" y="800201"/>
            <a:ext cx="8616255" cy="646331"/>
          </a:xfrm>
          <a:prstGeom prst="rect">
            <a:avLst/>
          </a:prstGeom>
        </p:spPr>
        <p:txBody>
          <a:bodyPr wrap="square">
            <a:spAutoFit/>
          </a:bodyPr>
          <a:lstStyle/>
          <a:p>
            <a:pPr algn="ctr"/>
            <a:r>
              <a:rPr lang="es-ES" b="1" dirty="0">
                <a:solidFill>
                  <a:schemeClr val="bg1">
                    <a:lumMod val="50000"/>
                  </a:schemeClr>
                </a:solidFill>
                <a:latin typeface="MaxamAdelle" panose="02000503060000020004" pitchFamily="2" charset="0"/>
              </a:rPr>
              <a:t>Este Trabajo de Fin de Master se centra en la obtención de pronósticos deportivos y en su posterior aplicación al mundo de las apuestas deportivas.</a:t>
            </a:r>
            <a:endParaRPr lang="en-GB" b="1" dirty="0">
              <a:solidFill>
                <a:schemeClr val="bg1">
                  <a:lumMod val="50000"/>
                </a:schemeClr>
              </a:solidFill>
              <a:latin typeface="MaxamAdelle" panose="02000503060000020004" pitchFamily="2" charset="0"/>
            </a:endParaRPr>
          </a:p>
        </p:txBody>
      </p:sp>
      <p:pic>
        <p:nvPicPr>
          <p:cNvPr id="2050" name="Picture 2" descr="Señales para saber si una personas es adicta a las apuestas ...">
            <a:extLst>
              <a:ext uri="{FF2B5EF4-FFF2-40B4-BE49-F238E27FC236}">
                <a16:creationId xmlns:a16="http://schemas.microsoft.com/office/drawing/2014/main" id="{6C05F7C5-52F8-4765-A91D-ED95DD6D0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889" y="3057198"/>
            <a:ext cx="3421483" cy="15996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E3CFC360-9CC2-4C32-B0BF-F25677399966}"/>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2</a:t>
            </a:fld>
            <a:endParaRPr lang="en-GB" dirty="0">
              <a:latin typeface="Tw Cen MT"/>
              <a:cs typeface="Tw Cen MT"/>
            </a:endParaRPr>
          </a:p>
        </p:txBody>
      </p:sp>
    </p:spTree>
    <p:extLst>
      <p:ext uri="{BB962C8B-B14F-4D97-AF65-F5344CB8AC3E}">
        <p14:creationId xmlns:p14="http://schemas.microsoft.com/office/powerpoint/2010/main" val="219504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1.Introducción </a:t>
            </a:r>
            <a:r>
              <a:rPr lang="es-ES" sz="2800" b="1" dirty="0">
                <a:solidFill>
                  <a:srgbClr val="27C9AE"/>
                </a:solidFill>
                <a:latin typeface="MaxamAdelle" panose="02000503060000020004" pitchFamily="2" charset="0"/>
                <a:sym typeface="Wingdings" panose="05000000000000000000" pitchFamily="2" charset="2"/>
              </a:rPr>
              <a:t></a:t>
            </a:r>
            <a:r>
              <a:rPr lang="es-ES" sz="2800" b="1" dirty="0">
                <a:solidFill>
                  <a:srgbClr val="27C9AE"/>
                </a:solidFill>
                <a:latin typeface="MaxamAdelle" panose="02000503060000020004" pitchFamily="2" charset="0"/>
              </a:rPr>
              <a:t> Objetivo</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456184" y="1587381"/>
            <a:ext cx="10421200" cy="3477875"/>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El objetivo del trabajo es el diseño, implementación y validación de </a:t>
            </a:r>
            <a:r>
              <a:rPr lang="es-ES" b="1" dirty="0">
                <a:latin typeface="MaxamAdelle" panose="02000503060000020004" pitchFamily="2" charset="0"/>
              </a:rPr>
              <a:t>un método de predicción de resultados en eventos deportivos </a:t>
            </a:r>
            <a:r>
              <a:rPr lang="es-ES" b="1" dirty="0">
                <a:solidFill>
                  <a:schemeClr val="bg1">
                    <a:lumMod val="50000"/>
                  </a:schemeClr>
                </a:solidFill>
                <a:latin typeface="MaxamAdelle" panose="02000503060000020004" pitchFamily="2" charset="0"/>
              </a:rPr>
              <a:t>y su posterior aplicación a las apuestas deportivas.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El trabajo va a estar enfocado en el </a:t>
            </a:r>
            <a:r>
              <a:rPr lang="es-ES" b="1" dirty="0">
                <a:latin typeface="MaxamAdelle" panose="02000503060000020004" pitchFamily="2" charset="0"/>
              </a:rPr>
              <a:t>fútbol masculino</a:t>
            </a:r>
            <a:r>
              <a:rPr lang="es-ES" b="1" dirty="0">
                <a:solidFill>
                  <a:schemeClr val="bg1">
                    <a:lumMod val="50000"/>
                  </a:schemeClr>
                </a:solidFill>
                <a:latin typeface="MaxamAdelle" panose="02000503060000020004" pitchFamily="2" charset="0"/>
              </a:rPr>
              <a:t>, basándose en las principales ligas europeas.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Voy a tratar de </a:t>
            </a:r>
            <a:r>
              <a:rPr lang="es-ES" b="1" dirty="0">
                <a:latin typeface="MaxamAdelle" panose="02000503060000020004" pitchFamily="2" charset="0"/>
              </a:rPr>
              <a:t>pronosticar cual será el resultado de cada partido</a:t>
            </a:r>
            <a:r>
              <a:rPr lang="es-ES" b="1" dirty="0">
                <a:solidFill>
                  <a:schemeClr val="bg1">
                    <a:lumMod val="50000"/>
                  </a:schemeClr>
                </a:solidFill>
                <a:latin typeface="MaxamAdelle" panose="02000503060000020004" pitchFamily="2" charset="0"/>
              </a:rPr>
              <a:t>; victoria local, empate o derrota local.</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Este modelo de trabajo es aplicable en otros deportes colectivos con características similares; balonmano, voleibol, hockey, waterpolo, baloncesto…</a:t>
            </a:r>
          </a:p>
          <a:p>
            <a:pPr marL="285750" indent="-285750" algn="just">
              <a:buFont typeface="Arial" panose="020B0604020202020204" pitchFamily="34" charset="0"/>
              <a:buChar char="•"/>
            </a:pPr>
            <a:endParaRPr lang="en-GB" b="1" dirty="0">
              <a:solidFill>
                <a:schemeClr val="bg1">
                  <a:lumMod val="50000"/>
                </a:schemeClr>
              </a:solidFill>
              <a:latin typeface="MaxamAdelle" panose="02000503060000020004" pitchFamily="2" charset="0"/>
            </a:endParaRPr>
          </a:p>
        </p:txBody>
      </p:sp>
      <p:sp>
        <p:nvSpPr>
          <p:cNvPr id="7" name="Slide Number Placeholder 6">
            <a:extLst>
              <a:ext uri="{FF2B5EF4-FFF2-40B4-BE49-F238E27FC236}">
                <a16:creationId xmlns:a16="http://schemas.microsoft.com/office/drawing/2014/main" id="{5BF4EB60-3C79-4749-A63E-5F75CA5D291F}"/>
              </a:ext>
            </a:extLst>
          </p:cNvPr>
          <p:cNvSpPr>
            <a:spLocks noGrp="1"/>
          </p:cNvSpPr>
          <p:nvPr>
            <p:ph type="sldNum" sz="quarter" idx="7"/>
          </p:nvPr>
        </p:nvSpPr>
        <p:spPr>
          <a:xfrm>
            <a:off x="9350071" y="6481299"/>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3</a:t>
            </a:fld>
            <a:endParaRPr lang="en-GB" dirty="0">
              <a:latin typeface="Tw Cen MT"/>
              <a:cs typeface="Tw Cen MT"/>
            </a:endParaRPr>
          </a:p>
        </p:txBody>
      </p:sp>
    </p:spTree>
    <p:extLst>
      <p:ext uri="{BB962C8B-B14F-4D97-AF65-F5344CB8AC3E}">
        <p14:creationId xmlns:p14="http://schemas.microsoft.com/office/powerpoint/2010/main" val="13224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2.Planteamiento del Problema</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456184" y="1587381"/>
            <a:ext cx="10421200" cy="4924425"/>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El problema planteado surge tras la siguiente pregunta; ¿Es posible utilizar todos los datos que tenemos disponibles para construir un modelo predictivo con el que apostar de forma sostenible a medio o largo plazo? </a:t>
            </a:r>
            <a:r>
              <a:rPr lang="es-ES" b="1" dirty="0">
                <a:solidFill>
                  <a:schemeClr val="bg1">
                    <a:lumMod val="50000"/>
                  </a:schemeClr>
                </a:solidFill>
                <a:latin typeface="MaxamAdelle" panose="02000503060000020004" pitchFamily="2" charset="0"/>
                <a:sym typeface="Wingdings" panose="05000000000000000000" pitchFamily="2" charset="2"/>
              </a:rPr>
              <a:t> Voy a intentarlo!</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sym typeface="Wingdings" panose="05000000000000000000" pitchFamily="2" charset="2"/>
              </a:rPr>
              <a:t>Las apuestas existen hace muchos años, no son un fenómeno reciente. Con el desarrollo y la evolución de la tecnología, podemos apostar donde, cuando y al deporte que queramos independientemente de donde se esté disputando.</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sym typeface="Wingdings" panose="05000000000000000000" pitchFamily="2" charset="2"/>
              </a:rPr>
              <a:t>Voy a tomar en consideración el </a:t>
            </a:r>
            <a:r>
              <a:rPr lang="es-ES" b="1" dirty="0">
                <a:latin typeface="MaxamAdelle" panose="02000503060000020004" pitchFamily="2" charset="0"/>
                <a:sym typeface="Wingdings" panose="05000000000000000000" pitchFamily="2" charset="2"/>
              </a:rPr>
              <a:t>beneficio</a:t>
            </a:r>
            <a:r>
              <a:rPr lang="es-ES" b="1" dirty="0">
                <a:solidFill>
                  <a:schemeClr val="bg1">
                    <a:lumMod val="50000"/>
                  </a:schemeClr>
                </a:solidFill>
                <a:latin typeface="MaxamAdelle" panose="02000503060000020004" pitchFamily="2" charset="0"/>
                <a:sym typeface="Wingdings" panose="05000000000000000000" pitchFamily="2" charset="2"/>
              </a:rPr>
              <a:t> obtenido tras realizar </a:t>
            </a:r>
            <a:r>
              <a:rPr lang="es-ES" b="1" dirty="0">
                <a:latin typeface="MaxamAdelle" panose="02000503060000020004" pitchFamily="2" charset="0"/>
                <a:sym typeface="Wingdings" panose="05000000000000000000" pitchFamily="2" charset="2"/>
              </a:rPr>
              <a:t>apuestas simples</a:t>
            </a:r>
            <a:r>
              <a:rPr lang="es-ES" b="1" dirty="0">
                <a:solidFill>
                  <a:schemeClr val="bg1">
                    <a:lumMod val="50000"/>
                  </a:schemeClr>
                </a:solidFill>
                <a:latin typeface="MaxamAdelle" panose="02000503060000020004" pitchFamily="2" charset="0"/>
                <a:sym typeface="Wingdings" panose="05000000000000000000" pitchFamily="2" charset="2"/>
              </a:rPr>
              <a:t>: </a:t>
            </a:r>
          </a:p>
          <a:p>
            <a:pPr marL="110250" algn="just">
              <a:spcAft>
                <a:spcPts val="1200"/>
              </a:spcAft>
            </a:pPr>
            <a:endParaRPr lang="es-ES" b="1" dirty="0">
              <a:solidFill>
                <a:schemeClr val="bg1">
                  <a:lumMod val="50000"/>
                </a:schemeClr>
              </a:solidFill>
              <a:latin typeface="MaxamAdelle" panose="02000503060000020004" pitchFamily="2" charset="0"/>
            </a:endParaRPr>
          </a:p>
          <a:p>
            <a:pPr marL="110250" algn="just">
              <a:spcAft>
                <a:spcPts val="1200"/>
              </a:spcAft>
            </a:pPr>
            <a:r>
              <a:rPr lang="es-ES" b="1" dirty="0">
                <a:solidFill>
                  <a:schemeClr val="bg1">
                    <a:lumMod val="50000"/>
                  </a:schemeClr>
                </a:solidFill>
                <a:latin typeface="MaxamAdelle" panose="02000503060000020004" pitchFamily="2" charset="0"/>
              </a:rPr>
              <a:t>g = ganancias</a:t>
            </a:r>
          </a:p>
          <a:p>
            <a:pPr marL="110250" algn="just">
              <a:spcAft>
                <a:spcPts val="1200"/>
              </a:spcAft>
            </a:pPr>
            <a:r>
              <a:rPr lang="es-ES" b="1" dirty="0">
                <a:solidFill>
                  <a:schemeClr val="bg1">
                    <a:lumMod val="50000"/>
                  </a:schemeClr>
                </a:solidFill>
                <a:latin typeface="MaxamAdelle" panose="02000503060000020004" pitchFamily="2" charset="0"/>
              </a:rPr>
              <a:t>q = cuota</a:t>
            </a:r>
          </a:p>
          <a:p>
            <a:pPr marL="110250" algn="just">
              <a:spcAft>
                <a:spcPts val="1200"/>
              </a:spcAft>
            </a:pPr>
            <a:r>
              <a:rPr lang="es-ES" b="1" dirty="0">
                <a:solidFill>
                  <a:schemeClr val="bg1">
                    <a:lumMod val="50000"/>
                  </a:schemeClr>
                </a:solidFill>
                <a:latin typeface="MaxamAdelle" panose="02000503060000020004" pitchFamily="2" charset="0"/>
              </a:rPr>
              <a:t>m = montante apostado</a:t>
            </a:r>
          </a:p>
          <a:p>
            <a:pPr marL="110250" algn="just">
              <a:spcAft>
                <a:spcPts val="1200"/>
              </a:spcAft>
            </a:pPr>
            <a:r>
              <a:rPr lang="es-ES" b="1" dirty="0">
                <a:solidFill>
                  <a:schemeClr val="bg1">
                    <a:lumMod val="50000"/>
                  </a:schemeClr>
                </a:solidFill>
                <a:latin typeface="MaxamAdelle" panose="02000503060000020004" pitchFamily="2" charset="0"/>
              </a:rPr>
              <a:t>B = beneficio</a:t>
            </a:r>
          </a:p>
          <a:p>
            <a:pPr marL="285750" indent="-285750" algn="just">
              <a:buFont typeface="Arial" panose="020B0604020202020204" pitchFamily="34" charset="0"/>
              <a:buChar char="•"/>
            </a:pPr>
            <a:endParaRPr lang="en-GB" b="1" dirty="0">
              <a:solidFill>
                <a:schemeClr val="bg1">
                  <a:lumMod val="50000"/>
                </a:schemeClr>
              </a:solidFill>
              <a:latin typeface="MaxamAdelle" panose="02000503060000020004" pitchFamily="2" charset="0"/>
            </a:endParaRPr>
          </a:p>
        </p:txBody>
      </p:sp>
      <p:pic>
        <p:nvPicPr>
          <p:cNvPr id="7" name="Picture 6">
            <a:extLst>
              <a:ext uri="{FF2B5EF4-FFF2-40B4-BE49-F238E27FC236}">
                <a16:creationId xmlns:a16="http://schemas.microsoft.com/office/drawing/2014/main" id="{80C1AED9-E7B5-4377-B92F-6D5D736CE93B}"/>
              </a:ext>
            </a:extLst>
          </p:cNvPr>
          <p:cNvPicPr>
            <a:picLocks noChangeAspect="1"/>
          </p:cNvPicPr>
          <p:nvPr/>
        </p:nvPicPr>
        <p:blipFill>
          <a:blip r:embed="rId4"/>
          <a:stretch>
            <a:fillRect/>
          </a:stretch>
        </p:blipFill>
        <p:spPr>
          <a:xfrm>
            <a:off x="8308770" y="4339688"/>
            <a:ext cx="2476500" cy="1581150"/>
          </a:xfrm>
          <a:prstGeom prst="rect">
            <a:avLst/>
          </a:prstGeom>
        </p:spPr>
      </p:pic>
      <p:sp>
        <p:nvSpPr>
          <p:cNvPr id="10" name="Rectangle 9">
            <a:extLst>
              <a:ext uri="{FF2B5EF4-FFF2-40B4-BE49-F238E27FC236}">
                <a16:creationId xmlns:a16="http://schemas.microsoft.com/office/drawing/2014/main" id="{E5F1EFCF-86D3-43AF-B571-AD50CFF2CCBE}"/>
              </a:ext>
            </a:extLst>
          </p:cNvPr>
          <p:cNvSpPr/>
          <p:nvPr/>
        </p:nvSpPr>
        <p:spPr>
          <a:xfrm>
            <a:off x="5325872" y="4642599"/>
            <a:ext cx="1189701" cy="369332"/>
          </a:xfrm>
          <a:prstGeom prst="rect">
            <a:avLst/>
          </a:prstGeom>
        </p:spPr>
        <p:txBody>
          <a:bodyPr wrap="square">
            <a:spAutoFit/>
          </a:bodyPr>
          <a:lstStyle/>
          <a:p>
            <a:pPr algn="just"/>
            <a:r>
              <a:rPr lang="es-ES" b="1" dirty="0">
                <a:solidFill>
                  <a:schemeClr val="bg1">
                    <a:lumMod val="50000"/>
                  </a:schemeClr>
                </a:solidFill>
                <a:latin typeface="MaxamAdelle" panose="02000503060000020004" pitchFamily="2" charset="0"/>
              </a:rPr>
              <a:t>g = q * m</a:t>
            </a:r>
            <a:endParaRPr lang="en-GB" b="1" dirty="0">
              <a:solidFill>
                <a:schemeClr val="bg1">
                  <a:lumMod val="50000"/>
                </a:schemeClr>
              </a:solidFill>
              <a:latin typeface="MaxamAdelle" panose="02000503060000020004" pitchFamily="2" charset="0"/>
            </a:endParaRPr>
          </a:p>
        </p:txBody>
      </p:sp>
      <p:sp>
        <p:nvSpPr>
          <p:cNvPr id="11" name="Rectangle 10">
            <a:extLst>
              <a:ext uri="{FF2B5EF4-FFF2-40B4-BE49-F238E27FC236}">
                <a16:creationId xmlns:a16="http://schemas.microsoft.com/office/drawing/2014/main" id="{2263DD57-9EDD-49F7-A9AE-F090D046A47B}"/>
              </a:ext>
            </a:extLst>
          </p:cNvPr>
          <p:cNvSpPr/>
          <p:nvPr/>
        </p:nvSpPr>
        <p:spPr>
          <a:xfrm>
            <a:off x="5066611" y="5134255"/>
            <a:ext cx="1926866" cy="369332"/>
          </a:xfrm>
          <a:prstGeom prst="rect">
            <a:avLst/>
          </a:prstGeom>
        </p:spPr>
        <p:txBody>
          <a:bodyPr wrap="square">
            <a:spAutoFit/>
          </a:bodyPr>
          <a:lstStyle/>
          <a:p>
            <a:pPr algn="just"/>
            <a:r>
              <a:rPr lang="es-ES" b="1" dirty="0">
                <a:solidFill>
                  <a:schemeClr val="bg1">
                    <a:lumMod val="50000"/>
                  </a:schemeClr>
                </a:solidFill>
                <a:latin typeface="MaxamAdelle" panose="02000503060000020004" pitchFamily="2" charset="0"/>
              </a:rPr>
              <a:t>B = m * ( q – 1 )</a:t>
            </a:r>
            <a:endParaRPr lang="en-GB" b="1" dirty="0">
              <a:solidFill>
                <a:schemeClr val="bg1">
                  <a:lumMod val="50000"/>
                </a:schemeClr>
              </a:solidFill>
              <a:latin typeface="MaxamAdelle" panose="02000503060000020004" pitchFamily="2" charset="0"/>
            </a:endParaRPr>
          </a:p>
        </p:txBody>
      </p:sp>
      <p:sp>
        <p:nvSpPr>
          <p:cNvPr id="13" name="Rectangle 12">
            <a:extLst>
              <a:ext uri="{FF2B5EF4-FFF2-40B4-BE49-F238E27FC236}">
                <a16:creationId xmlns:a16="http://schemas.microsoft.com/office/drawing/2014/main" id="{AFCCAFCA-F04A-40CA-A535-A25E6B588E54}"/>
              </a:ext>
            </a:extLst>
          </p:cNvPr>
          <p:cNvSpPr/>
          <p:nvPr/>
        </p:nvSpPr>
        <p:spPr>
          <a:xfrm>
            <a:off x="3374985" y="5608852"/>
            <a:ext cx="4933785" cy="369332"/>
          </a:xfrm>
          <a:prstGeom prst="rect">
            <a:avLst/>
          </a:prstGeom>
          <a:ln>
            <a:solidFill>
              <a:schemeClr val="tx1"/>
            </a:solidFill>
          </a:ln>
        </p:spPr>
        <p:txBody>
          <a:bodyPr wrap="square">
            <a:spAutoFit/>
          </a:bodyPr>
          <a:lstStyle/>
          <a:p>
            <a:pPr algn="just"/>
            <a:r>
              <a:rPr lang="es-ES" b="1" dirty="0">
                <a:solidFill>
                  <a:schemeClr val="bg1">
                    <a:lumMod val="50000"/>
                  </a:schemeClr>
                </a:solidFill>
                <a:latin typeface="MaxamAdelle" panose="02000503060000020004" pitchFamily="2" charset="0"/>
              </a:rPr>
              <a:t>Beneficio = ganancias – montante apostado</a:t>
            </a:r>
            <a:endParaRPr lang="en-GB" b="1" dirty="0">
              <a:solidFill>
                <a:schemeClr val="bg1">
                  <a:lumMod val="50000"/>
                </a:schemeClr>
              </a:solidFill>
              <a:latin typeface="MaxamAdelle" panose="02000503060000020004" pitchFamily="2" charset="0"/>
            </a:endParaRPr>
          </a:p>
        </p:txBody>
      </p:sp>
      <p:sp>
        <p:nvSpPr>
          <p:cNvPr id="8" name="Slide Number Placeholder 7">
            <a:extLst>
              <a:ext uri="{FF2B5EF4-FFF2-40B4-BE49-F238E27FC236}">
                <a16:creationId xmlns:a16="http://schemas.microsoft.com/office/drawing/2014/main" id="{048B5437-A125-4D0F-A682-C4109C261D66}"/>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4</a:t>
            </a:fld>
            <a:endParaRPr lang="en-GB" dirty="0">
              <a:latin typeface="Tw Cen MT"/>
              <a:cs typeface="Tw Cen MT"/>
            </a:endParaRPr>
          </a:p>
        </p:txBody>
      </p:sp>
    </p:spTree>
    <p:extLst>
      <p:ext uri="{BB962C8B-B14F-4D97-AF65-F5344CB8AC3E}">
        <p14:creationId xmlns:p14="http://schemas.microsoft.com/office/powerpoint/2010/main" val="138737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2.Planteamiento del Problema </a:t>
            </a:r>
            <a:r>
              <a:rPr lang="es-ES" sz="2800" b="1" dirty="0">
                <a:solidFill>
                  <a:srgbClr val="27C9AE"/>
                </a:solidFill>
                <a:latin typeface="MaxamAdelle" panose="02000503060000020004" pitchFamily="2" charset="0"/>
                <a:sym typeface="Wingdings" panose="05000000000000000000" pitchFamily="2" charset="2"/>
              </a:rPr>
              <a:t> Ingesta de datos</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456184" y="1587381"/>
            <a:ext cx="9752172" cy="3200876"/>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He diseñado todo el proceso en un </a:t>
            </a:r>
            <a:r>
              <a:rPr lang="es-ES" b="1" dirty="0">
                <a:latin typeface="MaxamAdelle" panose="02000503060000020004" pitchFamily="2" charset="0"/>
              </a:rPr>
              <a:t>entorno de desarrollo</a:t>
            </a:r>
            <a:r>
              <a:rPr lang="es-ES" b="1" dirty="0">
                <a:solidFill>
                  <a:schemeClr val="bg1">
                    <a:lumMod val="50000"/>
                  </a:schemeClr>
                </a:solidFill>
                <a:latin typeface="MaxamAdelle" panose="02000503060000020004" pitchFamily="2" charset="0"/>
              </a:rPr>
              <a:t>, la </a:t>
            </a:r>
            <a:r>
              <a:rPr lang="es-ES" b="1" dirty="0">
                <a:latin typeface="MaxamAdelle" panose="02000503060000020004" pitchFamily="2" charset="0"/>
              </a:rPr>
              <a:t>ingesta</a:t>
            </a:r>
            <a:r>
              <a:rPr lang="es-ES" b="1" dirty="0">
                <a:solidFill>
                  <a:schemeClr val="bg1">
                    <a:lumMod val="50000"/>
                  </a:schemeClr>
                </a:solidFill>
                <a:latin typeface="MaxamAdelle" panose="02000503060000020004" pitchFamily="2" charset="0"/>
              </a:rPr>
              <a:t> de datos la he realizado en una </a:t>
            </a:r>
            <a:r>
              <a:rPr lang="es-ES" b="1" dirty="0">
                <a:latin typeface="MaxamAdelle" panose="02000503060000020004" pitchFamily="2" charset="0"/>
              </a:rPr>
              <a:t>base de datos SQL </a:t>
            </a:r>
            <a:r>
              <a:rPr lang="es-ES" b="1" dirty="0">
                <a:solidFill>
                  <a:schemeClr val="bg1">
                    <a:lumMod val="50000"/>
                  </a:schemeClr>
                </a:solidFill>
                <a:latin typeface="MaxamAdelle" panose="02000503060000020004" pitchFamily="2" charset="0"/>
              </a:rPr>
              <a:t>Postgres.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sym typeface="Wingdings" panose="05000000000000000000" pitchFamily="2" charset="2"/>
              </a:rPr>
              <a:t>He creado la base de datos, las tablas que la componen y </a:t>
            </a:r>
            <a:r>
              <a:rPr lang="es-ES" b="1" dirty="0">
                <a:latin typeface="MaxamAdelle" panose="02000503060000020004" pitchFamily="2" charset="0"/>
                <a:sym typeface="Wingdings" panose="05000000000000000000" pitchFamily="2" charset="2"/>
              </a:rPr>
              <a:t>he cargado los datos desde ficheros ‘csv’</a:t>
            </a:r>
            <a:r>
              <a:rPr lang="es-ES" b="1" dirty="0">
                <a:solidFill>
                  <a:schemeClr val="bg1">
                    <a:lumMod val="50000"/>
                  </a:schemeClr>
                </a:solidFill>
                <a:latin typeface="MaxamAdelle" panose="02000503060000020004" pitchFamily="2" charset="0"/>
                <a:sym typeface="Wingdings" panose="05000000000000000000" pitchFamily="2" charset="2"/>
              </a:rPr>
              <a:t>, previa revisión de la calidad del dato.</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sym typeface="Wingdings" panose="05000000000000000000" pitchFamily="2" charset="2"/>
              </a:rPr>
              <a:t>Para la obtención de datos históricos he utilizado la web  </a:t>
            </a:r>
            <a:r>
              <a:rPr lang="es-ES" b="1" dirty="0" err="1">
                <a:solidFill>
                  <a:schemeClr val="bg1">
                    <a:lumMod val="50000"/>
                  </a:schemeClr>
                </a:solidFill>
                <a:latin typeface="MaxamAdelle" panose="02000503060000020004" pitchFamily="2" charset="0"/>
                <a:sym typeface="Wingdings" panose="05000000000000000000" pitchFamily="2" charset="2"/>
              </a:rPr>
              <a:t>Footbal</a:t>
            </a:r>
            <a:r>
              <a:rPr lang="es-ES" b="1" dirty="0">
                <a:solidFill>
                  <a:schemeClr val="bg1">
                    <a:lumMod val="50000"/>
                  </a:schemeClr>
                </a:solidFill>
                <a:latin typeface="MaxamAdelle" panose="02000503060000020004" pitchFamily="2" charset="0"/>
                <a:sym typeface="Wingdings" panose="05000000000000000000" pitchFamily="2" charset="2"/>
              </a:rPr>
              <a:t>-Data UK*, para la obtención de los atributos de los jugadores he utilizado la web </a:t>
            </a:r>
            <a:r>
              <a:rPr lang="es-ES" b="1" dirty="0" err="1">
                <a:solidFill>
                  <a:schemeClr val="bg1">
                    <a:lumMod val="50000"/>
                  </a:schemeClr>
                </a:solidFill>
                <a:latin typeface="MaxamAdelle" panose="02000503060000020004" pitchFamily="2" charset="0"/>
                <a:sym typeface="Wingdings" panose="05000000000000000000" pitchFamily="2" charset="2"/>
              </a:rPr>
              <a:t>SoFifa</a:t>
            </a:r>
            <a:r>
              <a:rPr lang="es-ES" b="1" dirty="0">
                <a:solidFill>
                  <a:schemeClr val="bg1">
                    <a:lumMod val="50000"/>
                  </a:schemeClr>
                </a:solidFill>
                <a:latin typeface="MaxamAdelle" panose="02000503060000020004" pitchFamily="2" charset="0"/>
                <a:sym typeface="Wingdings" panose="05000000000000000000" pitchFamily="2" charset="2"/>
              </a:rPr>
              <a:t>* propiedad de EA Sports Fifa Games.</a:t>
            </a:r>
          </a:p>
          <a:p>
            <a:pPr marL="396000" indent="-285750" algn="just">
              <a:spcAft>
                <a:spcPts val="1200"/>
              </a:spcAft>
              <a:buFont typeface="Arial" panose="020B0604020202020204" pitchFamily="34" charset="0"/>
              <a:buChar char="•"/>
            </a:pPr>
            <a:endParaRPr lang="es-ES" b="1" dirty="0">
              <a:solidFill>
                <a:schemeClr val="bg1">
                  <a:lumMod val="50000"/>
                </a:schemeClr>
              </a:solidFill>
              <a:latin typeface="MaxamAdelle" panose="02000503060000020004" pitchFamily="2" charset="0"/>
            </a:endParaRPr>
          </a:p>
          <a:p>
            <a:pPr marL="285750" indent="-285750" algn="just">
              <a:buFont typeface="Arial" panose="020B0604020202020204" pitchFamily="34" charset="0"/>
              <a:buChar char="•"/>
            </a:pPr>
            <a:endParaRPr lang="en-GB" b="1" dirty="0">
              <a:solidFill>
                <a:schemeClr val="bg1">
                  <a:lumMod val="50000"/>
                </a:schemeClr>
              </a:solidFill>
              <a:latin typeface="MaxamAdelle" panose="02000503060000020004" pitchFamily="2" charset="0"/>
            </a:endParaRPr>
          </a:p>
        </p:txBody>
      </p:sp>
      <p:pic>
        <p:nvPicPr>
          <p:cNvPr id="7" name="Picture 6">
            <a:extLst>
              <a:ext uri="{FF2B5EF4-FFF2-40B4-BE49-F238E27FC236}">
                <a16:creationId xmlns:a16="http://schemas.microsoft.com/office/drawing/2014/main" id="{7B574F5F-96D8-4DED-9687-28986CB4AB30}"/>
              </a:ext>
            </a:extLst>
          </p:cNvPr>
          <p:cNvPicPr>
            <a:picLocks noChangeAspect="1"/>
          </p:cNvPicPr>
          <p:nvPr/>
        </p:nvPicPr>
        <p:blipFill>
          <a:blip r:embed="rId4"/>
          <a:stretch>
            <a:fillRect/>
          </a:stretch>
        </p:blipFill>
        <p:spPr>
          <a:xfrm>
            <a:off x="10208356" y="685427"/>
            <a:ext cx="1762125" cy="3228975"/>
          </a:xfrm>
          <a:prstGeom prst="rect">
            <a:avLst/>
          </a:prstGeom>
        </p:spPr>
      </p:pic>
      <p:sp>
        <p:nvSpPr>
          <p:cNvPr id="10" name="Rectangle 9">
            <a:extLst>
              <a:ext uri="{FF2B5EF4-FFF2-40B4-BE49-F238E27FC236}">
                <a16:creationId xmlns:a16="http://schemas.microsoft.com/office/drawing/2014/main" id="{BD23EB38-60A8-4749-9211-53CCBD9A41B4}"/>
              </a:ext>
            </a:extLst>
          </p:cNvPr>
          <p:cNvSpPr/>
          <p:nvPr/>
        </p:nvSpPr>
        <p:spPr>
          <a:xfrm>
            <a:off x="456183" y="4074358"/>
            <a:ext cx="11514297" cy="1661993"/>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La </a:t>
            </a:r>
            <a:r>
              <a:rPr lang="es-ES" b="1" dirty="0">
                <a:latin typeface="MaxamAdelle" panose="02000503060000020004" pitchFamily="2" charset="0"/>
              </a:rPr>
              <a:t>integración</a:t>
            </a:r>
            <a:r>
              <a:rPr lang="es-ES" b="1" dirty="0">
                <a:solidFill>
                  <a:schemeClr val="bg1">
                    <a:lumMod val="50000"/>
                  </a:schemeClr>
                </a:solidFill>
                <a:latin typeface="MaxamAdelle" panose="02000503060000020004" pitchFamily="2" charset="0"/>
              </a:rPr>
              <a:t> con la herramienta donde he realizado los análisis de ML es muy sencilla, importamos un par de librerías mediante las cuales tenemos acceso a la base de datos.</a:t>
            </a:r>
          </a:p>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sym typeface="Wingdings" panose="05000000000000000000" pitchFamily="2" charset="2"/>
              </a:rPr>
              <a:t>Voy a dejar las puertas abiertas a la disponibilidad de </a:t>
            </a:r>
            <a:r>
              <a:rPr lang="es-ES" b="1" dirty="0">
                <a:latin typeface="MaxamAdelle" panose="02000503060000020004" pitchFamily="2" charset="0"/>
                <a:sym typeface="Wingdings" panose="05000000000000000000" pitchFamily="2" charset="2"/>
              </a:rPr>
              <a:t>nuevos datos</a:t>
            </a:r>
            <a:r>
              <a:rPr lang="es-ES" b="1" dirty="0">
                <a:solidFill>
                  <a:schemeClr val="bg1">
                    <a:lumMod val="50000"/>
                  </a:schemeClr>
                </a:solidFill>
                <a:latin typeface="MaxamAdelle" panose="02000503060000020004" pitchFamily="2" charset="0"/>
                <a:sym typeface="Wingdings" panose="05000000000000000000" pitchFamily="2" charset="2"/>
              </a:rPr>
              <a:t> que complementen el estudio realizado hasta el momento y a la mejora de la arquitectura, pasando a un entorno de producción.</a:t>
            </a:r>
          </a:p>
          <a:p>
            <a:pPr marL="396000" indent="-285750" algn="just">
              <a:spcAft>
                <a:spcPts val="1200"/>
              </a:spcAft>
              <a:buFont typeface="Arial" panose="020B0604020202020204" pitchFamily="34" charset="0"/>
              <a:buChar char="•"/>
            </a:pPr>
            <a:endParaRPr lang="es-ES" sz="1000" b="1" dirty="0">
              <a:solidFill>
                <a:schemeClr val="bg1">
                  <a:lumMod val="50000"/>
                </a:schemeClr>
              </a:solidFill>
              <a:latin typeface="MaxamAdelle" panose="02000503060000020004" pitchFamily="2" charset="0"/>
            </a:endParaRPr>
          </a:p>
        </p:txBody>
      </p:sp>
      <p:sp>
        <p:nvSpPr>
          <p:cNvPr id="8" name="Slide Number Placeholder 7">
            <a:extLst>
              <a:ext uri="{FF2B5EF4-FFF2-40B4-BE49-F238E27FC236}">
                <a16:creationId xmlns:a16="http://schemas.microsoft.com/office/drawing/2014/main" id="{9F1ACA51-7231-4FD6-BEA9-BA38060F4587}"/>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5</a:t>
            </a:fld>
            <a:endParaRPr lang="en-GB" dirty="0">
              <a:latin typeface="Tw Cen MT"/>
              <a:cs typeface="Tw Cen MT"/>
            </a:endParaRPr>
          </a:p>
        </p:txBody>
      </p:sp>
      <p:sp>
        <p:nvSpPr>
          <p:cNvPr id="15" name="Rectangle 14">
            <a:extLst>
              <a:ext uri="{FF2B5EF4-FFF2-40B4-BE49-F238E27FC236}">
                <a16:creationId xmlns:a16="http://schemas.microsoft.com/office/drawing/2014/main" id="{6B23D98B-0B2B-4039-B634-4E852134272C}"/>
              </a:ext>
            </a:extLst>
          </p:cNvPr>
          <p:cNvSpPr/>
          <p:nvPr/>
        </p:nvSpPr>
        <p:spPr>
          <a:xfrm>
            <a:off x="10418185" y="6019116"/>
            <a:ext cx="2186769" cy="492443"/>
          </a:xfrm>
          <a:prstGeom prst="rect">
            <a:avLst/>
          </a:prstGeom>
        </p:spPr>
        <p:txBody>
          <a:bodyPr wrap="square">
            <a:spAutoFit/>
          </a:bodyPr>
          <a:lstStyle/>
          <a:p>
            <a:r>
              <a:rPr lang="en-GB" sz="800" dirty="0">
                <a:hlinkClick r:id="rId5"/>
              </a:rPr>
              <a:t>*https://www.football-data.co.uk/</a:t>
            </a:r>
            <a:endParaRPr lang="en-GB" sz="800" dirty="0"/>
          </a:p>
          <a:p>
            <a:r>
              <a:rPr lang="en-GB" sz="800" dirty="0">
                <a:hlinkClick r:id="rId6"/>
              </a:rPr>
              <a:t>*https://sofifa.com/</a:t>
            </a:r>
            <a:endParaRPr lang="en-GB" sz="800" dirty="0"/>
          </a:p>
          <a:p>
            <a:pPr marL="110250">
              <a:spcAft>
                <a:spcPts val="1200"/>
              </a:spcAft>
            </a:pPr>
            <a:endParaRPr lang="es-ES" sz="1000" b="1" dirty="0">
              <a:solidFill>
                <a:schemeClr val="bg1">
                  <a:lumMod val="50000"/>
                </a:schemeClr>
              </a:solidFill>
              <a:latin typeface="MaxamAdelle" panose="02000503060000020004" pitchFamily="2" charset="0"/>
            </a:endParaRPr>
          </a:p>
        </p:txBody>
      </p:sp>
    </p:spTree>
    <p:extLst>
      <p:ext uri="{BB962C8B-B14F-4D97-AF65-F5344CB8AC3E}">
        <p14:creationId xmlns:p14="http://schemas.microsoft.com/office/powerpoint/2010/main" val="66961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3.Construcción de atributos predictivos</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456184" y="1388599"/>
            <a:ext cx="10421200" cy="3970318"/>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Antes de la fase de preprocesado de los datos, he creado los atributos que voy a utilizar en mis predicciones.</a:t>
            </a:r>
          </a:p>
          <a:p>
            <a:pPr marL="853200" lvl="1" indent="-285750" algn="just">
              <a:spcAft>
                <a:spcPts val="1200"/>
              </a:spcAft>
              <a:buFont typeface="Arial" panose="020B0604020202020204" pitchFamily="34" charset="0"/>
              <a:buChar char="•"/>
            </a:pPr>
            <a:r>
              <a:rPr lang="es-ES" b="1" dirty="0">
                <a:solidFill>
                  <a:schemeClr val="accent2">
                    <a:lumMod val="75000"/>
                  </a:schemeClr>
                </a:solidFill>
                <a:latin typeface="MaxamAdelle" panose="02000503060000020004" pitchFamily="2" charset="0"/>
              </a:rPr>
              <a:t>Atributos de Partidos</a:t>
            </a:r>
            <a:r>
              <a:rPr lang="es-ES" b="1" dirty="0">
                <a:solidFill>
                  <a:schemeClr val="bg1">
                    <a:lumMod val="50000"/>
                  </a:schemeClr>
                </a:solidFill>
                <a:latin typeface="MaxamAdelle" panose="02000503060000020004" pitchFamily="2" charset="0"/>
              </a:rPr>
              <a:t>: </a:t>
            </a:r>
          </a:p>
          <a:p>
            <a:pPr marL="110250" algn="just">
              <a:spcAft>
                <a:spcPts val="1200"/>
              </a:spcAft>
            </a:pPr>
            <a:r>
              <a:rPr lang="es-ES" sz="1600" b="1" dirty="0">
                <a:solidFill>
                  <a:schemeClr val="bg1">
                    <a:lumMod val="50000"/>
                  </a:schemeClr>
                </a:solidFill>
                <a:latin typeface="MaxamAdelle" panose="02000503060000020004" pitchFamily="2" charset="0"/>
              </a:rPr>
              <a:t>Creo la variable target con el resultado final del partido (victoria local, empate, o derrota local). Resto de variables referidas a los últimos 10 partidos disputados por el equipo; goles recibidos y anotados, diferencia de goles; posesión, victorias, derrotas y empates; resultado de los últimos 4 enfrentamientos directos entre ambos equipos. </a:t>
            </a:r>
          </a:p>
          <a:p>
            <a:pPr marL="853200" lvl="1" indent="-285750" algn="just">
              <a:spcAft>
                <a:spcPts val="1200"/>
              </a:spcAft>
              <a:buFont typeface="Arial" panose="020B0604020202020204" pitchFamily="34" charset="0"/>
              <a:buChar char="•"/>
            </a:pPr>
            <a:r>
              <a:rPr lang="es-ES" b="1" dirty="0">
                <a:solidFill>
                  <a:schemeClr val="accent2">
                    <a:lumMod val="75000"/>
                  </a:schemeClr>
                </a:solidFill>
                <a:latin typeface="MaxamAdelle" panose="02000503060000020004" pitchFamily="2" charset="0"/>
              </a:rPr>
              <a:t>Atributos de Jugadores</a:t>
            </a:r>
            <a:r>
              <a:rPr lang="es-ES" b="1" dirty="0">
                <a:solidFill>
                  <a:schemeClr val="bg1">
                    <a:lumMod val="50000"/>
                  </a:schemeClr>
                </a:solidFill>
                <a:latin typeface="MaxamAdelle" panose="02000503060000020004" pitchFamily="2" charset="0"/>
              </a:rPr>
              <a:t>:</a:t>
            </a:r>
          </a:p>
          <a:p>
            <a:pPr marL="110250" algn="just">
              <a:spcAft>
                <a:spcPts val="1200"/>
              </a:spcAft>
            </a:pPr>
            <a:r>
              <a:rPr lang="es-ES" sz="1600" b="1" dirty="0">
                <a:solidFill>
                  <a:schemeClr val="bg1">
                    <a:lumMod val="50000"/>
                  </a:schemeClr>
                </a:solidFill>
                <a:latin typeface="MaxamAdelle" panose="02000503060000020004" pitchFamily="2" charset="0"/>
              </a:rPr>
              <a:t>El proceso de decisión del atributo elegido se detalla en la memoria, utilizo el ‘Overall_rating’ de cada uno de los 22 jugadores para cada partido. A partir de estos datos, voy a crear estadísticas para cada equipo. Media, desviación típica, mínimo, máximo.</a:t>
            </a:r>
          </a:p>
          <a:p>
            <a:pPr marL="285750" indent="-285750" algn="just">
              <a:buFont typeface="Arial" panose="020B0604020202020204" pitchFamily="34" charset="0"/>
              <a:buChar char="•"/>
            </a:pPr>
            <a:endParaRPr lang="en-GB" b="1" dirty="0">
              <a:solidFill>
                <a:schemeClr val="bg1">
                  <a:lumMod val="50000"/>
                </a:schemeClr>
              </a:solidFill>
              <a:latin typeface="MaxamAdelle" panose="02000503060000020004" pitchFamily="2" charset="0"/>
            </a:endParaRPr>
          </a:p>
        </p:txBody>
      </p:sp>
      <p:pic>
        <p:nvPicPr>
          <p:cNvPr id="7" name="Picture 6">
            <a:extLst>
              <a:ext uri="{FF2B5EF4-FFF2-40B4-BE49-F238E27FC236}">
                <a16:creationId xmlns:a16="http://schemas.microsoft.com/office/drawing/2014/main" id="{E88A3788-6A32-4C84-BBD5-142FA62B2140}"/>
              </a:ext>
            </a:extLst>
          </p:cNvPr>
          <p:cNvPicPr>
            <a:picLocks noChangeAspect="1"/>
          </p:cNvPicPr>
          <p:nvPr/>
        </p:nvPicPr>
        <p:blipFill>
          <a:blip r:embed="rId4"/>
          <a:stretch>
            <a:fillRect/>
          </a:stretch>
        </p:blipFill>
        <p:spPr>
          <a:xfrm>
            <a:off x="4087840" y="4831352"/>
            <a:ext cx="4016319" cy="1478230"/>
          </a:xfrm>
          <a:prstGeom prst="rect">
            <a:avLst/>
          </a:prstGeom>
        </p:spPr>
      </p:pic>
      <p:sp>
        <p:nvSpPr>
          <p:cNvPr id="8" name="Slide Number Placeholder 7">
            <a:extLst>
              <a:ext uri="{FF2B5EF4-FFF2-40B4-BE49-F238E27FC236}">
                <a16:creationId xmlns:a16="http://schemas.microsoft.com/office/drawing/2014/main" id="{045697BD-89C7-4FE8-9BCD-EAD21A6A55B0}"/>
              </a:ext>
            </a:extLst>
          </p:cNvPr>
          <p:cNvSpPr>
            <a:spLocks noGrp="1"/>
          </p:cNvSpPr>
          <p:nvPr>
            <p:ph type="sldNum" sz="quarter" idx="7"/>
          </p:nvPr>
        </p:nvSpPr>
        <p:spPr>
          <a:xfrm>
            <a:off x="9288610" y="6465131"/>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6</a:t>
            </a:fld>
            <a:endParaRPr lang="en-GB" dirty="0">
              <a:latin typeface="Tw Cen MT"/>
              <a:cs typeface="Tw Cen MT"/>
            </a:endParaRPr>
          </a:p>
        </p:txBody>
      </p:sp>
    </p:spTree>
    <p:extLst>
      <p:ext uri="{BB962C8B-B14F-4D97-AF65-F5344CB8AC3E}">
        <p14:creationId xmlns:p14="http://schemas.microsoft.com/office/powerpoint/2010/main" val="160969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4.Preprocesado y auditoría</a:t>
            </a:r>
            <a:endParaRPr lang="en-GB" sz="2800" b="1" dirty="0">
              <a:solidFill>
                <a:srgbClr val="27C9AE"/>
              </a:solidFill>
              <a:latin typeface="MaxamAdelle" panose="02000503060000020004" pitchFamily="2" charset="0"/>
            </a:endParaRPr>
          </a:p>
        </p:txBody>
      </p:sp>
      <p:sp>
        <p:nvSpPr>
          <p:cNvPr id="14" name="Rectangle 13">
            <a:extLst>
              <a:ext uri="{FF2B5EF4-FFF2-40B4-BE49-F238E27FC236}">
                <a16:creationId xmlns:a16="http://schemas.microsoft.com/office/drawing/2014/main" id="{6CB74B50-BD60-4ED9-91A1-49EA2C016432}"/>
              </a:ext>
            </a:extLst>
          </p:cNvPr>
          <p:cNvSpPr/>
          <p:nvPr/>
        </p:nvSpPr>
        <p:spPr>
          <a:xfrm>
            <a:off x="456184" y="1587381"/>
            <a:ext cx="10811584" cy="3477875"/>
          </a:xfrm>
          <a:prstGeom prst="rect">
            <a:avLst/>
          </a:prstGeom>
        </p:spPr>
        <p:txBody>
          <a:bodyPr wrap="square">
            <a:spAutoFit/>
          </a:bodyPr>
          <a:lstStyle/>
          <a:p>
            <a:pPr marL="110250" algn="just">
              <a:spcAft>
                <a:spcPts val="1200"/>
              </a:spcAft>
            </a:pPr>
            <a:r>
              <a:rPr lang="es-ES" b="1" dirty="0">
                <a:solidFill>
                  <a:schemeClr val="bg1">
                    <a:lumMod val="50000"/>
                  </a:schemeClr>
                </a:solidFill>
                <a:latin typeface="MaxamAdelle" panose="02000503060000020004" pitchFamily="2" charset="0"/>
              </a:rPr>
              <a:t>Limpieza de datos, integración, transformación y reducción de la dimensionalidad son los principales puntos que he tratado.</a:t>
            </a:r>
          </a:p>
          <a:p>
            <a:pPr marL="453150" indent="-342900" algn="just">
              <a:spcAft>
                <a:spcPts val="1200"/>
              </a:spcAft>
              <a:buFont typeface="+mj-lt"/>
              <a:buAutoNum type="arabicPeriod"/>
            </a:pPr>
            <a:r>
              <a:rPr lang="es-ES" b="1" dirty="0">
                <a:latin typeface="MaxamAdelle" panose="02000503060000020004" pitchFamily="2" charset="0"/>
              </a:rPr>
              <a:t>Limpieza de datos</a:t>
            </a:r>
            <a:r>
              <a:rPr lang="es-ES" b="1" dirty="0">
                <a:solidFill>
                  <a:schemeClr val="bg1">
                    <a:lumMod val="50000"/>
                  </a:schemeClr>
                </a:solidFill>
                <a:latin typeface="MaxamAdelle" panose="02000503060000020004" pitchFamily="2" charset="0"/>
              </a:rPr>
              <a:t>: he eliminado o completado donde corresponda los missing values, he tratado los outliers, inconsistencias de los datos y se han filtrado.</a:t>
            </a:r>
          </a:p>
          <a:p>
            <a:pPr marL="453150" indent="-342900" algn="just">
              <a:spcAft>
                <a:spcPts val="1200"/>
              </a:spcAft>
              <a:buFont typeface="+mj-lt"/>
              <a:buAutoNum type="arabicPeriod"/>
            </a:pPr>
            <a:r>
              <a:rPr lang="es-ES" b="1" dirty="0">
                <a:latin typeface="MaxamAdelle" panose="02000503060000020004" pitchFamily="2" charset="0"/>
              </a:rPr>
              <a:t>Integración de datos</a:t>
            </a:r>
            <a:r>
              <a:rPr lang="es-ES" b="1" dirty="0">
                <a:solidFill>
                  <a:schemeClr val="bg1">
                    <a:lumMod val="50000"/>
                  </a:schemeClr>
                </a:solidFill>
                <a:latin typeface="MaxamAdelle" panose="02000503060000020004" pitchFamily="2" charset="0"/>
              </a:rPr>
              <a:t>: En este proyecto dispongo de una única fuente de datos, no es necesario un proceso ETL. He integrado las diferentes tablas creando un Dataframe final con la información necesaria.</a:t>
            </a:r>
            <a:endParaRPr lang="es-ES" b="1" dirty="0">
              <a:latin typeface="MaxamAdelle" panose="02000503060000020004" pitchFamily="2" charset="0"/>
            </a:endParaRPr>
          </a:p>
          <a:p>
            <a:pPr marL="453150" indent="-342900" algn="just">
              <a:spcAft>
                <a:spcPts val="1200"/>
              </a:spcAft>
              <a:buFont typeface="+mj-lt"/>
              <a:buAutoNum type="arabicPeriod"/>
            </a:pPr>
            <a:r>
              <a:rPr lang="es-ES" b="1" dirty="0">
                <a:solidFill>
                  <a:schemeClr val="bg1">
                    <a:lumMod val="50000"/>
                  </a:schemeClr>
                </a:solidFill>
                <a:latin typeface="MaxamAdelle" panose="02000503060000020004" pitchFamily="2" charset="0"/>
              </a:rPr>
              <a:t>Los datos los he transformado mediante una </a:t>
            </a:r>
            <a:r>
              <a:rPr lang="es-ES" b="1" dirty="0">
                <a:latin typeface="MaxamAdelle" panose="02000503060000020004" pitchFamily="2" charset="0"/>
              </a:rPr>
              <a:t>normalización</a:t>
            </a:r>
            <a:r>
              <a:rPr lang="es-ES" b="1" dirty="0">
                <a:solidFill>
                  <a:schemeClr val="bg1">
                    <a:lumMod val="50000"/>
                  </a:schemeClr>
                </a:solidFill>
                <a:latin typeface="MaxamAdelle" panose="02000503060000020004" pitchFamily="2" charset="0"/>
              </a:rPr>
              <a:t> para tener una escala común.</a:t>
            </a:r>
            <a:endParaRPr lang="en-GB" b="1" dirty="0">
              <a:solidFill>
                <a:schemeClr val="bg1">
                  <a:lumMod val="50000"/>
                </a:schemeClr>
              </a:solidFill>
              <a:latin typeface="MaxamAdelle" panose="02000503060000020004" pitchFamily="2" charset="0"/>
            </a:endParaRPr>
          </a:p>
          <a:p>
            <a:pPr marL="453150" indent="-342900" algn="just">
              <a:spcAft>
                <a:spcPts val="1200"/>
              </a:spcAft>
              <a:buFont typeface="+mj-lt"/>
              <a:buAutoNum type="arabicPeriod"/>
            </a:pPr>
            <a:r>
              <a:rPr lang="es-ES" b="1" dirty="0">
                <a:solidFill>
                  <a:schemeClr val="bg1">
                    <a:lumMod val="50000"/>
                  </a:schemeClr>
                </a:solidFill>
                <a:latin typeface="MaxamAdelle" panose="02000503060000020004" pitchFamily="2" charset="0"/>
              </a:rPr>
              <a:t>En cuanto a la </a:t>
            </a:r>
            <a:r>
              <a:rPr lang="es-ES" b="1" dirty="0">
                <a:latin typeface="MaxamAdelle" panose="02000503060000020004" pitchFamily="2" charset="0"/>
              </a:rPr>
              <a:t>reducción de la dimensionalidad</a:t>
            </a:r>
            <a:r>
              <a:rPr lang="es-ES" b="1" dirty="0">
                <a:solidFill>
                  <a:schemeClr val="bg1">
                    <a:lumMod val="50000"/>
                  </a:schemeClr>
                </a:solidFill>
                <a:latin typeface="MaxamAdelle" panose="02000503060000020004" pitchFamily="2" charset="0"/>
              </a:rPr>
              <a:t>, la he realizado mediante PCA y he comparado los resultados con y sin su aplicación para determinar si se pierde información</a:t>
            </a:r>
            <a:r>
              <a:rPr lang="en-GB" b="1" dirty="0">
                <a:solidFill>
                  <a:schemeClr val="bg1">
                    <a:lumMod val="50000"/>
                  </a:schemeClr>
                </a:solidFill>
                <a:latin typeface="MaxamAdelle" panose="02000503060000020004" pitchFamily="2" charset="0"/>
              </a:rPr>
              <a:t>.</a:t>
            </a:r>
            <a:endParaRPr lang="es-ES" b="1" dirty="0">
              <a:solidFill>
                <a:schemeClr val="bg1">
                  <a:lumMod val="50000"/>
                </a:schemeClr>
              </a:solidFill>
              <a:latin typeface="MaxamAdelle" panose="02000503060000020004" pitchFamily="2" charset="0"/>
            </a:endParaRPr>
          </a:p>
        </p:txBody>
      </p:sp>
      <p:sp>
        <p:nvSpPr>
          <p:cNvPr id="7" name="Slide Number Placeholder 6">
            <a:extLst>
              <a:ext uri="{FF2B5EF4-FFF2-40B4-BE49-F238E27FC236}">
                <a16:creationId xmlns:a16="http://schemas.microsoft.com/office/drawing/2014/main" id="{93E55566-A3DA-469E-ABF5-8CAF8B1984E8}"/>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7</a:t>
            </a:fld>
            <a:endParaRPr lang="en-GB" dirty="0">
              <a:latin typeface="Tw Cen MT"/>
              <a:cs typeface="Tw Cen MT"/>
            </a:endParaRPr>
          </a:p>
        </p:txBody>
      </p:sp>
    </p:spTree>
    <p:extLst>
      <p:ext uri="{BB962C8B-B14F-4D97-AF65-F5344CB8AC3E}">
        <p14:creationId xmlns:p14="http://schemas.microsoft.com/office/powerpoint/2010/main" val="405082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45990" y="835190"/>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5.Desarrollo de modelos predictivos</a:t>
            </a:r>
            <a:endParaRPr lang="en-GB" sz="2800" b="1" dirty="0">
              <a:solidFill>
                <a:srgbClr val="27C9AE"/>
              </a:solidFill>
              <a:latin typeface="MaxamAdelle" panose="02000503060000020004" pitchFamily="2" charset="0"/>
            </a:endParaRPr>
          </a:p>
        </p:txBody>
      </p:sp>
      <p:sp>
        <p:nvSpPr>
          <p:cNvPr id="29" name="Rectangle 28">
            <a:extLst>
              <a:ext uri="{FF2B5EF4-FFF2-40B4-BE49-F238E27FC236}">
                <a16:creationId xmlns:a16="http://schemas.microsoft.com/office/drawing/2014/main" id="{0AA0279C-0DFA-421A-ADB8-A13A35DAA4E9}"/>
              </a:ext>
            </a:extLst>
          </p:cNvPr>
          <p:cNvSpPr/>
          <p:nvPr/>
        </p:nvSpPr>
        <p:spPr>
          <a:xfrm>
            <a:off x="545990" y="5136050"/>
            <a:ext cx="10532519" cy="923330"/>
          </a:xfrm>
          <a:prstGeom prst="rect">
            <a:avLst/>
          </a:prstGeom>
        </p:spPr>
        <p:txBody>
          <a:bodyPr wrap="square">
            <a:spAutoFit/>
          </a:bodyPr>
          <a:lstStyle/>
          <a:p>
            <a:pPr marL="396000" indent="-285750" algn="just">
              <a:spcAft>
                <a:spcPts val="1200"/>
              </a:spcAft>
              <a:buFont typeface="Arial" panose="020B0604020202020204" pitchFamily="34" charset="0"/>
              <a:buChar char="•"/>
            </a:pPr>
            <a:r>
              <a:rPr lang="es-ES" b="1" dirty="0">
                <a:solidFill>
                  <a:schemeClr val="bg1">
                    <a:lumMod val="50000"/>
                  </a:schemeClr>
                </a:solidFill>
                <a:latin typeface="MaxamAdelle" panose="02000503060000020004" pitchFamily="2" charset="0"/>
              </a:rPr>
              <a:t>Una vez he analizado todas las ligas voy a visualizar la comparativa de la precisión de los diferentes modelos por país, para tratar de fundamentar cual es la liga más predecible con datos reales.</a:t>
            </a:r>
            <a:endParaRPr lang="en-GB" b="1" dirty="0">
              <a:solidFill>
                <a:schemeClr val="bg1">
                  <a:lumMod val="50000"/>
                </a:schemeClr>
              </a:solidFill>
              <a:latin typeface="MaxamAdelle" panose="02000503060000020004" pitchFamily="2" charset="0"/>
            </a:endParaRPr>
          </a:p>
        </p:txBody>
      </p:sp>
      <p:grpSp>
        <p:nvGrpSpPr>
          <p:cNvPr id="13" name="Group 12">
            <a:extLst>
              <a:ext uri="{FF2B5EF4-FFF2-40B4-BE49-F238E27FC236}">
                <a16:creationId xmlns:a16="http://schemas.microsoft.com/office/drawing/2014/main" id="{261BF4E5-F9D5-492C-B1BD-84E13B67CE8D}"/>
              </a:ext>
            </a:extLst>
          </p:cNvPr>
          <p:cNvGrpSpPr/>
          <p:nvPr/>
        </p:nvGrpSpPr>
        <p:grpSpPr>
          <a:xfrm>
            <a:off x="734373" y="1579706"/>
            <a:ext cx="10440328" cy="3254195"/>
            <a:chOff x="734373" y="2048832"/>
            <a:chExt cx="10440328" cy="3254195"/>
          </a:xfrm>
        </p:grpSpPr>
        <p:grpSp>
          <p:nvGrpSpPr>
            <p:cNvPr id="11" name="Group 10">
              <a:extLst>
                <a:ext uri="{FF2B5EF4-FFF2-40B4-BE49-F238E27FC236}">
                  <a16:creationId xmlns:a16="http://schemas.microsoft.com/office/drawing/2014/main" id="{47B620BE-6DE5-45AB-878C-8D4829B3F01F}"/>
                </a:ext>
              </a:extLst>
            </p:cNvPr>
            <p:cNvGrpSpPr/>
            <p:nvPr/>
          </p:nvGrpSpPr>
          <p:grpSpPr>
            <a:xfrm>
              <a:off x="734373" y="2048832"/>
              <a:ext cx="10440328" cy="3254195"/>
              <a:chOff x="734373" y="2032932"/>
              <a:chExt cx="10440328" cy="3254195"/>
            </a:xfrm>
          </p:grpSpPr>
          <p:pic>
            <p:nvPicPr>
              <p:cNvPr id="30" name="Picture 29">
                <a:extLst>
                  <a:ext uri="{FF2B5EF4-FFF2-40B4-BE49-F238E27FC236}">
                    <a16:creationId xmlns:a16="http://schemas.microsoft.com/office/drawing/2014/main" id="{25F55ECC-94AD-4816-9860-EE3110AA4525}"/>
                  </a:ext>
                </a:extLst>
              </p:cNvPr>
              <p:cNvPicPr>
                <a:picLocks noChangeAspect="1"/>
              </p:cNvPicPr>
              <p:nvPr/>
            </p:nvPicPr>
            <p:blipFill>
              <a:blip r:embed="rId4"/>
              <a:stretch>
                <a:fillRect/>
              </a:stretch>
            </p:blipFill>
            <p:spPr>
              <a:xfrm>
                <a:off x="9721120" y="3022976"/>
                <a:ext cx="895350" cy="990600"/>
              </a:xfrm>
              <a:prstGeom prst="rect">
                <a:avLst/>
              </a:prstGeom>
            </p:spPr>
          </p:pic>
          <p:grpSp>
            <p:nvGrpSpPr>
              <p:cNvPr id="9" name="Group 8">
                <a:extLst>
                  <a:ext uri="{FF2B5EF4-FFF2-40B4-BE49-F238E27FC236}">
                    <a16:creationId xmlns:a16="http://schemas.microsoft.com/office/drawing/2014/main" id="{2ACC9610-EDE2-49A4-A835-7909B39F7750}"/>
                  </a:ext>
                </a:extLst>
              </p:cNvPr>
              <p:cNvGrpSpPr/>
              <p:nvPr/>
            </p:nvGrpSpPr>
            <p:grpSpPr>
              <a:xfrm>
                <a:off x="734373" y="2032932"/>
                <a:ext cx="10440328" cy="3254195"/>
                <a:chOff x="734373" y="2032932"/>
                <a:chExt cx="10440328" cy="3254195"/>
              </a:xfrm>
            </p:grpSpPr>
            <p:grpSp>
              <p:nvGrpSpPr>
                <p:cNvPr id="25" name="Group 24">
                  <a:extLst>
                    <a:ext uri="{FF2B5EF4-FFF2-40B4-BE49-F238E27FC236}">
                      <a16:creationId xmlns:a16="http://schemas.microsoft.com/office/drawing/2014/main" id="{65667B35-3BBF-41DA-AA6D-AC836A88CE02}"/>
                    </a:ext>
                  </a:extLst>
                </p:cNvPr>
                <p:cNvGrpSpPr/>
                <p:nvPr/>
              </p:nvGrpSpPr>
              <p:grpSpPr>
                <a:xfrm>
                  <a:off x="734373" y="2032932"/>
                  <a:ext cx="5694740" cy="2967580"/>
                  <a:chOff x="253394" y="1950532"/>
                  <a:chExt cx="5919438" cy="2967580"/>
                </a:xfrm>
              </p:grpSpPr>
              <p:sp>
                <p:nvSpPr>
                  <p:cNvPr id="10" name="Rectangle 9">
                    <a:extLst>
                      <a:ext uri="{FF2B5EF4-FFF2-40B4-BE49-F238E27FC236}">
                        <a16:creationId xmlns:a16="http://schemas.microsoft.com/office/drawing/2014/main" id="{BA2C7461-46F3-493C-A4AD-27EC8E5BC69A}"/>
                      </a:ext>
                    </a:extLst>
                  </p:cNvPr>
                  <p:cNvSpPr/>
                  <p:nvPr/>
                </p:nvSpPr>
                <p:spPr>
                  <a:xfrm>
                    <a:off x="253394" y="2025012"/>
                    <a:ext cx="5919438" cy="2893100"/>
                  </a:xfrm>
                  <a:prstGeom prst="rect">
                    <a:avLst/>
                  </a:prstGeom>
                </p:spPr>
                <p:txBody>
                  <a:bodyPr wrap="square">
                    <a:spAutoFit/>
                  </a:bodyPr>
                  <a:lstStyle/>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Regresión Logística</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Random Forest</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Support Vector Machines</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Adaptative Boosting</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Extreme Gradient Boosting</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K-Nearest </a:t>
                    </a:r>
                    <a:r>
                      <a:rPr lang="es-ES" sz="1400" b="1" dirty="0" err="1">
                        <a:solidFill>
                          <a:schemeClr val="bg1">
                            <a:lumMod val="50000"/>
                          </a:schemeClr>
                        </a:solidFill>
                        <a:latin typeface="MaxamAdelle" panose="02000503060000020004" pitchFamily="2" charset="0"/>
                      </a:rPr>
                      <a:t>Neighbours</a:t>
                    </a:r>
                    <a:endParaRPr lang="es-ES" sz="1400" b="1" dirty="0">
                      <a:solidFill>
                        <a:schemeClr val="bg1">
                          <a:lumMod val="50000"/>
                        </a:schemeClr>
                      </a:solidFill>
                      <a:latin typeface="MaxamAdelle" panose="02000503060000020004" pitchFamily="2" charset="0"/>
                    </a:endParaRP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Gaussian </a:t>
                    </a:r>
                    <a:r>
                      <a:rPr lang="es-ES" sz="1400" b="1" dirty="0" err="1">
                        <a:solidFill>
                          <a:schemeClr val="bg1">
                            <a:lumMod val="50000"/>
                          </a:schemeClr>
                        </a:solidFill>
                        <a:latin typeface="MaxamAdelle" panose="02000503060000020004" pitchFamily="2" charset="0"/>
                      </a:rPr>
                      <a:t>Naïve</a:t>
                    </a:r>
                    <a:r>
                      <a:rPr lang="es-ES" sz="1400" b="1" dirty="0">
                        <a:solidFill>
                          <a:schemeClr val="bg1">
                            <a:lumMod val="50000"/>
                          </a:schemeClr>
                        </a:solidFill>
                        <a:latin typeface="MaxamAdelle" panose="02000503060000020004" pitchFamily="2" charset="0"/>
                      </a:rPr>
                      <a:t> Bayes</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Redes Neuronales</a:t>
                    </a:r>
                    <a:endParaRPr lang="es-ES" b="1" dirty="0">
                      <a:solidFill>
                        <a:schemeClr val="bg1">
                          <a:lumMod val="50000"/>
                        </a:schemeClr>
                      </a:solidFill>
                      <a:latin typeface="MaxamAdelle" panose="02000503060000020004" pitchFamily="2" charset="0"/>
                    </a:endParaRPr>
                  </a:p>
                </p:txBody>
              </p:sp>
              <p:sp>
                <p:nvSpPr>
                  <p:cNvPr id="20" name="Rectangle: Rounded Corners 19">
                    <a:extLst>
                      <a:ext uri="{FF2B5EF4-FFF2-40B4-BE49-F238E27FC236}">
                        <a16:creationId xmlns:a16="http://schemas.microsoft.com/office/drawing/2014/main" id="{3A5CD557-FF5A-4002-AE55-65334071F1CD}"/>
                      </a:ext>
                    </a:extLst>
                  </p:cNvPr>
                  <p:cNvSpPr/>
                  <p:nvPr/>
                </p:nvSpPr>
                <p:spPr>
                  <a:xfrm>
                    <a:off x="739471" y="1950532"/>
                    <a:ext cx="2941983" cy="2950756"/>
                  </a:xfrm>
                  <a:prstGeom prst="roundRect">
                    <a:avLst/>
                  </a:prstGeom>
                  <a:noFill/>
                  <a:ln>
                    <a:solidFill>
                      <a:srgbClr val="27C9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Freeform 2067">
                  <a:extLst>
                    <a:ext uri="{FF2B5EF4-FFF2-40B4-BE49-F238E27FC236}">
                      <a16:creationId xmlns:a16="http://schemas.microsoft.com/office/drawing/2014/main" id="{812A0E63-25E5-4586-9561-E267D9F27C2F}"/>
                    </a:ext>
                  </a:extLst>
                </p:cNvPr>
                <p:cNvSpPr>
                  <a:spLocks/>
                </p:cNvSpPr>
                <p:nvPr/>
              </p:nvSpPr>
              <p:spPr bwMode="auto">
                <a:xfrm>
                  <a:off x="4166518" y="3135624"/>
                  <a:ext cx="887743" cy="765304"/>
                </a:xfrm>
                <a:prstGeom prst="homePlat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4" name="Rectangle 23">
                  <a:extLst>
                    <a:ext uri="{FF2B5EF4-FFF2-40B4-BE49-F238E27FC236}">
                      <a16:creationId xmlns:a16="http://schemas.microsoft.com/office/drawing/2014/main" id="{6CEEF8A3-3AAA-439C-ACFA-1362D314C372}"/>
                    </a:ext>
                  </a:extLst>
                </p:cNvPr>
                <p:cNvSpPr/>
                <p:nvPr/>
              </p:nvSpPr>
              <p:spPr>
                <a:xfrm>
                  <a:off x="9162888" y="2279442"/>
                  <a:ext cx="2011813" cy="646331"/>
                </a:xfrm>
                <a:prstGeom prst="rect">
                  <a:avLst/>
                </a:prstGeom>
              </p:spPr>
              <p:txBody>
                <a:bodyPr wrap="square">
                  <a:spAutoFit/>
                </a:bodyPr>
                <a:lstStyle/>
                <a:p>
                  <a:pPr marL="110250" algn="ctr">
                    <a:spcAft>
                      <a:spcPts val="1200"/>
                    </a:spcAft>
                  </a:pPr>
                  <a:r>
                    <a:rPr lang="es-ES" b="1" dirty="0">
                      <a:solidFill>
                        <a:schemeClr val="bg1">
                          <a:lumMod val="50000"/>
                        </a:schemeClr>
                      </a:solidFill>
                      <a:latin typeface="MaxamAdelle" panose="02000503060000020004" pitchFamily="2" charset="0"/>
                    </a:rPr>
                    <a:t>Elijo la liga más predecible</a:t>
                  </a:r>
                  <a:r>
                    <a:rPr lang="en-GB" b="1" dirty="0">
                      <a:solidFill>
                        <a:schemeClr val="bg1">
                          <a:lumMod val="50000"/>
                        </a:schemeClr>
                      </a:solidFill>
                      <a:latin typeface="MaxamAdelle" panose="02000503060000020004" pitchFamily="2" charset="0"/>
                    </a:rPr>
                    <a:t>.</a:t>
                  </a:r>
                </a:p>
              </p:txBody>
            </p:sp>
            <p:grpSp>
              <p:nvGrpSpPr>
                <p:cNvPr id="8" name="Group 7">
                  <a:extLst>
                    <a:ext uri="{FF2B5EF4-FFF2-40B4-BE49-F238E27FC236}">
                      <a16:creationId xmlns:a16="http://schemas.microsoft.com/office/drawing/2014/main" id="{4F2D3012-D77B-4DCA-9D72-044471E20133}"/>
                    </a:ext>
                  </a:extLst>
                </p:cNvPr>
                <p:cNvGrpSpPr/>
                <p:nvPr/>
              </p:nvGrpSpPr>
              <p:grpSpPr>
                <a:xfrm>
                  <a:off x="4700431" y="2534539"/>
                  <a:ext cx="6462645" cy="2752588"/>
                  <a:chOff x="4700431" y="2534539"/>
                  <a:chExt cx="6462645" cy="2752588"/>
                </a:xfrm>
              </p:grpSpPr>
              <p:sp>
                <p:nvSpPr>
                  <p:cNvPr id="18" name="Freeform 2067">
                    <a:extLst>
                      <a:ext uri="{FF2B5EF4-FFF2-40B4-BE49-F238E27FC236}">
                        <a16:creationId xmlns:a16="http://schemas.microsoft.com/office/drawing/2014/main" id="{267CF253-3681-4B84-ABF0-E75FE023AA64}"/>
                      </a:ext>
                    </a:extLst>
                  </p:cNvPr>
                  <p:cNvSpPr>
                    <a:spLocks/>
                  </p:cNvSpPr>
                  <p:nvPr/>
                </p:nvSpPr>
                <p:spPr bwMode="auto">
                  <a:xfrm>
                    <a:off x="8271856" y="3135624"/>
                    <a:ext cx="1191156" cy="765304"/>
                  </a:xfrm>
                  <a:prstGeom prst="rightArrow">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7" name="Group 26">
                    <a:extLst>
                      <a:ext uri="{FF2B5EF4-FFF2-40B4-BE49-F238E27FC236}">
                        <a16:creationId xmlns:a16="http://schemas.microsoft.com/office/drawing/2014/main" id="{BE78FBE9-342F-4FE4-9BC0-2885F472BEE0}"/>
                      </a:ext>
                    </a:extLst>
                  </p:cNvPr>
                  <p:cNvGrpSpPr/>
                  <p:nvPr/>
                </p:nvGrpSpPr>
                <p:grpSpPr>
                  <a:xfrm>
                    <a:off x="4700431" y="2534539"/>
                    <a:ext cx="5694740" cy="2126589"/>
                    <a:chOff x="6768592" y="2507208"/>
                    <a:chExt cx="5919438" cy="2126589"/>
                  </a:xfrm>
                </p:grpSpPr>
                <p:sp>
                  <p:nvSpPr>
                    <p:cNvPr id="22" name="Rectangle: Rounded Corners 21">
                      <a:extLst>
                        <a:ext uri="{FF2B5EF4-FFF2-40B4-BE49-F238E27FC236}">
                          <a16:creationId xmlns:a16="http://schemas.microsoft.com/office/drawing/2014/main" id="{0E2D8F8B-0F19-498E-A5AC-0D69E339E44E}"/>
                        </a:ext>
                      </a:extLst>
                    </p:cNvPr>
                    <p:cNvSpPr/>
                    <p:nvPr/>
                  </p:nvSpPr>
                  <p:spPr>
                    <a:xfrm>
                      <a:off x="7235687" y="2507208"/>
                      <a:ext cx="3148716" cy="2120452"/>
                    </a:xfrm>
                    <a:prstGeom prst="roundRect">
                      <a:avLst/>
                    </a:prstGeom>
                    <a:noFill/>
                    <a:ln>
                      <a:solidFill>
                        <a:srgbClr val="27C9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2F7FC39E-6D75-4DE3-BC7A-D66E3ED92456}"/>
                        </a:ext>
                      </a:extLst>
                    </p:cNvPr>
                    <p:cNvSpPr/>
                    <p:nvPr/>
                  </p:nvSpPr>
                  <p:spPr>
                    <a:xfrm>
                      <a:off x="6768592" y="2510139"/>
                      <a:ext cx="5919438" cy="2123658"/>
                    </a:xfrm>
                    <a:prstGeom prst="rect">
                      <a:avLst/>
                    </a:prstGeom>
                  </p:spPr>
                  <p:txBody>
                    <a:bodyPr wrap="square">
                      <a:spAutoFit/>
                    </a:bodyPr>
                    <a:lstStyle/>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Premier League (UK)</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Serie A (Italia)</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Bundesliga (Alemania)</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La Liga (España)</a:t>
                      </a:r>
                    </a:p>
                    <a:p>
                      <a:pPr marL="853200" lvl="1" indent="-285750" algn="just">
                        <a:spcAft>
                          <a:spcPts val="1200"/>
                        </a:spcAft>
                        <a:buFont typeface="Arial" panose="020B0604020202020204" pitchFamily="34" charset="0"/>
                        <a:buChar char="•"/>
                      </a:pPr>
                      <a:r>
                        <a:rPr lang="es-ES" sz="1400" b="1" dirty="0">
                          <a:solidFill>
                            <a:schemeClr val="bg1">
                              <a:lumMod val="50000"/>
                            </a:schemeClr>
                          </a:solidFill>
                          <a:latin typeface="MaxamAdelle" panose="02000503060000020004" pitchFamily="2" charset="0"/>
                        </a:rPr>
                        <a:t>Ligue 1 (Francia)</a:t>
                      </a:r>
                      <a:endParaRPr lang="es-ES" sz="1200" b="1" dirty="0">
                        <a:solidFill>
                          <a:schemeClr val="bg1">
                            <a:lumMod val="50000"/>
                          </a:schemeClr>
                        </a:solidFill>
                        <a:latin typeface="MaxamAdelle" panose="02000503060000020004" pitchFamily="2" charset="0"/>
                      </a:endParaRPr>
                    </a:p>
                    <a:p>
                      <a:pPr marL="853200" lvl="1" indent="-285750" algn="just">
                        <a:spcAft>
                          <a:spcPts val="1200"/>
                        </a:spcAft>
                        <a:buFont typeface="Arial" panose="020B0604020202020204" pitchFamily="34" charset="0"/>
                        <a:buChar char="•"/>
                      </a:pPr>
                      <a:r>
                        <a:rPr lang="es-ES" sz="1200" b="1" dirty="0">
                          <a:solidFill>
                            <a:schemeClr val="bg1">
                              <a:lumMod val="50000"/>
                            </a:schemeClr>
                          </a:solidFill>
                          <a:latin typeface="MaxamAdelle" panose="02000503060000020004" pitchFamily="2" charset="0"/>
                        </a:rPr>
                        <a:t>Eredivisie (Holanda)</a:t>
                      </a:r>
                    </a:p>
                  </p:txBody>
                </p:sp>
              </p:grpSp>
              <p:pic>
                <p:nvPicPr>
                  <p:cNvPr id="32" name="Picture 31">
                    <a:extLst>
                      <a:ext uri="{FF2B5EF4-FFF2-40B4-BE49-F238E27FC236}">
                        <a16:creationId xmlns:a16="http://schemas.microsoft.com/office/drawing/2014/main" id="{744D039C-7589-442F-9BAC-2057018B0FB5}"/>
                      </a:ext>
                    </a:extLst>
                  </p:cNvPr>
                  <p:cNvPicPr>
                    <a:picLocks noChangeAspect="1"/>
                  </p:cNvPicPr>
                  <p:nvPr/>
                </p:nvPicPr>
                <p:blipFill>
                  <a:blip r:embed="rId5"/>
                  <a:stretch>
                    <a:fillRect/>
                  </a:stretch>
                </p:blipFill>
                <p:spPr>
                  <a:xfrm>
                    <a:off x="9288610" y="4022606"/>
                    <a:ext cx="1874466" cy="1264521"/>
                  </a:xfrm>
                  <a:prstGeom prst="rect">
                    <a:avLst/>
                  </a:prstGeom>
                </p:spPr>
              </p:pic>
            </p:grpSp>
          </p:grpSp>
        </p:grpSp>
        <p:pic>
          <p:nvPicPr>
            <p:cNvPr id="33" name="Picture 32">
              <a:extLst>
                <a:ext uri="{FF2B5EF4-FFF2-40B4-BE49-F238E27FC236}">
                  <a16:creationId xmlns:a16="http://schemas.microsoft.com/office/drawing/2014/main" id="{77386E41-D6FB-427D-9538-BCB640C24CE3}"/>
                </a:ext>
              </a:extLst>
            </p:cNvPr>
            <p:cNvPicPr>
              <a:picLocks noChangeAspect="1"/>
            </p:cNvPicPr>
            <p:nvPr/>
          </p:nvPicPr>
          <p:blipFill>
            <a:blip r:embed="rId6"/>
            <a:stretch>
              <a:fillRect/>
            </a:stretch>
          </p:blipFill>
          <p:spPr>
            <a:xfrm>
              <a:off x="9227095" y="4414988"/>
              <a:ext cx="506740" cy="410864"/>
            </a:xfrm>
            <a:prstGeom prst="rect">
              <a:avLst/>
            </a:prstGeom>
          </p:spPr>
        </p:pic>
      </p:grpSp>
      <p:sp>
        <p:nvSpPr>
          <p:cNvPr id="7" name="Slide Number Placeholder 6">
            <a:extLst>
              <a:ext uri="{FF2B5EF4-FFF2-40B4-BE49-F238E27FC236}">
                <a16:creationId xmlns:a16="http://schemas.microsoft.com/office/drawing/2014/main" id="{B2D61900-CFF2-4278-A07C-A0C1F0F185C1}"/>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8</a:t>
            </a:fld>
            <a:endParaRPr lang="en-GB" dirty="0">
              <a:latin typeface="Tw Cen MT"/>
              <a:cs typeface="Tw Cen MT"/>
            </a:endParaRPr>
          </a:p>
        </p:txBody>
      </p:sp>
    </p:spTree>
    <p:extLst>
      <p:ext uri="{BB962C8B-B14F-4D97-AF65-F5344CB8AC3E}">
        <p14:creationId xmlns:p14="http://schemas.microsoft.com/office/powerpoint/2010/main" val="243739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41516"/>
            <a:ext cx="6384713" cy="532385"/>
          </a:xfrm>
          <a:custGeom>
            <a:avLst/>
            <a:gdLst/>
            <a:ahLst/>
            <a:cxnLst/>
            <a:rect l="l" t="t" r="r" b="b"/>
            <a:pathLst>
              <a:path w="4788535" h="340360">
                <a:moveTo>
                  <a:pt x="4788408" y="339850"/>
                </a:moveTo>
                <a:lnTo>
                  <a:pt x="4788408" y="0"/>
                </a:lnTo>
                <a:lnTo>
                  <a:pt x="0" y="0"/>
                </a:lnTo>
                <a:lnTo>
                  <a:pt x="0" y="339850"/>
                </a:lnTo>
                <a:lnTo>
                  <a:pt x="4788408" y="339850"/>
                </a:lnTo>
                <a:close/>
              </a:path>
            </a:pathLst>
          </a:custGeom>
          <a:solidFill>
            <a:srgbClr val="A4634E"/>
          </a:solidFill>
        </p:spPr>
        <p:txBody>
          <a:bodyPr wrap="square" lIns="0" tIns="0" rIns="0" bIns="0" rtlCol="0"/>
          <a:lstStyle/>
          <a:p>
            <a:endParaRPr sz="2400"/>
          </a:p>
        </p:txBody>
      </p:sp>
      <p:sp>
        <p:nvSpPr>
          <p:cNvPr id="3" name="object 3"/>
          <p:cNvSpPr txBox="1"/>
          <p:nvPr/>
        </p:nvSpPr>
        <p:spPr>
          <a:xfrm>
            <a:off x="6384544" y="6404863"/>
            <a:ext cx="5808133" cy="412933"/>
          </a:xfrm>
          <a:prstGeom prst="rect">
            <a:avLst/>
          </a:prstGeom>
          <a:solidFill>
            <a:srgbClr val="EFA12D"/>
          </a:solidFill>
        </p:spPr>
        <p:txBody>
          <a:bodyPr vert="horz" wrap="square" lIns="0" tIns="43179" rIns="0" bIns="0" rtlCol="0">
            <a:spAutoFit/>
          </a:bodyPr>
          <a:lstStyle/>
          <a:p>
            <a:pPr marL="1595927">
              <a:spcBef>
                <a:spcPts val="339"/>
              </a:spcBef>
            </a:pPr>
            <a:r>
              <a:rPr lang="es-ES" sz="2400" spc="-7" dirty="0">
                <a:solidFill>
                  <a:srgbClr val="FFFFFF"/>
                </a:solidFill>
                <a:latin typeface="Tw Cen MT"/>
                <a:cs typeface="Tw Cen MT"/>
              </a:rPr>
              <a:t>Guillermo Arrabal Martínez</a:t>
            </a:r>
            <a:endParaRPr sz="2400" dirty="0">
              <a:latin typeface="Tw Cen MT"/>
              <a:cs typeface="Tw Cen MT"/>
            </a:endParaRPr>
          </a:p>
        </p:txBody>
      </p:sp>
      <p:sp>
        <p:nvSpPr>
          <p:cNvPr id="4" name="object 4"/>
          <p:cNvSpPr txBox="1"/>
          <p:nvPr/>
        </p:nvSpPr>
        <p:spPr>
          <a:xfrm>
            <a:off x="912369" y="1"/>
            <a:ext cx="5856393" cy="436872"/>
          </a:xfrm>
          <a:prstGeom prst="rect">
            <a:avLst/>
          </a:prstGeom>
          <a:solidFill>
            <a:srgbClr val="A4634E"/>
          </a:solidFill>
        </p:spPr>
        <p:txBody>
          <a:bodyPr vert="horz" wrap="square" lIns="0" tIns="66887" rIns="0" bIns="0" rtlCol="0">
            <a:spAutoFit/>
          </a:bodyPr>
          <a:lstStyle/>
          <a:p>
            <a:pPr algn="ctr">
              <a:spcBef>
                <a:spcPts val="527"/>
              </a:spcBef>
            </a:pPr>
            <a:r>
              <a:rPr sz="2400" dirty="0">
                <a:solidFill>
                  <a:srgbClr val="FFFFFF"/>
                </a:solidFill>
                <a:latin typeface="Tw Cen MT"/>
                <a:cs typeface="Tw Cen MT"/>
              </a:rPr>
              <a:t>Máster en Big Data y Data</a:t>
            </a:r>
            <a:r>
              <a:rPr sz="2400" spc="-93" dirty="0">
                <a:solidFill>
                  <a:srgbClr val="FFFFFF"/>
                </a:solidFill>
                <a:latin typeface="Tw Cen MT"/>
                <a:cs typeface="Tw Cen MT"/>
              </a:rPr>
              <a:t> </a:t>
            </a:r>
            <a:r>
              <a:rPr sz="2400" dirty="0">
                <a:solidFill>
                  <a:srgbClr val="FFFFFF"/>
                </a:solidFill>
                <a:latin typeface="Tw Cen MT"/>
                <a:cs typeface="Tw Cen MT"/>
              </a:rPr>
              <a:t>Science</a:t>
            </a:r>
            <a:endParaRPr sz="2400">
              <a:latin typeface="Tw Cen MT"/>
              <a:cs typeface="Tw Cen MT"/>
            </a:endParaRPr>
          </a:p>
        </p:txBody>
      </p:sp>
      <p:sp>
        <p:nvSpPr>
          <p:cNvPr id="5" name="object 5"/>
          <p:cNvSpPr txBox="1"/>
          <p:nvPr/>
        </p:nvSpPr>
        <p:spPr>
          <a:xfrm>
            <a:off x="6768592" y="1"/>
            <a:ext cx="5423747" cy="438582"/>
          </a:xfrm>
          <a:prstGeom prst="rect">
            <a:avLst/>
          </a:prstGeom>
          <a:solidFill>
            <a:srgbClr val="EFA12D"/>
          </a:solidFill>
        </p:spPr>
        <p:txBody>
          <a:bodyPr vert="horz" wrap="square" lIns="0" tIns="68580" rIns="0" bIns="0" rtlCol="0">
            <a:spAutoFit/>
          </a:bodyPr>
          <a:lstStyle/>
          <a:p>
            <a:pPr marL="1282668">
              <a:spcBef>
                <a:spcPts val="540"/>
              </a:spcBef>
            </a:pPr>
            <a:endParaRPr sz="2400" dirty="0">
              <a:latin typeface="Tw Cen MT"/>
              <a:cs typeface="Tw Cen MT"/>
            </a:endParaRPr>
          </a:p>
        </p:txBody>
      </p:sp>
      <p:sp>
        <p:nvSpPr>
          <p:cNvPr id="6" name="object 6"/>
          <p:cNvSpPr/>
          <p:nvPr/>
        </p:nvSpPr>
        <p:spPr>
          <a:xfrm>
            <a:off x="0" y="0"/>
            <a:ext cx="912368" cy="532384"/>
          </a:xfrm>
          <a:prstGeom prst="rect">
            <a:avLst/>
          </a:prstGeom>
          <a:blipFill>
            <a:blip r:embed="rId3" cstate="print"/>
            <a:stretch>
              <a:fillRect/>
            </a:stretch>
          </a:blipFill>
        </p:spPr>
        <p:txBody>
          <a:bodyPr wrap="square" lIns="0" tIns="0" rIns="0" bIns="0" rtlCol="0"/>
          <a:lstStyle/>
          <a:p>
            <a:endParaRPr sz="2400"/>
          </a:p>
        </p:txBody>
      </p:sp>
      <p:sp>
        <p:nvSpPr>
          <p:cNvPr id="12" name="Rectangle 11">
            <a:extLst>
              <a:ext uri="{FF2B5EF4-FFF2-40B4-BE49-F238E27FC236}">
                <a16:creationId xmlns:a16="http://schemas.microsoft.com/office/drawing/2014/main" id="{464AB2C3-5F02-4CFF-A31D-CD119254C521}"/>
              </a:ext>
            </a:extLst>
          </p:cNvPr>
          <p:cNvSpPr/>
          <p:nvPr/>
        </p:nvSpPr>
        <p:spPr>
          <a:xfrm>
            <a:off x="514185" y="675653"/>
            <a:ext cx="8539700" cy="523220"/>
          </a:xfrm>
          <a:prstGeom prst="rect">
            <a:avLst/>
          </a:prstGeom>
        </p:spPr>
        <p:txBody>
          <a:bodyPr wrap="square">
            <a:spAutoFit/>
          </a:bodyPr>
          <a:lstStyle/>
          <a:p>
            <a:r>
              <a:rPr lang="es-ES" sz="2800" b="1" dirty="0">
                <a:solidFill>
                  <a:srgbClr val="27C9AE"/>
                </a:solidFill>
                <a:latin typeface="MaxamAdelle" panose="02000503060000020004" pitchFamily="2" charset="0"/>
              </a:rPr>
              <a:t>5.Desarrollo de modelos predictivos</a:t>
            </a:r>
            <a:endParaRPr lang="en-GB" sz="2800" b="1" dirty="0">
              <a:solidFill>
                <a:srgbClr val="27C9AE"/>
              </a:solidFill>
              <a:latin typeface="MaxamAdelle" panose="02000503060000020004" pitchFamily="2" charset="0"/>
            </a:endParaRPr>
          </a:p>
        </p:txBody>
      </p:sp>
      <p:sp>
        <p:nvSpPr>
          <p:cNvPr id="7" name="Slide Number Placeholder 6">
            <a:extLst>
              <a:ext uri="{FF2B5EF4-FFF2-40B4-BE49-F238E27FC236}">
                <a16:creationId xmlns:a16="http://schemas.microsoft.com/office/drawing/2014/main" id="{B2D61900-CFF2-4278-A07C-A0C1F0F185C1}"/>
              </a:ext>
            </a:extLst>
          </p:cNvPr>
          <p:cNvSpPr>
            <a:spLocks noGrp="1"/>
          </p:cNvSpPr>
          <p:nvPr>
            <p:ph type="sldNum" sz="quarter" idx="7"/>
          </p:nvPr>
        </p:nvSpPr>
        <p:spPr>
          <a:xfrm>
            <a:off x="9288610" y="6480723"/>
            <a:ext cx="2743200" cy="365125"/>
          </a:xfrm>
        </p:spPr>
        <p:txBody>
          <a:bodyPr/>
          <a:lstStyle/>
          <a:p>
            <a:pPr marL="33866">
              <a:lnSpc>
                <a:spcPts val="2667"/>
              </a:lnSpc>
            </a:pPr>
            <a:fld id="{81D60167-4931-47E6-BA6A-407CBD079E47}" type="slidenum">
              <a:rPr lang="en-GB" smtClean="0">
                <a:latin typeface="Tw Cen MT"/>
                <a:cs typeface="Tw Cen MT"/>
              </a:rPr>
              <a:pPr marL="33866">
                <a:lnSpc>
                  <a:spcPts val="2667"/>
                </a:lnSpc>
              </a:pPr>
              <a:t>9</a:t>
            </a:fld>
            <a:endParaRPr lang="en-GB" dirty="0">
              <a:latin typeface="Tw Cen MT"/>
              <a:cs typeface="Tw Cen MT"/>
            </a:endParaRPr>
          </a:p>
        </p:txBody>
      </p:sp>
      <p:sp>
        <p:nvSpPr>
          <p:cNvPr id="28" name="Rectangle 27">
            <a:extLst>
              <a:ext uri="{FF2B5EF4-FFF2-40B4-BE49-F238E27FC236}">
                <a16:creationId xmlns:a16="http://schemas.microsoft.com/office/drawing/2014/main" id="{D7CDFD62-4B17-42D6-A291-A05B04CD92CD}"/>
              </a:ext>
            </a:extLst>
          </p:cNvPr>
          <p:cNvSpPr/>
          <p:nvPr/>
        </p:nvSpPr>
        <p:spPr>
          <a:xfrm>
            <a:off x="360853" y="1867313"/>
            <a:ext cx="3121818" cy="3170099"/>
          </a:xfrm>
          <a:prstGeom prst="rect">
            <a:avLst/>
          </a:prstGeom>
        </p:spPr>
        <p:txBody>
          <a:bodyPr wrap="square">
            <a:spAutoFit/>
          </a:bodyPr>
          <a:lstStyle/>
          <a:p>
            <a:pPr marL="110250" algn="ctr">
              <a:spcAft>
                <a:spcPts val="1200"/>
              </a:spcAft>
            </a:pPr>
            <a:r>
              <a:rPr lang="es-ES" b="1" dirty="0">
                <a:solidFill>
                  <a:schemeClr val="bg1">
                    <a:lumMod val="50000"/>
                  </a:schemeClr>
                </a:solidFill>
                <a:latin typeface="MaxamAdelle" panose="02000503060000020004" pitchFamily="2" charset="0"/>
              </a:rPr>
              <a:t>Visualizamos la comparativa de ligas y algoritmos.</a:t>
            </a:r>
          </a:p>
          <a:p>
            <a:pPr marL="110250" algn="ctr">
              <a:spcAft>
                <a:spcPts val="1200"/>
              </a:spcAft>
            </a:pPr>
            <a:r>
              <a:rPr lang="es-ES" b="1" dirty="0">
                <a:solidFill>
                  <a:schemeClr val="bg1">
                    <a:lumMod val="50000"/>
                  </a:schemeClr>
                </a:solidFill>
                <a:latin typeface="MaxamAdelle" panose="02000503060000020004" pitchFamily="2" charset="0"/>
              </a:rPr>
              <a:t>Si hacemos la media de cada algoritmo por país, el mejor ha sido Random Forest</a:t>
            </a:r>
          </a:p>
          <a:p>
            <a:pPr marL="110250" algn="ctr">
              <a:spcAft>
                <a:spcPts val="1200"/>
              </a:spcAft>
            </a:pPr>
            <a:r>
              <a:rPr lang="es-ES" b="1" dirty="0">
                <a:solidFill>
                  <a:schemeClr val="bg1">
                    <a:lumMod val="50000"/>
                  </a:schemeClr>
                </a:solidFill>
                <a:latin typeface="MaxamAdelle" panose="02000503060000020004" pitchFamily="2" charset="0"/>
              </a:rPr>
              <a:t>En cuanto a los países, la liga más predecible es la española.</a:t>
            </a:r>
            <a:endParaRPr lang="en-GB" b="1" dirty="0">
              <a:solidFill>
                <a:schemeClr val="bg1">
                  <a:lumMod val="50000"/>
                </a:schemeClr>
              </a:solidFill>
              <a:latin typeface="MaxamAdelle" panose="02000503060000020004" pitchFamily="2" charset="0"/>
            </a:endParaRPr>
          </a:p>
        </p:txBody>
      </p:sp>
      <p:pic>
        <p:nvPicPr>
          <p:cNvPr id="11" name="Picture 10">
            <a:extLst>
              <a:ext uri="{FF2B5EF4-FFF2-40B4-BE49-F238E27FC236}">
                <a16:creationId xmlns:a16="http://schemas.microsoft.com/office/drawing/2014/main" id="{48897E31-4BAE-4DF7-85E6-3AFD44131F25}"/>
              </a:ext>
            </a:extLst>
          </p:cNvPr>
          <p:cNvPicPr>
            <a:picLocks noChangeAspect="1"/>
          </p:cNvPicPr>
          <p:nvPr/>
        </p:nvPicPr>
        <p:blipFill>
          <a:blip r:embed="rId4"/>
          <a:stretch>
            <a:fillRect/>
          </a:stretch>
        </p:blipFill>
        <p:spPr>
          <a:xfrm>
            <a:off x="3943351" y="1119690"/>
            <a:ext cx="7377814" cy="5229068"/>
          </a:xfrm>
          <a:prstGeom prst="rect">
            <a:avLst/>
          </a:prstGeom>
        </p:spPr>
      </p:pic>
      <p:sp>
        <p:nvSpPr>
          <p:cNvPr id="9" name="Rectangle: Rounded Corners 8">
            <a:extLst>
              <a:ext uri="{FF2B5EF4-FFF2-40B4-BE49-F238E27FC236}">
                <a16:creationId xmlns:a16="http://schemas.microsoft.com/office/drawing/2014/main" id="{ABEAD329-9821-4BAE-82BC-B509D6508249}"/>
              </a:ext>
            </a:extLst>
          </p:cNvPr>
          <p:cNvSpPr/>
          <p:nvPr/>
        </p:nvSpPr>
        <p:spPr>
          <a:xfrm>
            <a:off x="9246364" y="3837665"/>
            <a:ext cx="954157" cy="245058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6E316585-2065-48E2-B7DA-49B20BA527DB}"/>
              </a:ext>
            </a:extLst>
          </p:cNvPr>
          <p:cNvPicPr>
            <a:picLocks noChangeAspect="1"/>
          </p:cNvPicPr>
          <p:nvPr/>
        </p:nvPicPr>
        <p:blipFill>
          <a:blip r:embed="rId5"/>
          <a:stretch>
            <a:fillRect/>
          </a:stretch>
        </p:blipFill>
        <p:spPr>
          <a:xfrm>
            <a:off x="10635365" y="1769910"/>
            <a:ext cx="1371600" cy="1314450"/>
          </a:xfrm>
          <a:prstGeom prst="rect">
            <a:avLst/>
          </a:prstGeom>
        </p:spPr>
      </p:pic>
      <p:pic>
        <p:nvPicPr>
          <p:cNvPr id="10" name="Picture 9">
            <a:extLst>
              <a:ext uri="{FF2B5EF4-FFF2-40B4-BE49-F238E27FC236}">
                <a16:creationId xmlns:a16="http://schemas.microsoft.com/office/drawing/2014/main" id="{2EBE5FC8-2F27-4BAD-8DEF-C621D4475629}"/>
              </a:ext>
            </a:extLst>
          </p:cNvPr>
          <p:cNvPicPr>
            <a:picLocks noChangeAspect="1"/>
          </p:cNvPicPr>
          <p:nvPr/>
        </p:nvPicPr>
        <p:blipFill>
          <a:blip r:embed="rId6"/>
          <a:stretch>
            <a:fillRect/>
          </a:stretch>
        </p:blipFill>
        <p:spPr>
          <a:xfrm>
            <a:off x="10231863" y="4376466"/>
            <a:ext cx="1839622" cy="1512960"/>
          </a:xfrm>
          <a:prstGeom prst="rect">
            <a:avLst/>
          </a:prstGeom>
        </p:spPr>
      </p:pic>
    </p:spTree>
    <p:extLst>
      <p:ext uri="{BB962C8B-B14F-4D97-AF65-F5344CB8AC3E}">
        <p14:creationId xmlns:p14="http://schemas.microsoft.com/office/powerpoint/2010/main" val="278676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3539</Words>
  <Application>Microsoft Office PowerPoint</Application>
  <PresentationFormat>Widescreen</PresentationFormat>
  <Paragraphs>284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MaxamAdelle</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Arrabal, Guillermo</dc:creator>
  <cp:lastModifiedBy>Arrabal, Guillermo</cp:lastModifiedBy>
  <cp:revision>89</cp:revision>
  <dcterms:created xsi:type="dcterms:W3CDTF">2020-06-30T10:52:38Z</dcterms:created>
  <dcterms:modified xsi:type="dcterms:W3CDTF">2020-07-07T15:28:33Z</dcterms:modified>
</cp:coreProperties>
</file>