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EB Garamond Medium"/>
      <p:regular r:id="rId19"/>
      <p:bold r:id="rId20"/>
      <p:italic r:id="rId21"/>
      <p:boldItalic r:id="rId22"/>
    </p:embeddedFont>
    <p:embeddedFont>
      <p:font typeface="EB Garamond SemiBold"/>
      <p:regular r:id="rId23"/>
      <p:bold r:id="rId24"/>
      <p:italic r:id="rId25"/>
      <p:boldItalic r:id="rId26"/>
    </p:embeddedFont>
    <p:embeddedFont>
      <p:font typeface="EB Garamond ExtraBold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Medium-bold.fntdata"/><Relationship Id="rId22" Type="http://schemas.openxmlformats.org/officeDocument/2006/relationships/font" Target="fonts/EBGaramondMedium-boldItalic.fntdata"/><Relationship Id="rId21" Type="http://schemas.openxmlformats.org/officeDocument/2006/relationships/font" Target="fonts/EBGaramondMedium-italic.fntdata"/><Relationship Id="rId24" Type="http://schemas.openxmlformats.org/officeDocument/2006/relationships/font" Target="fonts/EBGaramondSemiBold-bold.fntdata"/><Relationship Id="rId23" Type="http://schemas.openxmlformats.org/officeDocument/2006/relationships/font" Target="fonts/EBGaramond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BGaramondSemiBold-boldItalic.fntdata"/><Relationship Id="rId25" Type="http://schemas.openxmlformats.org/officeDocument/2006/relationships/font" Target="fonts/EBGaramondSemiBold-italic.fntdata"/><Relationship Id="rId28" Type="http://schemas.openxmlformats.org/officeDocument/2006/relationships/font" Target="fonts/EBGaramondExtraBold-boldItalic.fntdata"/><Relationship Id="rId27" Type="http://schemas.openxmlformats.org/officeDocument/2006/relationships/font" Target="fonts/EBGaramond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BGaramondMedium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9174389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9174389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917438943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917438943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917438943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917438943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917438943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917438943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917438943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917438943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91743894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91743894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91743894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91743894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917438943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91743894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91743894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91743894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91743894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91743894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917438943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917438943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917438943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917438943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91743894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91743894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en.wikipedia.org/wiki/Chess#Check_and_checkmate" TargetMode="External"/><Relationship Id="rId5" Type="http://schemas.openxmlformats.org/officeDocument/2006/relationships/hyperlink" Target="https://en.wikipedia.org/wiki/King_(chess)" TargetMode="External"/><Relationship Id="rId6" Type="http://schemas.openxmlformats.org/officeDocument/2006/relationships/hyperlink" Target="https://en.wikipedia.org/wiki/Chessboard" TargetMode="External"/><Relationship Id="rId7" Type="http://schemas.openxmlformats.org/officeDocument/2006/relationships/hyperlink" Target="https://en.wikipedia.org/wiki/Chess_engin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Deep_Blue_(chess_computer)" TargetMode="External"/><Relationship Id="rId4" Type="http://schemas.openxmlformats.org/officeDocument/2006/relationships/hyperlink" Target="https://en.wikipedia.org/wiki/Deep_Blue_versus_Garry_Kasparov" TargetMode="External"/><Relationship Id="rId5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881100"/>
            <a:ext cx="8520600" cy="13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720">
                <a:latin typeface="EB Garamond ExtraBold"/>
                <a:ea typeface="EB Garamond ExtraBold"/>
                <a:cs typeface="EB Garamond ExtraBold"/>
                <a:sym typeface="EB Garamond ExtraBold"/>
              </a:rPr>
              <a:t>Creating a </a:t>
            </a:r>
            <a:r>
              <a:rPr lang="es" sz="4720">
                <a:latin typeface="EB Garamond ExtraBold"/>
                <a:ea typeface="EB Garamond ExtraBold"/>
                <a:cs typeface="EB Garamond ExtraBold"/>
                <a:sym typeface="EB Garamond ExtraBold"/>
              </a:rPr>
              <a:t>Chess Bot</a:t>
            </a:r>
            <a:r>
              <a:rPr lang="es" sz="4720">
                <a:latin typeface="EB Garamond ExtraBold"/>
                <a:ea typeface="EB Garamond ExtraBold"/>
                <a:cs typeface="EB Garamond ExtraBold"/>
                <a:sym typeface="EB Garamond ExtraBold"/>
              </a:rPr>
              <a:t> with </a:t>
            </a:r>
            <a:endParaRPr sz="472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720">
                <a:latin typeface="EB Garamond ExtraBold"/>
                <a:ea typeface="EB Garamond ExtraBold"/>
                <a:cs typeface="EB Garamond ExtraBold"/>
                <a:sym typeface="EB Garamond ExtraBold"/>
              </a:rPr>
              <a:t>Tensor Flow</a:t>
            </a:r>
            <a:endParaRPr sz="472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EB Garamond SemiBold"/>
              <a:buChar char="-"/>
            </a:pPr>
            <a:r>
              <a:rPr i="1" lang="es" sz="1500">
                <a:latin typeface="EB Garamond SemiBold"/>
                <a:ea typeface="EB Garamond SemiBold"/>
                <a:cs typeface="EB Garamond SemiBold"/>
                <a:sym typeface="EB Garamond SemiBold"/>
              </a:rPr>
              <a:t>Do chess engines dream of electric pawns?</a:t>
            </a:r>
            <a:endParaRPr i="1" sz="1500"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72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4126700"/>
            <a:ext cx="5398800" cy="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Guillermo Contreras</a:t>
            </a:r>
            <a:endParaRPr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93450" y="311750"/>
            <a:ext cx="8357100" cy="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00">
                <a:latin typeface="EB Garamond SemiBold"/>
                <a:ea typeface="EB Garamond SemiBold"/>
                <a:cs typeface="EB Garamond SemiBold"/>
                <a:sym typeface="EB Garamond SemiBold"/>
              </a:rPr>
              <a:t>Bot game logic</a:t>
            </a:r>
            <a:endParaRPr sz="3500"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501300" y="1944050"/>
            <a:ext cx="2090700" cy="142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6552025" y="1944050"/>
            <a:ext cx="2090700" cy="142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3526650" y="1944050"/>
            <a:ext cx="2090700" cy="142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577025" y="2215550"/>
            <a:ext cx="19392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Select all possible positions: use minimax </a:t>
            </a:r>
            <a: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search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cxnSp>
        <p:nvCxnSpPr>
          <p:cNvPr id="144" name="Google Shape;144;p22"/>
          <p:cNvCxnSpPr/>
          <p:nvPr/>
        </p:nvCxnSpPr>
        <p:spPr>
          <a:xfrm>
            <a:off x="2790213" y="2696375"/>
            <a:ext cx="538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2"/>
          <p:cNvSpPr txBox="1"/>
          <p:nvPr/>
        </p:nvSpPr>
        <p:spPr>
          <a:xfrm>
            <a:off x="6898525" y="2215550"/>
            <a:ext cx="13977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Make a move</a:t>
            </a:r>
            <a:endParaRPr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cxnSp>
        <p:nvCxnSpPr>
          <p:cNvPr id="146" name="Google Shape;146;p22"/>
          <p:cNvCxnSpPr/>
          <p:nvPr/>
        </p:nvCxnSpPr>
        <p:spPr>
          <a:xfrm>
            <a:off x="5815588" y="2658500"/>
            <a:ext cx="538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2"/>
          <p:cNvSpPr txBox="1"/>
          <p:nvPr/>
        </p:nvSpPr>
        <p:spPr>
          <a:xfrm>
            <a:off x="3710713" y="2181200"/>
            <a:ext cx="17226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Minimax uses my model to evaluate each position 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93450" y="2128800"/>
            <a:ext cx="8357100" cy="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00">
                <a:latin typeface="EB Garamond SemiBold"/>
                <a:ea typeface="EB Garamond SemiBold"/>
                <a:cs typeface="EB Garamond SemiBold"/>
                <a:sym typeface="EB Garamond SemiBold"/>
              </a:rPr>
              <a:t>DEMO!</a:t>
            </a:r>
            <a:endParaRPr sz="3500"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470975" y="511800"/>
            <a:ext cx="8357100" cy="4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00">
                <a:latin typeface="EB Garamond SemiBold"/>
                <a:ea typeface="EB Garamond SemiBold"/>
                <a:cs typeface="EB Garamond SemiBold"/>
                <a:sym typeface="EB Garamond SemiBold"/>
              </a:rPr>
              <a:t>Challenges/improvements:</a:t>
            </a:r>
            <a:br>
              <a:rPr lang="es" sz="3500">
                <a:latin typeface="EB Garamond SemiBold"/>
                <a:ea typeface="EB Garamond SemiBold"/>
                <a:cs typeface="EB Garamond SemiBold"/>
                <a:sym typeface="EB Garamond SemiBold"/>
              </a:rPr>
            </a:br>
            <a:endParaRPr sz="3500"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EB Garamond SemiBold"/>
              <a:buChar char="❏"/>
            </a:pPr>
            <a:r>
              <a:rPr lang="es" sz="2000">
                <a:latin typeface="EB Garamond SemiBold"/>
                <a:ea typeface="EB Garamond SemiBold"/>
                <a:cs typeface="EB Garamond SemiBold"/>
                <a:sym typeface="EB Garamond SemiBold"/>
              </a:rPr>
              <a:t>The model has not been tested. The amount of training data in order to get a good neural network is many times the size of what I used and still requires a big computational effort, not suited for normal computers. </a:t>
            </a:r>
            <a:br>
              <a:rPr lang="es" sz="2000">
                <a:latin typeface="EB Garamond SemiBold"/>
                <a:ea typeface="EB Garamond SemiBold"/>
                <a:cs typeface="EB Garamond SemiBold"/>
                <a:sym typeface="EB Garamond SemiBold"/>
              </a:rPr>
            </a:br>
            <a:endParaRPr sz="2000"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EB Garamond SemiBold"/>
              <a:buChar char="❏"/>
            </a:pPr>
            <a:r>
              <a:rPr lang="es" sz="2000">
                <a:latin typeface="EB Garamond SemiBold"/>
                <a:ea typeface="EB Garamond SemiBold"/>
                <a:cs typeface="EB Garamond SemiBold"/>
                <a:sym typeface="EB Garamond SemiBold"/>
              </a:rPr>
              <a:t>Implement reinforced learning</a:t>
            </a:r>
            <a:endParaRPr sz="2000"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EB Garamond SemiBold"/>
              <a:buChar char="❏"/>
            </a:pPr>
            <a:r>
              <a:rPr lang="es" sz="2000">
                <a:latin typeface="EB Garamond SemiBold"/>
                <a:ea typeface="EB Garamond SemiBold"/>
                <a:cs typeface="EB Garamond SemiBold"/>
                <a:sym typeface="EB Garamond SemiBold"/>
              </a:rPr>
              <a:t>Other rules need to be coded, this is much more trial/error and research from other engines.</a:t>
            </a:r>
            <a:br>
              <a:rPr lang="es" sz="2000">
                <a:latin typeface="EB Garamond SemiBold"/>
                <a:ea typeface="EB Garamond SemiBold"/>
                <a:cs typeface="EB Garamond SemiBold"/>
                <a:sym typeface="EB Garamond SemiBold"/>
              </a:rPr>
            </a:br>
            <a:endParaRPr sz="2000"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93450" y="2128800"/>
            <a:ext cx="8357100" cy="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00">
                <a:latin typeface="EB Garamond SemiBold"/>
                <a:ea typeface="EB Garamond SemiBold"/>
                <a:cs typeface="EB Garamond SemiBold"/>
                <a:sym typeface="EB Garamond SemiBold"/>
              </a:rPr>
              <a:t>Thank you!</a:t>
            </a:r>
            <a:endParaRPr sz="3500"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65350" y="467175"/>
            <a:ext cx="381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20">
                <a:latin typeface="EB Garamond SemiBold"/>
                <a:ea typeface="EB Garamond SemiBold"/>
                <a:cs typeface="EB Garamond SemiBold"/>
                <a:sym typeface="EB Garamond SemiBold"/>
              </a:rPr>
              <a:t>The game of chess</a:t>
            </a:r>
            <a:endParaRPr sz="3520"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836" y="1451100"/>
            <a:ext cx="3251688" cy="325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15650" y="1451100"/>
            <a:ext cx="3605400" cy="30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B Garamond SemiBold"/>
              <a:buChar char="●"/>
            </a:pPr>
            <a: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Objective: c</a:t>
            </a:r>
            <a:r>
              <a:rPr lang="es" sz="1600">
                <a:solidFill>
                  <a:schemeClr val="dk1"/>
                </a:solidFill>
                <a:uFill>
                  <a:noFill/>
                </a:uFill>
                <a:latin typeface="EB Garamond SemiBold"/>
                <a:ea typeface="EB Garamond SemiBold"/>
                <a:cs typeface="EB Garamond SemiBold"/>
                <a:sym typeface="EB Garamond Semi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heckmate</a:t>
            </a:r>
            <a: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 the opponent's </a:t>
            </a:r>
            <a:r>
              <a:rPr lang="es" sz="1600">
                <a:solidFill>
                  <a:schemeClr val="dk1"/>
                </a:solidFill>
                <a:uFill>
                  <a:noFill/>
                </a:uFill>
                <a:latin typeface="EB Garamond SemiBold"/>
                <a:ea typeface="EB Garamond SemiBold"/>
                <a:cs typeface="EB Garamond SemiBold"/>
                <a:sym typeface="EB Garamond SemiBol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king</a:t>
            </a:r>
            <a:br>
              <a:rPr lang="es" sz="1600">
                <a:solidFill>
                  <a:schemeClr val="lt2"/>
                </a:solidFill>
              </a:rPr>
            </a:b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Played on a </a:t>
            </a:r>
            <a:r>
              <a:rPr lang="es" sz="1600">
                <a:solidFill>
                  <a:schemeClr val="dk1"/>
                </a:solidFill>
                <a:uFill>
                  <a:noFill/>
                </a:uFill>
                <a:latin typeface="EB Garamond SemiBold"/>
                <a:ea typeface="EB Garamond SemiBold"/>
                <a:cs typeface="EB Garamond SemiBold"/>
                <a:sym typeface="EB Garamond SemiBol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chessboard</a:t>
            </a:r>
            <a: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 with 64 squares</a:t>
            </a:r>
            <a:b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</a:br>
            <a:endParaRPr sz="16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Today's </a:t>
            </a:r>
            <a:r>
              <a:rPr lang="es" sz="1600">
                <a:solidFill>
                  <a:schemeClr val="dk1"/>
                </a:solidFill>
                <a:uFill>
                  <a:noFill/>
                </a:uFill>
                <a:latin typeface="EB Garamond SemiBold"/>
                <a:ea typeface="EB Garamond SemiBold"/>
                <a:cs typeface="EB Garamond SemiBold"/>
                <a:sym typeface="EB Garamond SemiBold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chess engines</a:t>
            </a:r>
            <a: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 are significantly stronger than the best human players</a:t>
            </a:r>
            <a:b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</a:br>
            <a:endParaRPr sz="16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21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20">
                <a:latin typeface="EB Garamond SemiBold"/>
                <a:ea typeface="EB Garamond SemiBold"/>
                <a:cs typeface="EB Garamond SemiBold"/>
                <a:sym typeface="EB Garamond SemiBold"/>
              </a:rPr>
              <a:t>The dawn of computer chess</a:t>
            </a:r>
            <a:endParaRPr sz="3520"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15650" y="1451100"/>
            <a:ext cx="3605400" cy="30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B Garamond SemiBold"/>
              <a:buChar char="●"/>
            </a:pPr>
            <a: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In 1997, </a:t>
            </a:r>
            <a:r>
              <a:rPr lang="es" sz="1600">
                <a:solidFill>
                  <a:schemeClr val="dk1"/>
                </a:solidFill>
                <a:uFill>
                  <a:noFill/>
                </a:uFill>
                <a:latin typeface="EB Garamond SemiBold"/>
                <a:ea typeface="EB Garamond SemiBold"/>
                <a:cs typeface="EB Garamond SemiBold"/>
                <a:sym typeface="EB Garamond SemiBo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Deep Blue</a:t>
            </a:r>
            <a: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 became the first computer to beat the reigning World Champion, Garry Kasparov, in </a:t>
            </a:r>
            <a:r>
              <a:rPr lang="es" sz="1600">
                <a:solidFill>
                  <a:schemeClr val="dk1"/>
                </a:solidFill>
                <a:uFill>
                  <a:noFill/>
                </a:uFill>
                <a:latin typeface="EB Garamond SemiBold"/>
                <a:ea typeface="EB Garamond SemiBold"/>
                <a:cs typeface="EB Garamond SemiBold"/>
                <a:sym typeface="EB Garamond Semi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 match</a:t>
            </a:r>
            <a: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.</a:t>
            </a:r>
            <a:b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</a:br>
            <a:endParaRPr sz="16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B Garamond SemiBold"/>
              <a:buChar char="●"/>
            </a:pPr>
            <a: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This engine used custom hardware to allow parallel processing.</a:t>
            </a:r>
            <a:b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</a:br>
            <a:endParaRPr sz="16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B Garamond SemiBold"/>
              <a:buChar char="●"/>
            </a:pPr>
            <a: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 It based its play ability on </a:t>
            </a:r>
            <a:r>
              <a:rPr i="1"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brute force</a:t>
            </a:r>
            <a: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. </a:t>
            </a:r>
            <a:endParaRPr sz="12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9850" y="1554239"/>
            <a:ext cx="4036875" cy="28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750" y="1688173"/>
            <a:ext cx="2651649" cy="2360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6"/>
          <p:cNvCxnSpPr/>
          <p:nvPr/>
        </p:nvCxnSpPr>
        <p:spPr>
          <a:xfrm>
            <a:off x="7416852" y="3262602"/>
            <a:ext cx="186600" cy="15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6"/>
          <p:cNvCxnSpPr/>
          <p:nvPr/>
        </p:nvCxnSpPr>
        <p:spPr>
          <a:xfrm flipH="1" rot="10800000">
            <a:off x="7425166" y="3261044"/>
            <a:ext cx="169800" cy="15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6"/>
          <p:cNvCxnSpPr/>
          <p:nvPr/>
        </p:nvCxnSpPr>
        <p:spPr>
          <a:xfrm>
            <a:off x="6314721" y="3287450"/>
            <a:ext cx="186600" cy="15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6"/>
          <p:cNvCxnSpPr/>
          <p:nvPr/>
        </p:nvCxnSpPr>
        <p:spPr>
          <a:xfrm flipH="1" rot="10800000">
            <a:off x="6323035" y="3285892"/>
            <a:ext cx="169800" cy="15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6"/>
          <p:cNvSpPr txBox="1"/>
          <p:nvPr/>
        </p:nvSpPr>
        <p:spPr>
          <a:xfrm>
            <a:off x="239425" y="1688163"/>
            <a:ext cx="4902000" cy="23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 SemiBold"/>
              <a:buChar char="●"/>
            </a:pPr>
            <a: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Many possibilities for coding chess logic: many different engines</a:t>
            </a:r>
            <a:b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</a:br>
            <a:endParaRPr sz="16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 SemiBold"/>
              <a:buChar char="●"/>
            </a:pPr>
            <a: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Find possible moves</a:t>
            </a:r>
            <a:b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</a:br>
            <a:endParaRPr sz="16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B Garamond SemiBold"/>
              <a:buChar char="●"/>
            </a:pPr>
            <a: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Evaluate those moves</a:t>
            </a:r>
            <a:endParaRPr sz="16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</a:br>
            <a:br>
              <a:rPr lang="es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</a:br>
            <a:br>
              <a:rPr lang="es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</a:br>
            <a:endParaRPr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645900" y="335925"/>
            <a:ext cx="78522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20">
                <a:latin typeface="EB Garamond SemiBold"/>
                <a:ea typeface="EB Garamond SemiBold"/>
                <a:cs typeface="EB Garamond SemiBold"/>
                <a:sym typeface="EB Garamond SemiBold"/>
              </a:rPr>
              <a:t>Chess logic</a:t>
            </a:r>
            <a:endParaRPr sz="3520"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i="1" sz="1400"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264825" y="4279100"/>
            <a:ext cx="65679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ALGORITHM </a:t>
            </a:r>
            <a:r>
              <a:rPr lang="es" sz="1500">
                <a:solidFill>
                  <a:schemeClr val="dk1"/>
                </a:solidFill>
              </a:rPr>
              <a:t>≈</a:t>
            </a:r>
            <a: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  SEARCH + EVALUATION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357100" cy="13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20">
                <a:latin typeface="EB Garamond SemiBold"/>
                <a:ea typeface="EB Garamond SemiBold"/>
                <a:cs typeface="EB Garamond SemiBold"/>
                <a:sym typeface="EB Garamond SemiBold"/>
              </a:rPr>
              <a:t>Chess engine logic: two main approaches</a:t>
            </a:r>
            <a:endParaRPr sz="3520"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572000" y="3388700"/>
            <a:ext cx="40788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Evaluation: Handcrafted Evaluation function (knowledge about chess)</a:t>
            </a:r>
            <a:endParaRPr sz="16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Search: Minimax function with alpha beta pruning </a:t>
            </a:r>
            <a:b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</a:br>
            <a:b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</a:br>
            <a:endParaRPr sz="16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137" y="1411637"/>
            <a:ext cx="3133725" cy="176272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93200" y="3388700"/>
            <a:ext cx="40788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Evaluation: Neural network</a:t>
            </a:r>
            <a:endParaRPr sz="16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Search: Monte Carlo Tree Search</a:t>
            </a:r>
            <a:b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</a:br>
            <a:b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</a:br>
            <a:endParaRPr sz="16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68450"/>
            <a:ext cx="4029000" cy="25012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type="title"/>
          </p:nvPr>
        </p:nvSpPr>
        <p:spPr>
          <a:xfrm>
            <a:off x="393450" y="397950"/>
            <a:ext cx="8357100" cy="13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20">
                <a:latin typeface="EB Garamond SemiBold"/>
                <a:ea typeface="EB Garamond SemiBold"/>
                <a:cs typeface="EB Garamond SemiBold"/>
                <a:sym typeface="EB Garamond SemiBold"/>
              </a:rPr>
              <a:t>ALPHA ZERO’s approach:</a:t>
            </a:r>
            <a:endParaRPr sz="3520"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20">
                <a:latin typeface="EB Garamond SemiBold"/>
                <a:ea typeface="EB Garamond SemiBold"/>
                <a:cs typeface="EB Garamond SemiBold"/>
                <a:sym typeface="EB Garamond SemiBold"/>
              </a:rPr>
              <a:t>Using neural networks to evaluate a position</a:t>
            </a:r>
            <a:endParaRPr sz="3520"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93450" y="2833825"/>
            <a:ext cx="37989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Pattern recognition!</a:t>
            </a:r>
            <a:endParaRPr sz="16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We encode different information about the chessboard, pieces, rules as inputs and the network tries to find patterns</a:t>
            </a:r>
            <a:br>
              <a:rPr lang="es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</a:br>
            <a:br>
              <a:rPr lang="es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</a:br>
            <a:endParaRPr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404525" y="955650"/>
            <a:ext cx="7793700" cy="32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520"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20">
                <a:latin typeface="EB Garamond SemiBold"/>
                <a:ea typeface="EB Garamond SemiBold"/>
                <a:cs typeface="EB Garamond SemiBold"/>
                <a:sym typeface="EB Garamond SemiBold"/>
              </a:rPr>
              <a:t>My Goal:</a:t>
            </a:r>
            <a:endParaRPr sz="3520"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520"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20">
                <a:latin typeface="EB Garamond SemiBold"/>
                <a:ea typeface="EB Garamond SemiBold"/>
                <a:cs typeface="EB Garamond SemiBold"/>
                <a:sym typeface="EB Garamond SemiBold"/>
              </a:rPr>
              <a:t>Create a </a:t>
            </a:r>
            <a:r>
              <a:rPr lang="es" sz="3520">
                <a:latin typeface="EB Garamond SemiBold"/>
                <a:ea typeface="EB Garamond SemiBold"/>
                <a:cs typeface="EB Garamond SemiBold"/>
                <a:sym typeface="EB Garamond SemiBold"/>
              </a:rPr>
              <a:t>chess bot</a:t>
            </a:r>
            <a:r>
              <a:rPr lang="es" sz="3520">
                <a:latin typeface="EB Garamond SemiBold"/>
                <a:ea typeface="EB Garamond SemiBold"/>
                <a:cs typeface="EB Garamond SemiBold"/>
                <a:sym typeface="EB Garamond SemiBold"/>
              </a:rPr>
              <a:t> that uses a neural network that can evaluate positions</a:t>
            </a:r>
            <a:endParaRPr sz="3520"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93450" y="505775"/>
            <a:ext cx="8357100" cy="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00">
                <a:latin typeface="EB Garamond SemiBold"/>
                <a:ea typeface="EB Garamond SemiBold"/>
                <a:cs typeface="EB Garamond SemiBold"/>
                <a:sym typeface="EB Garamond SemiBold"/>
              </a:rPr>
              <a:t>Chess bot eval function</a:t>
            </a:r>
            <a:endParaRPr sz="3500"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612925" y="1941000"/>
            <a:ext cx="3676500" cy="19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INPUT: </a:t>
            </a:r>
            <a:endParaRPr sz="16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position of each type of piece for white/black and the available squares for those pieces: 14 layers </a:t>
            </a:r>
            <a:br>
              <a:rPr lang="es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</a:br>
            <a:br>
              <a:rPr lang="es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</a:br>
            <a:r>
              <a:rPr lang="es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ALPHAZERO → 119  layers!!!</a:t>
            </a:r>
            <a:endParaRPr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4617088" y="1869900"/>
            <a:ext cx="2617200" cy="159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4769488" y="2022300"/>
            <a:ext cx="2617200" cy="159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4921888" y="2174700"/>
            <a:ext cx="2617200" cy="159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5074288" y="2327100"/>
            <a:ext cx="2617200" cy="159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717" y="2502087"/>
            <a:ext cx="2617075" cy="168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>
            <a:off x="5695075" y="4507750"/>
            <a:ext cx="1893900" cy="55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 rot="5400000">
            <a:off x="7614850" y="3302500"/>
            <a:ext cx="1437600" cy="55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 rot="3028308">
            <a:off x="7189003" y="1921714"/>
            <a:ext cx="952145" cy="5562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7932675" y="1564625"/>
            <a:ext cx="5280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14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8416375" y="3158050"/>
            <a:ext cx="3342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8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6474925" y="4553125"/>
            <a:ext cx="3342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8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501300" y="2741500"/>
            <a:ext cx="2090700" cy="142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6552025" y="2741500"/>
            <a:ext cx="2090700" cy="142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3526650" y="2741500"/>
            <a:ext cx="2090700" cy="142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206350" y="274675"/>
            <a:ext cx="8357100" cy="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00">
                <a:latin typeface="EB Garamond SemiBold"/>
                <a:ea typeface="EB Garamond SemiBold"/>
                <a:cs typeface="EB Garamond SemiBold"/>
                <a:sym typeface="EB Garamond SemiBold"/>
              </a:rPr>
              <a:t>The chess bot: evaluation function</a:t>
            </a:r>
            <a:endParaRPr sz="3500"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577050" y="3013000"/>
            <a:ext cx="19392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INPUT </a:t>
            </a:r>
            <a:endParaRPr sz="16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3d matrix of</a:t>
            </a:r>
            <a:endParaRPr sz="16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8 x 8 x 14</a:t>
            </a:r>
            <a:endParaRPr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cxnSp>
        <p:nvCxnSpPr>
          <p:cNvPr id="128" name="Google Shape;128;p21"/>
          <p:cNvCxnSpPr/>
          <p:nvPr/>
        </p:nvCxnSpPr>
        <p:spPr>
          <a:xfrm>
            <a:off x="2790213" y="3493825"/>
            <a:ext cx="538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1"/>
          <p:cNvSpPr txBox="1"/>
          <p:nvPr/>
        </p:nvSpPr>
        <p:spPr>
          <a:xfrm>
            <a:off x="6898525" y="3013000"/>
            <a:ext cx="13977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OUTPUT</a:t>
            </a:r>
            <a:endParaRPr sz="16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evaluation</a:t>
            </a:r>
            <a:endParaRPr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cxnSp>
        <p:nvCxnSpPr>
          <p:cNvPr id="130" name="Google Shape;130;p21"/>
          <p:cNvCxnSpPr/>
          <p:nvPr/>
        </p:nvCxnSpPr>
        <p:spPr>
          <a:xfrm>
            <a:off x="5815588" y="3455950"/>
            <a:ext cx="538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21"/>
          <p:cNvSpPr txBox="1"/>
          <p:nvPr/>
        </p:nvSpPr>
        <p:spPr>
          <a:xfrm>
            <a:off x="3339550" y="2944300"/>
            <a:ext cx="20907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    MODEL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neural network (2 conv layers)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501300" y="1082200"/>
            <a:ext cx="2090700" cy="142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577050" y="1144675"/>
            <a:ext cx="19392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Dataset</a:t>
            </a:r>
            <a:endParaRPr sz="16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~ 900k positions and evaluation from stockfish</a:t>
            </a:r>
            <a:endParaRPr sz="16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cxnSp>
        <p:nvCxnSpPr>
          <p:cNvPr id="134" name="Google Shape;134;p21"/>
          <p:cNvCxnSpPr>
            <a:stCxn id="132" idx="2"/>
            <a:endCxn id="125" idx="0"/>
          </p:cNvCxnSpPr>
          <p:nvPr/>
        </p:nvCxnSpPr>
        <p:spPr>
          <a:xfrm>
            <a:off x="1546650" y="2511100"/>
            <a:ext cx="3025500" cy="230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