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69473-B2CE-4755-97CE-4A078A19A676}" type="doc">
      <dgm:prSet loTypeId="urn:microsoft.com/office/officeart/2005/8/layout/chevron2" loCatId="process" qsTypeId="urn:microsoft.com/office/officeart/2005/8/quickstyle/simple5" qsCatId="simple" csTypeId="urn:microsoft.com/office/officeart/2005/8/colors/accent0_3" csCatId="mainScheme" phldr="1"/>
      <dgm:spPr/>
      <dgm:t>
        <a:bodyPr/>
        <a:lstStyle/>
        <a:p>
          <a:endParaRPr lang="es-AR"/>
        </a:p>
      </dgm:t>
    </dgm:pt>
    <dgm:pt modelId="{EE6C9FD7-62FB-4A1C-9BA6-7CD7C0B34E68}">
      <dgm:prSet phldrT="[Texto]"/>
      <dgm:spPr/>
      <dgm:t>
        <a:bodyPr/>
        <a:lstStyle/>
        <a:p>
          <a:r>
            <a:rPr lang="es-AR" dirty="0"/>
            <a:t>Plan Trabajo</a:t>
          </a:r>
        </a:p>
      </dgm:t>
    </dgm:pt>
    <dgm:pt modelId="{DC36BA23-5938-4AA1-B1CE-D31A9418A3FF}" type="parTrans" cxnId="{B5170085-112A-4A17-B6E9-7A6BFA5B3639}">
      <dgm:prSet/>
      <dgm:spPr/>
      <dgm:t>
        <a:bodyPr/>
        <a:lstStyle/>
        <a:p>
          <a:endParaRPr lang="es-AR"/>
        </a:p>
      </dgm:t>
    </dgm:pt>
    <dgm:pt modelId="{76773E1F-882B-421C-BB1F-79DB7ABF2CF0}" type="sibTrans" cxnId="{B5170085-112A-4A17-B6E9-7A6BFA5B3639}">
      <dgm:prSet/>
      <dgm:spPr/>
      <dgm:t>
        <a:bodyPr/>
        <a:lstStyle/>
        <a:p>
          <a:endParaRPr lang="es-AR"/>
        </a:p>
      </dgm:t>
    </dgm:pt>
    <dgm:pt modelId="{2CBA2296-43F9-4A59-885B-36FD4B773AC8}">
      <dgm:prSet phldrT="[Texto]"/>
      <dgm:spPr/>
      <dgm:t>
        <a:bodyPr/>
        <a:lstStyle/>
        <a:p>
          <a:r>
            <a:rPr lang="es-AR" dirty="0"/>
            <a:t>Se planifico cada etapa del proyecto, contemplando los plazos estimados de cumplimiento. Era necesario tener una planificación para optimizar los tiempos.</a:t>
          </a:r>
        </a:p>
      </dgm:t>
    </dgm:pt>
    <dgm:pt modelId="{ABF84060-4DE9-4548-B0C5-EE2E185DBE99}" type="parTrans" cxnId="{83E529FD-5B3F-4EBE-B9C7-435FF8049C02}">
      <dgm:prSet/>
      <dgm:spPr/>
      <dgm:t>
        <a:bodyPr/>
        <a:lstStyle/>
        <a:p>
          <a:endParaRPr lang="es-AR"/>
        </a:p>
      </dgm:t>
    </dgm:pt>
    <dgm:pt modelId="{85B7BEEA-3A7D-4569-AC66-C2FEC0E32C5D}" type="sibTrans" cxnId="{83E529FD-5B3F-4EBE-B9C7-435FF8049C02}">
      <dgm:prSet/>
      <dgm:spPr/>
      <dgm:t>
        <a:bodyPr/>
        <a:lstStyle/>
        <a:p>
          <a:endParaRPr lang="es-AR"/>
        </a:p>
      </dgm:t>
    </dgm:pt>
    <dgm:pt modelId="{9AD2B648-E78E-4ACD-8A0C-D7DB168163C2}">
      <dgm:prSet phldrT="[Texto]"/>
      <dgm:spPr/>
      <dgm:t>
        <a:bodyPr/>
        <a:lstStyle/>
        <a:p>
          <a:r>
            <a:rPr lang="es-AR" dirty="0"/>
            <a:t>Extracción Datos</a:t>
          </a:r>
        </a:p>
      </dgm:t>
    </dgm:pt>
    <dgm:pt modelId="{4A4D821B-9DF4-4A59-9F9C-9AAC17593337}" type="parTrans" cxnId="{1D445D47-1DFB-4AAF-B672-EC79948A6A06}">
      <dgm:prSet/>
      <dgm:spPr/>
      <dgm:t>
        <a:bodyPr/>
        <a:lstStyle/>
        <a:p>
          <a:endParaRPr lang="es-AR"/>
        </a:p>
      </dgm:t>
    </dgm:pt>
    <dgm:pt modelId="{655A44AD-7A65-47CE-B566-D1B7CD5FBDDF}" type="sibTrans" cxnId="{1D445D47-1DFB-4AAF-B672-EC79948A6A06}">
      <dgm:prSet/>
      <dgm:spPr/>
      <dgm:t>
        <a:bodyPr/>
        <a:lstStyle/>
        <a:p>
          <a:endParaRPr lang="es-AR"/>
        </a:p>
      </dgm:t>
    </dgm:pt>
    <dgm:pt modelId="{894FB876-544E-4845-81C5-5549F2CE4DF4}">
      <dgm:prSet phldrT="[Texto]"/>
      <dgm:spPr/>
      <dgm:t>
        <a:bodyPr/>
        <a:lstStyle/>
        <a:p>
          <a:r>
            <a:rPr lang="es-AR" dirty="0"/>
            <a:t>Se importaron las librerías y se extrajeron los datos desde 4 data </a:t>
          </a:r>
          <a:r>
            <a:rPr lang="es-AR" dirty="0" err="1"/>
            <a:t>frame</a:t>
          </a:r>
          <a:r>
            <a:rPr lang="es-AR" dirty="0"/>
            <a:t> (</a:t>
          </a:r>
          <a:r>
            <a:rPr lang="es-AR" dirty="0" err="1"/>
            <a:t>contrat</a:t>
          </a:r>
          <a:r>
            <a:rPr lang="es-AR" dirty="0"/>
            <a:t>, personal, internet y </a:t>
          </a:r>
          <a:r>
            <a:rPr lang="es-AR" dirty="0" err="1"/>
            <a:t>phone</a:t>
          </a:r>
          <a:r>
            <a:rPr lang="es-AR" dirty="0"/>
            <a:t>) , conectados por medio del </a:t>
          </a:r>
          <a:r>
            <a:rPr lang="es-AR" dirty="0" err="1"/>
            <a:t>Idcontract</a:t>
          </a:r>
          <a:r>
            <a:rPr lang="es-AR" dirty="0"/>
            <a:t>.</a:t>
          </a:r>
        </a:p>
      </dgm:t>
    </dgm:pt>
    <dgm:pt modelId="{146ABB61-2095-4076-86D9-7AA7013D7595}" type="parTrans" cxnId="{FD5C621A-4664-4BDB-BC18-0D7CF77D5128}">
      <dgm:prSet/>
      <dgm:spPr/>
      <dgm:t>
        <a:bodyPr/>
        <a:lstStyle/>
        <a:p>
          <a:endParaRPr lang="es-AR"/>
        </a:p>
      </dgm:t>
    </dgm:pt>
    <dgm:pt modelId="{AD3C6A66-A177-4C14-9B1E-1C575F5A3760}" type="sibTrans" cxnId="{FD5C621A-4664-4BDB-BC18-0D7CF77D5128}">
      <dgm:prSet/>
      <dgm:spPr/>
      <dgm:t>
        <a:bodyPr/>
        <a:lstStyle/>
        <a:p>
          <a:endParaRPr lang="es-AR"/>
        </a:p>
      </dgm:t>
    </dgm:pt>
    <dgm:pt modelId="{C7F39870-B14C-4FD4-9F77-4FCFD3AAFAB4}">
      <dgm:prSet phldrT="[Texto]"/>
      <dgm:spPr/>
      <dgm:t>
        <a:bodyPr/>
        <a:lstStyle/>
        <a:p>
          <a:r>
            <a:rPr lang="es-AR" dirty="0"/>
            <a:t>Adecuación </a:t>
          </a:r>
        </a:p>
      </dgm:t>
    </dgm:pt>
    <dgm:pt modelId="{D4DF6D5C-0357-44C8-A4CD-00AC216743B5}" type="parTrans" cxnId="{B2B6ABB0-7823-4CBB-A2F5-BEFCB7F1C5C8}">
      <dgm:prSet/>
      <dgm:spPr/>
      <dgm:t>
        <a:bodyPr/>
        <a:lstStyle/>
        <a:p>
          <a:endParaRPr lang="es-AR"/>
        </a:p>
      </dgm:t>
    </dgm:pt>
    <dgm:pt modelId="{45F5AD3A-3E4A-46A1-BDA2-3A42839625CC}" type="sibTrans" cxnId="{B2B6ABB0-7823-4CBB-A2F5-BEFCB7F1C5C8}">
      <dgm:prSet/>
      <dgm:spPr/>
      <dgm:t>
        <a:bodyPr/>
        <a:lstStyle/>
        <a:p>
          <a:endParaRPr lang="es-AR"/>
        </a:p>
      </dgm:t>
    </dgm:pt>
    <dgm:pt modelId="{7E3D0B74-A399-4B8D-A862-B7B4B609940F}">
      <dgm:prSet phldrT="[Texto]"/>
      <dgm:spPr/>
      <dgm:t>
        <a:bodyPr/>
        <a:lstStyle/>
        <a:p>
          <a:r>
            <a:rPr lang="es-AR" dirty="0"/>
            <a:t>Se estudiaron los tipos de datos adecuándolos a valores numéricos o de fecha según el caso. En la tabla de contratos el campo </a:t>
          </a:r>
          <a:r>
            <a:rPr lang="es-AR" dirty="0" err="1"/>
            <a:t>EndDate</a:t>
          </a:r>
          <a:r>
            <a:rPr lang="es-AR" dirty="0"/>
            <a:t> era de tipo </a:t>
          </a:r>
          <a:r>
            <a:rPr lang="es-AR" dirty="0" err="1"/>
            <a:t>objet</a:t>
          </a:r>
          <a:r>
            <a:rPr lang="es-AR" dirty="0"/>
            <a:t> y era necesario convertirla en fecha, además se incorporo una columna adicional con un código binario para saber si el cliente estaba activo o no (esta fue nuestra variable objetivo)</a:t>
          </a:r>
        </a:p>
      </dgm:t>
    </dgm:pt>
    <dgm:pt modelId="{865CA893-4C05-471E-9D67-B5C3603C1A08}" type="parTrans" cxnId="{5B94D203-DD68-4C27-9E84-12D2182A8ABA}">
      <dgm:prSet/>
      <dgm:spPr/>
      <dgm:t>
        <a:bodyPr/>
        <a:lstStyle/>
        <a:p>
          <a:endParaRPr lang="es-AR"/>
        </a:p>
      </dgm:t>
    </dgm:pt>
    <dgm:pt modelId="{C1C6C11D-3A97-44F2-9590-8BC00F75A71B}" type="sibTrans" cxnId="{5B94D203-DD68-4C27-9E84-12D2182A8ABA}">
      <dgm:prSet/>
      <dgm:spPr/>
      <dgm:t>
        <a:bodyPr/>
        <a:lstStyle/>
        <a:p>
          <a:endParaRPr lang="es-AR"/>
        </a:p>
      </dgm:t>
    </dgm:pt>
    <dgm:pt modelId="{54366613-2982-4969-9C1E-3596C4D0B8B7}">
      <dgm:prSet/>
      <dgm:spPr/>
      <dgm:t>
        <a:bodyPr/>
        <a:lstStyle/>
        <a:p>
          <a:r>
            <a:rPr lang="es-AR" dirty="0"/>
            <a:t>Completaron los Valores Ausentes</a:t>
          </a:r>
        </a:p>
      </dgm:t>
    </dgm:pt>
    <dgm:pt modelId="{3F957717-B8FD-4227-8AC8-D859BE079578}" type="parTrans" cxnId="{ECA6E694-2936-4BBF-AD43-E1D22B05F7D2}">
      <dgm:prSet/>
      <dgm:spPr/>
      <dgm:t>
        <a:bodyPr/>
        <a:lstStyle/>
        <a:p>
          <a:endParaRPr lang="es-AR"/>
        </a:p>
      </dgm:t>
    </dgm:pt>
    <dgm:pt modelId="{46AE4E9A-8328-43F3-8259-0C58C93A0A64}" type="sibTrans" cxnId="{ECA6E694-2936-4BBF-AD43-E1D22B05F7D2}">
      <dgm:prSet/>
      <dgm:spPr/>
      <dgm:t>
        <a:bodyPr/>
        <a:lstStyle/>
        <a:p>
          <a:endParaRPr lang="es-AR"/>
        </a:p>
      </dgm:t>
    </dgm:pt>
    <dgm:pt modelId="{9D90C66B-E342-4FBF-B355-943F9399053F}">
      <dgm:prSet/>
      <dgm:spPr/>
      <dgm:t>
        <a:bodyPr/>
        <a:lstStyle/>
        <a:p>
          <a:pPr>
            <a:buFont typeface="Arial" panose="020B0604020202020204" pitchFamily="34" charset="0"/>
            <a:buChar char="•"/>
          </a:pPr>
          <a:r>
            <a:rPr lang="es-AR" dirty="0"/>
            <a:t>Se estudiaron si existía algún patrón de comportamiento, se determinó que las causas eran de clientes que no tenían servicios adicionales completando con </a:t>
          </a:r>
          <a:r>
            <a:rPr lang="en-US" dirty="0"/>
            <a:t>‘No’ </a:t>
          </a:r>
          <a:endParaRPr lang="es-AR" dirty="0"/>
        </a:p>
      </dgm:t>
    </dgm:pt>
    <dgm:pt modelId="{F6ED0CF9-FD35-4C13-8375-13D59B14159D}" type="parTrans" cxnId="{FCB6C3E9-8046-40C5-9019-3DC1708ECD9F}">
      <dgm:prSet/>
      <dgm:spPr/>
      <dgm:t>
        <a:bodyPr/>
        <a:lstStyle/>
        <a:p>
          <a:endParaRPr lang="es-AR"/>
        </a:p>
      </dgm:t>
    </dgm:pt>
    <dgm:pt modelId="{687D1D44-2A97-4AD1-8B99-F767B942F911}" type="sibTrans" cxnId="{FCB6C3E9-8046-40C5-9019-3DC1708ECD9F}">
      <dgm:prSet/>
      <dgm:spPr/>
      <dgm:t>
        <a:bodyPr/>
        <a:lstStyle/>
        <a:p>
          <a:endParaRPr lang="es-AR"/>
        </a:p>
      </dgm:t>
    </dgm:pt>
    <dgm:pt modelId="{447726EB-E0C1-48DE-8934-08308E329D91}" type="pres">
      <dgm:prSet presAssocID="{4D669473-B2CE-4755-97CE-4A078A19A676}" presName="linearFlow" presStyleCnt="0">
        <dgm:presLayoutVars>
          <dgm:dir/>
          <dgm:animLvl val="lvl"/>
          <dgm:resizeHandles val="exact"/>
        </dgm:presLayoutVars>
      </dgm:prSet>
      <dgm:spPr/>
    </dgm:pt>
    <dgm:pt modelId="{758A4AE6-A418-414E-B039-D4439E17D19C}" type="pres">
      <dgm:prSet presAssocID="{EE6C9FD7-62FB-4A1C-9BA6-7CD7C0B34E68}" presName="composite" presStyleCnt="0"/>
      <dgm:spPr/>
    </dgm:pt>
    <dgm:pt modelId="{2FB41333-2E71-4CBC-B5D9-CAEA00E72ACD}" type="pres">
      <dgm:prSet presAssocID="{EE6C9FD7-62FB-4A1C-9BA6-7CD7C0B34E68}" presName="parentText" presStyleLbl="alignNode1" presStyleIdx="0" presStyleCnt="4">
        <dgm:presLayoutVars>
          <dgm:chMax val="1"/>
          <dgm:bulletEnabled val="1"/>
        </dgm:presLayoutVars>
      </dgm:prSet>
      <dgm:spPr/>
    </dgm:pt>
    <dgm:pt modelId="{4F14CBAD-E463-4CE5-824B-341418A37E65}" type="pres">
      <dgm:prSet presAssocID="{EE6C9FD7-62FB-4A1C-9BA6-7CD7C0B34E68}" presName="descendantText" presStyleLbl="alignAcc1" presStyleIdx="0" presStyleCnt="4">
        <dgm:presLayoutVars>
          <dgm:bulletEnabled val="1"/>
        </dgm:presLayoutVars>
      </dgm:prSet>
      <dgm:spPr/>
    </dgm:pt>
    <dgm:pt modelId="{631221E6-13D8-44B1-9BF8-1BBDC2AFA1AB}" type="pres">
      <dgm:prSet presAssocID="{76773E1F-882B-421C-BB1F-79DB7ABF2CF0}" presName="sp" presStyleCnt="0"/>
      <dgm:spPr/>
    </dgm:pt>
    <dgm:pt modelId="{73015A42-087C-424C-856D-ACCBB334249E}" type="pres">
      <dgm:prSet presAssocID="{9AD2B648-E78E-4ACD-8A0C-D7DB168163C2}" presName="composite" presStyleCnt="0"/>
      <dgm:spPr/>
    </dgm:pt>
    <dgm:pt modelId="{36B041C9-7E63-4A38-B2DA-E7184AD167CC}" type="pres">
      <dgm:prSet presAssocID="{9AD2B648-E78E-4ACD-8A0C-D7DB168163C2}" presName="parentText" presStyleLbl="alignNode1" presStyleIdx="1" presStyleCnt="4">
        <dgm:presLayoutVars>
          <dgm:chMax val="1"/>
          <dgm:bulletEnabled val="1"/>
        </dgm:presLayoutVars>
      </dgm:prSet>
      <dgm:spPr/>
    </dgm:pt>
    <dgm:pt modelId="{E5C66326-DD2D-4F7B-B6BB-EEEFBA9CC40D}" type="pres">
      <dgm:prSet presAssocID="{9AD2B648-E78E-4ACD-8A0C-D7DB168163C2}" presName="descendantText" presStyleLbl="alignAcc1" presStyleIdx="1" presStyleCnt="4">
        <dgm:presLayoutVars>
          <dgm:bulletEnabled val="1"/>
        </dgm:presLayoutVars>
      </dgm:prSet>
      <dgm:spPr/>
    </dgm:pt>
    <dgm:pt modelId="{13DD1AF9-DCA6-4A47-A4CF-CF149296FB66}" type="pres">
      <dgm:prSet presAssocID="{655A44AD-7A65-47CE-B566-D1B7CD5FBDDF}" presName="sp" presStyleCnt="0"/>
      <dgm:spPr/>
    </dgm:pt>
    <dgm:pt modelId="{2CFEFC58-0784-4909-9884-36DA86C591A5}" type="pres">
      <dgm:prSet presAssocID="{C7F39870-B14C-4FD4-9F77-4FCFD3AAFAB4}" presName="composite" presStyleCnt="0"/>
      <dgm:spPr/>
    </dgm:pt>
    <dgm:pt modelId="{DD41E680-3C8D-401B-B6FA-F418CB9B4E1E}" type="pres">
      <dgm:prSet presAssocID="{C7F39870-B14C-4FD4-9F77-4FCFD3AAFAB4}" presName="parentText" presStyleLbl="alignNode1" presStyleIdx="2" presStyleCnt="4">
        <dgm:presLayoutVars>
          <dgm:chMax val="1"/>
          <dgm:bulletEnabled val="1"/>
        </dgm:presLayoutVars>
      </dgm:prSet>
      <dgm:spPr/>
    </dgm:pt>
    <dgm:pt modelId="{C21ABC59-6188-4DA2-886B-4E1423226E68}" type="pres">
      <dgm:prSet presAssocID="{C7F39870-B14C-4FD4-9F77-4FCFD3AAFAB4}" presName="descendantText" presStyleLbl="alignAcc1" presStyleIdx="2" presStyleCnt="4" custLinFactNeighborX="-144" custLinFactNeighborY="-775">
        <dgm:presLayoutVars>
          <dgm:bulletEnabled val="1"/>
        </dgm:presLayoutVars>
      </dgm:prSet>
      <dgm:spPr/>
    </dgm:pt>
    <dgm:pt modelId="{BB82963A-602C-4A80-ACDA-59D6DB05234B}" type="pres">
      <dgm:prSet presAssocID="{45F5AD3A-3E4A-46A1-BDA2-3A42839625CC}" presName="sp" presStyleCnt="0"/>
      <dgm:spPr/>
    </dgm:pt>
    <dgm:pt modelId="{E45E8603-54C3-4AE2-93EA-66F3E35BAD3F}" type="pres">
      <dgm:prSet presAssocID="{54366613-2982-4969-9C1E-3596C4D0B8B7}" presName="composite" presStyleCnt="0"/>
      <dgm:spPr/>
    </dgm:pt>
    <dgm:pt modelId="{2D59E2FE-504E-4DE7-A7F5-16EA995B8218}" type="pres">
      <dgm:prSet presAssocID="{54366613-2982-4969-9C1E-3596C4D0B8B7}" presName="parentText" presStyleLbl="alignNode1" presStyleIdx="3" presStyleCnt="4">
        <dgm:presLayoutVars>
          <dgm:chMax val="1"/>
          <dgm:bulletEnabled val="1"/>
        </dgm:presLayoutVars>
      </dgm:prSet>
      <dgm:spPr/>
    </dgm:pt>
    <dgm:pt modelId="{BB73C1DD-FED5-4D4E-B98B-01D75C14CEF7}" type="pres">
      <dgm:prSet presAssocID="{54366613-2982-4969-9C1E-3596C4D0B8B7}" presName="descendantText" presStyleLbl="alignAcc1" presStyleIdx="3" presStyleCnt="4" custLinFactNeighborX="-363">
        <dgm:presLayoutVars>
          <dgm:bulletEnabled val="1"/>
        </dgm:presLayoutVars>
      </dgm:prSet>
      <dgm:spPr/>
    </dgm:pt>
  </dgm:ptLst>
  <dgm:cxnLst>
    <dgm:cxn modelId="{5B94D203-DD68-4C27-9E84-12D2182A8ABA}" srcId="{C7F39870-B14C-4FD4-9F77-4FCFD3AAFAB4}" destId="{7E3D0B74-A399-4B8D-A862-B7B4B609940F}" srcOrd="0" destOrd="0" parTransId="{865CA893-4C05-471E-9D67-B5C3603C1A08}" sibTransId="{C1C6C11D-3A97-44F2-9590-8BC00F75A71B}"/>
    <dgm:cxn modelId="{FD5C621A-4664-4BDB-BC18-0D7CF77D5128}" srcId="{9AD2B648-E78E-4ACD-8A0C-D7DB168163C2}" destId="{894FB876-544E-4845-81C5-5549F2CE4DF4}" srcOrd="0" destOrd="0" parTransId="{146ABB61-2095-4076-86D9-7AA7013D7595}" sibTransId="{AD3C6A66-A177-4C14-9B1E-1C575F5A3760}"/>
    <dgm:cxn modelId="{C19DA124-6DA6-4A44-BC49-901F7A6C43E3}" type="presOf" srcId="{9AD2B648-E78E-4ACD-8A0C-D7DB168163C2}" destId="{36B041C9-7E63-4A38-B2DA-E7184AD167CC}" srcOrd="0" destOrd="0" presId="urn:microsoft.com/office/officeart/2005/8/layout/chevron2"/>
    <dgm:cxn modelId="{70ECCE3E-531C-4C36-B292-9473CFB3388A}" type="presOf" srcId="{54366613-2982-4969-9C1E-3596C4D0B8B7}" destId="{2D59E2FE-504E-4DE7-A7F5-16EA995B8218}" srcOrd="0" destOrd="0" presId="urn:microsoft.com/office/officeart/2005/8/layout/chevron2"/>
    <dgm:cxn modelId="{11972042-D9D2-4892-8CB5-7F5C7578A046}" type="presOf" srcId="{894FB876-544E-4845-81C5-5549F2CE4DF4}" destId="{E5C66326-DD2D-4F7B-B6BB-EEEFBA9CC40D}" srcOrd="0" destOrd="0" presId="urn:microsoft.com/office/officeart/2005/8/layout/chevron2"/>
    <dgm:cxn modelId="{1D445D47-1DFB-4AAF-B672-EC79948A6A06}" srcId="{4D669473-B2CE-4755-97CE-4A078A19A676}" destId="{9AD2B648-E78E-4ACD-8A0C-D7DB168163C2}" srcOrd="1" destOrd="0" parTransId="{4A4D821B-9DF4-4A59-9F9C-9AAC17593337}" sibTransId="{655A44AD-7A65-47CE-B566-D1B7CD5FBDDF}"/>
    <dgm:cxn modelId="{AF5E5667-CB13-45E4-BDB6-01BF85CC7D99}" type="presOf" srcId="{4D669473-B2CE-4755-97CE-4A078A19A676}" destId="{447726EB-E0C1-48DE-8934-08308E329D91}" srcOrd="0" destOrd="0" presId="urn:microsoft.com/office/officeart/2005/8/layout/chevron2"/>
    <dgm:cxn modelId="{B5170085-112A-4A17-B6E9-7A6BFA5B3639}" srcId="{4D669473-B2CE-4755-97CE-4A078A19A676}" destId="{EE6C9FD7-62FB-4A1C-9BA6-7CD7C0B34E68}" srcOrd="0" destOrd="0" parTransId="{DC36BA23-5938-4AA1-B1CE-D31A9418A3FF}" sibTransId="{76773E1F-882B-421C-BB1F-79DB7ABF2CF0}"/>
    <dgm:cxn modelId="{0779B689-F107-483E-9566-0B0D55DC4823}" type="presOf" srcId="{7E3D0B74-A399-4B8D-A862-B7B4B609940F}" destId="{C21ABC59-6188-4DA2-886B-4E1423226E68}" srcOrd="0" destOrd="0" presId="urn:microsoft.com/office/officeart/2005/8/layout/chevron2"/>
    <dgm:cxn modelId="{ECA6E694-2936-4BBF-AD43-E1D22B05F7D2}" srcId="{4D669473-B2CE-4755-97CE-4A078A19A676}" destId="{54366613-2982-4969-9C1E-3596C4D0B8B7}" srcOrd="3" destOrd="0" parTransId="{3F957717-B8FD-4227-8AC8-D859BE079578}" sibTransId="{46AE4E9A-8328-43F3-8259-0C58C93A0A64}"/>
    <dgm:cxn modelId="{B2B6ABB0-7823-4CBB-A2F5-BEFCB7F1C5C8}" srcId="{4D669473-B2CE-4755-97CE-4A078A19A676}" destId="{C7F39870-B14C-4FD4-9F77-4FCFD3AAFAB4}" srcOrd="2" destOrd="0" parTransId="{D4DF6D5C-0357-44C8-A4CD-00AC216743B5}" sibTransId="{45F5AD3A-3E4A-46A1-BDA2-3A42839625CC}"/>
    <dgm:cxn modelId="{2671D3BC-86FA-4F34-831A-49F24C7A501F}" type="presOf" srcId="{9D90C66B-E342-4FBF-B355-943F9399053F}" destId="{BB73C1DD-FED5-4D4E-B98B-01D75C14CEF7}" srcOrd="0" destOrd="0" presId="urn:microsoft.com/office/officeart/2005/8/layout/chevron2"/>
    <dgm:cxn modelId="{FCB6C3E9-8046-40C5-9019-3DC1708ECD9F}" srcId="{54366613-2982-4969-9C1E-3596C4D0B8B7}" destId="{9D90C66B-E342-4FBF-B355-943F9399053F}" srcOrd="0" destOrd="0" parTransId="{F6ED0CF9-FD35-4C13-8375-13D59B14159D}" sibTransId="{687D1D44-2A97-4AD1-8B99-F767B942F911}"/>
    <dgm:cxn modelId="{1FB3CCED-930F-4D65-9C86-D719CB6CF0F8}" type="presOf" srcId="{2CBA2296-43F9-4A59-885B-36FD4B773AC8}" destId="{4F14CBAD-E463-4CE5-824B-341418A37E65}" srcOrd="0" destOrd="0" presId="urn:microsoft.com/office/officeart/2005/8/layout/chevron2"/>
    <dgm:cxn modelId="{99C86BF4-3994-4E35-9559-B88A808D71BD}" type="presOf" srcId="{EE6C9FD7-62FB-4A1C-9BA6-7CD7C0B34E68}" destId="{2FB41333-2E71-4CBC-B5D9-CAEA00E72ACD}" srcOrd="0" destOrd="0" presId="urn:microsoft.com/office/officeart/2005/8/layout/chevron2"/>
    <dgm:cxn modelId="{5F4922F8-9F58-42F2-936A-06A441BFA2DA}" type="presOf" srcId="{C7F39870-B14C-4FD4-9F77-4FCFD3AAFAB4}" destId="{DD41E680-3C8D-401B-B6FA-F418CB9B4E1E}" srcOrd="0" destOrd="0" presId="urn:microsoft.com/office/officeart/2005/8/layout/chevron2"/>
    <dgm:cxn modelId="{83E529FD-5B3F-4EBE-B9C7-435FF8049C02}" srcId="{EE6C9FD7-62FB-4A1C-9BA6-7CD7C0B34E68}" destId="{2CBA2296-43F9-4A59-885B-36FD4B773AC8}" srcOrd="0" destOrd="0" parTransId="{ABF84060-4DE9-4548-B0C5-EE2E185DBE99}" sibTransId="{85B7BEEA-3A7D-4569-AC66-C2FEC0E32C5D}"/>
    <dgm:cxn modelId="{B6463927-BA11-4DA6-B318-53F298133851}" type="presParOf" srcId="{447726EB-E0C1-48DE-8934-08308E329D91}" destId="{758A4AE6-A418-414E-B039-D4439E17D19C}" srcOrd="0" destOrd="0" presId="urn:microsoft.com/office/officeart/2005/8/layout/chevron2"/>
    <dgm:cxn modelId="{23FB49CE-0DDE-45E9-B4B8-452ED4CB62AF}" type="presParOf" srcId="{758A4AE6-A418-414E-B039-D4439E17D19C}" destId="{2FB41333-2E71-4CBC-B5D9-CAEA00E72ACD}" srcOrd="0" destOrd="0" presId="urn:microsoft.com/office/officeart/2005/8/layout/chevron2"/>
    <dgm:cxn modelId="{C01455A8-DDBE-41D4-B9C3-21F7F5391AAE}" type="presParOf" srcId="{758A4AE6-A418-414E-B039-D4439E17D19C}" destId="{4F14CBAD-E463-4CE5-824B-341418A37E65}" srcOrd="1" destOrd="0" presId="urn:microsoft.com/office/officeart/2005/8/layout/chevron2"/>
    <dgm:cxn modelId="{26FA0F55-3892-485D-8403-0D67256CBDF9}" type="presParOf" srcId="{447726EB-E0C1-48DE-8934-08308E329D91}" destId="{631221E6-13D8-44B1-9BF8-1BBDC2AFA1AB}" srcOrd="1" destOrd="0" presId="urn:microsoft.com/office/officeart/2005/8/layout/chevron2"/>
    <dgm:cxn modelId="{B637C22B-722F-46DB-A7DC-480DA5A3F734}" type="presParOf" srcId="{447726EB-E0C1-48DE-8934-08308E329D91}" destId="{73015A42-087C-424C-856D-ACCBB334249E}" srcOrd="2" destOrd="0" presId="urn:microsoft.com/office/officeart/2005/8/layout/chevron2"/>
    <dgm:cxn modelId="{62FB5121-8014-4751-A36D-867D25AFFEB5}" type="presParOf" srcId="{73015A42-087C-424C-856D-ACCBB334249E}" destId="{36B041C9-7E63-4A38-B2DA-E7184AD167CC}" srcOrd="0" destOrd="0" presId="urn:microsoft.com/office/officeart/2005/8/layout/chevron2"/>
    <dgm:cxn modelId="{60B820AE-DD8F-4ECB-B76D-C32E26183135}" type="presParOf" srcId="{73015A42-087C-424C-856D-ACCBB334249E}" destId="{E5C66326-DD2D-4F7B-B6BB-EEEFBA9CC40D}" srcOrd="1" destOrd="0" presId="urn:microsoft.com/office/officeart/2005/8/layout/chevron2"/>
    <dgm:cxn modelId="{9560EE41-8918-4784-8EBC-F3AB422FA487}" type="presParOf" srcId="{447726EB-E0C1-48DE-8934-08308E329D91}" destId="{13DD1AF9-DCA6-4A47-A4CF-CF149296FB66}" srcOrd="3" destOrd="0" presId="urn:microsoft.com/office/officeart/2005/8/layout/chevron2"/>
    <dgm:cxn modelId="{1BF800FF-125C-4593-B1F3-59B109C35DCC}" type="presParOf" srcId="{447726EB-E0C1-48DE-8934-08308E329D91}" destId="{2CFEFC58-0784-4909-9884-36DA86C591A5}" srcOrd="4" destOrd="0" presId="urn:microsoft.com/office/officeart/2005/8/layout/chevron2"/>
    <dgm:cxn modelId="{48F7AC23-4DE8-4562-B10D-84ABE29D6572}" type="presParOf" srcId="{2CFEFC58-0784-4909-9884-36DA86C591A5}" destId="{DD41E680-3C8D-401B-B6FA-F418CB9B4E1E}" srcOrd="0" destOrd="0" presId="urn:microsoft.com/office/officeart/2005/8/layout/chevron2"/>
    <dgm:cxn modelId="{90C08901-2515-4F41-93B3-963A08175B7D}" type="presParOf" srcId="{2CFEFC58-0784-4909-9884-36DA86C591A5}" destId="{C21ABC59-6188-4DA2-886B-4E1423226E68}" srcOrd="1" destOrd="0" presId="urn:microsoft.com/office/officeart/2005/8/layout/chevron2"/>
    <dgm:cxn modelId="{B425F92C-2251-493F-92B9-2D734B1498CF}" type="presParOf" srcId="{447726EB-E0C1-48DE-8934-08308E329D91}" destId="{BB82963A-602C-4A80-ACDA-59D6DB05234B}" srcOrd="5" destOrd="0" presId="urn:microsoft.com/office/officeart/2005/8/layout/chevron2"/>
    <dgm:cxn modelId="{878E231B-8750-4A4F-AB7A-1AC6398F9381}" type="presParOf" srcId="{447726EB-E0C1-48DE-8934-08308E329D91}" destId="{E45E8603-54C3-4AE2-93EA-66F3E35BAD3F}" srcOrd="6" destOrd="0" presId="urn:microsoft.com/office/officeart/2005/8/layout/chevron2"/>
    <dgm:cxn modelId="{28427CC5-FD8D-4011-9D68-36CBBD30E1F7}" type="presParOf" srcId="{E45E8603-54C3-4AE2-93EA-66F3E35BAD3F}" destId="{2D59E2FE-504E-4DE7-A7F5-16EA995B8218}" srcOrd="0" destOrd="0" presId="urn:microsoft.com/office/officeart/2005/8/layout/chevron2"/>
    <dgm:cxn modelId="{D8F04F06-6469-4CC5-AED0-62A62169257C}" type="presParOf" srcId="{E45E8603-54C3-4AE2-93EA-66F3E35BAD3F}" destId="{BB73C1DD-FED5-4D4E-B98B-01D75C14CE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69473-B2CE-4755-97CE-4A078A19A676}" type="doc">
      <dgm:prSet loTypeId="urn:microsoft.com/office/officeart/2005/8/layout/chevron2" loCatId="process" qsTypeId="urn:microsoft.com/office/officeart/2005/8/quickstyle/simple5" qsCatId="simple" csTypeId="urn:microsoft.com/office/officeart/2005/8/colors/accent0_3" csCatId="mainScheme" phldr="1"/>
      <dgm:spPr/>
      <dgm:t>
        <a:bodyPr/>
        <a:lstStyle/>
        <a:p>
          <a:endParaRPr lang="es-AR"/>
        </a:p>
      </dgm:t>
    </dgm:pt>
    <dgm:pt modelId="{EE6C9FD7-62FB-4A1C-9BA6-7CD7C0B34E68}">
      <dgm:prSet phldrT="[Texto]"/>
      <dgm:spPr/>
      <dgm:t>
        <a:bodyPr/>
        <a:lstStyle/>
        <a:p>
          <a:r>
            <a:rPr lang="es-AR" dirty="0"/>
            <a:t>Análisis Exploratorio</a:t>
          </a:r>
        </a:p>
      </dgm:t>
    </dgm:pt>
    <dgm:pt modelId="{DC36BA23-5938-4AA1-B1CE-D31A9418A3FF}" type="parTrans" cxnId="{B5170085-112A-4A17-B6E9-7A6BFA5B3639}">
      <dgm:prSet/>
      <dgm:spPr/>
      <dgm:t>
        <a:bodyPr/>
        <a:lstStyle/>
        <a:p>
          <a:endParaRPr lang="es-AR"/>
        </a:p>
      </dgm:t>
    </dgm:pt>
    <dgm:pt modelId="{76773E1F-882B-421C-BB1F-79DB7ABF2CF0}" type="sibTrans" cxnId="{B5170085-112A-4A17-B6E9-7A6BFA5B3639}">
      <dgm:prSet/>
      <dgm:spPr/>
      <dgm:t>
        <a:bodyPr/>
        <a:lstStyle/>
        <a:p>
          <a:endParaRPr lang="es-AR"/>
        </a:p>
      </dgm:t>
    </dgm:pt>
    <dgm:pt modelId="{2CBA2296-43F9-4A59-885B-36FD4B773AC8}">
      <dgm:prSet phldrT="[Texto]"/>
      <dgm:spPr/>
      <dgm:t>
        <a:bodyPr/>
        <a:lstStyle/>
        <a:p>
          <a:r>
            <a:rPr lang="es-AR" dirty="0"/>
            <a:t>Se realizo un análisis exploratorio planteando como punto de partida preguntas de relevamiento, entre las que se destacaba estudiar las características de las personas que contrataban el servicio, la evolución de los clientes que se fueron, el crecimiento de la empresa, se calcularon la tasa de permanencia entre los clientes dados de baja.</a:t>
          </a:r>
        </a:p>
      </dgm:t>
    </dgm:pt>
    <dgm:pt modelId="{ABF84060-4DE9-4548-B0C5-EE2E185DBE99}" type="parTrans" cxnId="{83E529FD-5B3F-4EBE-B9C7-435FF8049C02}">
      <dgm:prSet/>
      <dgm:spPr/>
      <dgm:t>
        <a:bodyPr/>
        <a:lstStyle/>
        <a:p>
          <a:endParaRPr lang="es-AR"/>
        </a:p>
      </dgm:t>
    </dgm:pt>
    <dgm:pt modelId="{85B7BEEA-3A7D-4569-AC66-C2FEC0E32C5D}" type="sibTrans" cxnId="{83E529FD-5B3F-4EBE-B9C7-435FF8049C02}">
      <dgm:prSet/>
      <dgm:spPr/>
      <dgm:t>
        <a:bodyPr/>
        <a:lstStyle/>
        <a:p>
          <a:endParaRPr lang="es-AR"/>
        </a:p>
      </dgm:t>
    </dgm:pt>
    <dgm:pt modelId="{9AD2B648-E78E-4ACD-8A0C-D7DB168163C2}">
      <dgm:prSet phldrT="[Texto]"/>
      <dgm:spPr/>
      <dgm:t>
        <a:bodyPr/>
        <a:lstStyle/>
        <a:p>
          <a:r>
            <a:rPr lang="en-US" dirty="0" err="1"/>
            <a:t>Analisis</a:t>
          </a:r>
          <a:r>
            <a:rPr lang="en-US" dirty="0"/>
            <a:t> de </a:t>
          </a:r>
          <a:r>
            <a:rPr lang="es-AR" noProof="0" dirty="0"/>
            <a:t>Correlación</a:t>
          </a:r>
        </a:p>
      </dgm:t>
    </dgm:pt>
    <dgm:pt modelId="{4A4D821B-9DF4-4A59-9F9C-9AAC17593337}" type="parTrans" cxnId="{1D445D47-1DFB-4AAF-B672-EC79948A6A06}">
      <dgm:prSet/>
      <dgm:spPr/>
      <dgm:t>
        <a:bodyPr/>
        <a:lstStyle/>
        <a:p>
          <a:endParaRPr lang="es-AR"/>
        </a:p>
      </dgm:t>
    </dgm:pt>
    <dgm:pt modelId="{655A44AD-7A65-47CE-B566-D1B7CD5FBDDF}" type="sibTrans" cxnId="{1D445D47-1DFB-4AAF-B672-EC79948A6A06}">
      <dgm:prSet/>
      <dgm:spPr/>
      <dgm:t>
        <a:bodyPr/>
        <a:lstStyle/>
        <a:p>
          <a:endParaRPr lang="es-AR"/>
        </a:p>
      </dgm:t>
    </dgm:pt>
    <dgm:pt modelId="{894FB876-544E-4845-81C5-5549F2CE4DF4}">
      <dgm:prSet phldrT="[Texto]"/>
      <dgm:spPr/>
      <dgm:t>
        <a:bodyPr/>
        <a:lstStyle/>
        <a:p>
          <a:r>
            <a:rPr lang="es-AR" dirty="0"/>
            <a:t>Se estudiaron las relaciones entre diferentes variables, como fue el caso del tipo de abono y los días de permanencia, los costos totales, la cantidad de servicios con su permanencia. El objetivo era encontrar dependencia entre las variables.</a:t>
          </a:r>
        </a:p>
      </dgm:t>
    </dgm:pt>
    <dgm:pt modelId="{146ABB61-2095-4076-86D9-7AA7013D7595}" type="parTrans" cxnId="{FD5C621A-4664-4BDB-BC18-0D7CF77D5128}">
      <dgm:prSet/>
      <dgm:spPr/>
      <dgm:t>
        <a:bodyPr/>
        <a:lstStyle/>
        <a:p>
          <a:endParaRPr lang="es-AR"/>
        </a:p>
      </dgm:t>
    </dgm:pt>
    <dgm:pt modelId="{AD3C6A66-A177-4C14-9B1E-1C575F5A3760}" type="sibTrans" cxnId="{FD5C621A-4664-4BDB-BC18-0D7CF77D5128}">
      <dgm:prSet/>
      <dgm:spPr/>
      <dgm:t>
        <a:bodyPr/>
        <a:lstStyle/>
        <a:p>
          <a:endParaRPr lang="es-AR"/>
        </a:p>
      </dgm:t>
    </dgm:pt>
    <dgm:pt modelId="{C7F39870-B14C-4FD4-9F77-4FCFD3AAFAB4}">
      <dgm:prSet phldrT="[Texto]"/>
      <dgm:spPr/>
      <dgm:t>
        <a:bodyPr/>
        <a:lstStyle/>
        <a:p>
          <a:r>
            <a:rPr lang="es-AR" dirty="0"/>
            <a:t>Segmentación Datos </a:t>
          </a:r>
        </a:p>
      </dgm:t>
    </dgm:pt>
    <dgm:pt modelId="{D4DF6D5C-0357-44C8-A4CD-00AC216743B5}" type="parTrans" cxnId="{B2B6ABB0-7823-4CBB-A2F5-BEFCB7F1C5C8}">
      <dgm:prSet/>
      <dgm:spPr/>
      <dgm:t>
        <a:bodyPr/>
        <a:lstStyle/>
        <a:p>
          <a:endParaRPr lang="es-AR"/>
        </a:p>
      </dgm:t>
    </dgm:pt>
    <dgm:pt modelId="{45F5AD3A-3E4A-46A1-BDA2-3A42839625CC}" type="sibTrans" cxnId="{B2B6ABB0-7823-4CBB-A2F5-BEFCB7F1C5C8}">
      <dgm:prSet/>
      <dgm:spPr/>
      <dgm:t>
        <a:bodyPr/>
        <a:lstStyle/>
        <a:p>
          <a:endParaRPr lang="es-AR"/>
        </a:p>
      </dgm:t>
    </dgm:pt>
    <dgm:pt modelId="{7E3D0B74-A399-4B8D-A862-B7B4B609940F}">
      <dgm:prSet phldrT="[Texto]"/>
      <dgm:spPr/>
      <dgm:t>
        <a:bodyPr/>
        <a:lstStyle/>
        <a:p>
          <a:r>
            <a:rPr lang="es-AR" dirty="0"/>
            <a:t>Se segmentaron los datos previamente aplicando técnicas de codificación entre </a:t>
          </a:r>
          <a:r>
            <a:rPr lang="es-AR" dirty="0" err="1"/>
            <a:t>One</a:t>
          </a:r>
          <a:r>
            <a:rPr lang="es-AR" dirty="0"/>
            <a:t> Hot y etiqueta según si la variable debía tener un orden de importancia o no.  Se dividió la base en entrenamiento 60%, testeo 20% y 20% validación.</a:t>
          </a:r>
        </a:p>
      </dgm:t>
    </dgm:pt>
    <dgm:pt modelId="{865CA893-4C05-471E-9D67-B5C3603C1A08}" type="parTrans" cxnId="{5B94D203-DD68-4C27-9E84-12D2182A8ABA}">
      <dgm:prSet/>
      <dgm:spPr/>
      <dgm:t>
        <a:bodyPr/>
        <a:lstStyle/>
        <a:p>
          <a:endParaRPr lang="es-AR"/>
        </a:p>
      </dgm:t>
    </dgm:pt>
    <dgm:pt modelId="{C1C6C11D-3A97-44F2-9590-8BC00F75A71B}" type="sibTrans" cxnId="{5B94D203-DD68-4C27-9E84-12D2182A8ABA}">
      <dgm:prSet/>
      <dgm:spPr/>
      <dgm:t>
        <a:bodyPr/>
        <a:lstStyle/>
        <a:p>
          <a:endParaRPr lang="es-AR"/>
        </a:p>
      </dgm:t>
    </dgm:pt>
    <dgm:pt modelId="{54366613-2982-4969-9C1E-3596C4D0B8B7}">
      <dgm:prSet/>
      <dgm:spPr/>
      <dgm:t>
        <a:bodyPr/>
        <a:lstStyle/>
        <a:p>
          <a:r>
            <a:rPr lang="es-AR" dirty="0"/>
            <a:t>Entrenamiento</a:t>
          </a:r>
        </a:p>
      </dgm:t>
    </dgm:pt>
    <dgm:pt modelId="{3F957717-B8FD-4227-8AC8-D859BE079578}" type="parTrans" cxnId="{ECA6E694-2936-4BBF-AD43-E1D22B05F7D2}">
      <dgm:prSet/>
      <dgm:spPr/>
      <dgm:t>
        <a:bodyPr/>
        <a:lstStyle/>
        <a:p>
          <a:endParaRPr lang="es-AR"/>
        </a:p>
      </dgm:t>
    </dgm:pt>
    <dgm:pt modelId="{46AE4E9A-8328-43F3-8259-0C58C93A0A64}" type="sibTrans" cxnId="{ECA6E694-2936-4BBF-AD43-E1D22B05F7D2}">
      <dgm:prSet/>
      <dgm:spPr/>
      <dgm:t>
        <a:bodyPr/>
        <a:lstStyle/>
        <a:p>
          <a:endParaRPr lang="es-AR"/>
        </a:p>
      </dgm:t>
    </dgm:pt>
    <dgm:pt modelId="{9D90C66B-E342-4FBF-B355-943F9399053F}">
      <dgm:prSet/>
      <dgm:spPr/>
      <dgm:t>
        <a:bodyPr/>
        <a:lstStyle/>
        <a:p>
          <a:pPr>
            <a:buFont typeface="Arial" panose="020B0604020202020204" pitchFamily="34" charset="0"/>
            <a:buChar char="•"/>
          </a:pPr>
          <a:r>
            <a:rPr lang="es-AR" noProof="0" dirty="0"/>
            <a:t>Se entrenaron 6 modelos diferentes: Árbol de decisión, bosque aleatorio, regresión logística, Light BGM, </a:t>
          </a:r>
          <a:r>
            <a:rPr lang="es-AR" noProof="0" dirty="0" err="1"/>
            <a:t>cat</a:t>
          </a:r>
          <a:r>
            <a:rPr lang="es-AR" noProof="0" dirty="0"/>
            <a:t> </a:t>
          </a:r>
          <a:r>
            <a:rPr lang="es-AR" noProof="0" dirty="0" err="1"/>
            <a:t>bot</a:t>
          </a:r>
          <a:r>
            <a:rPr lang="es-AR" noProof="0" dirty="0"/>
            <a:t> y XGB. En casa uno se estudiaron los parámetros que mejores valores tenía en el indicador AUC- ROC, aplicando técnicas de balanceo y sobre muestreo. </a:t>
          </a:r>
        </a:p>
      </dgm:t>
    </dgm:pt>
    <dgm:pt modelId="{F6ED0CF9-FD35-4C13-8375-13D59B14159D}" type="parTrans" cxnId="{FCB6C3E9-8046-40C5-9019-3DC1708ECD9F}">
      <dgm:prSet/>
      <dgm:spPr/>
      <dgm:t>
        <a:bodyPr/>
        <a:lstStyle/>
        <a:p>
          <a:endParaRPr lang="es-AR"/>
        </a:p>
      </dgm:t>
    </dgm:pt>
    <dgm:pt modelId="{687D1D44-2A97-4AD1-8B99-F767B942F911}" type="sibTrans" cxnId="{FCB6C3E9-8046-40C5-9019-3DC1708ECD9F}">
      <dgm:prSet/>
      <dgm:spPr/>
      <dgm:t>
        <a:bodyPr/>
        <a:lstStyle/>
        <a:p>
          <a:endParaRPr lang="es-AR"/>
        </a:p>
      </dgm:t>
    </dgm:pt>
    <dgm:pt modelId="{0B7DDFA8-1E84-4ED8-85C1-DCDF18FC2BA6}">
      <dgm:prSet/>
      <dgm:spPr/>
      <dgm:t>
        <a:bodyPr/>
        <a:lstStyle/>
        <a:p>
          <a:r>
            <a:rPr lang="en-US" dirty="0" err="1"/>
            <a:t>Prueba</a:t>
          </a:r>
          <a:endParaRPr lang="es-AR" dirty="0"/>
        </a:p>
      </dgm:t>
    </dgm:pt>
    <dgm:pt modelId="{272DA7B3-DD85-4388-AE82-64A97E99BB0A}" type="parTrans" cxnId="{688F090A-17A1-4616-A6CF-8798F3D97487}">
      <dgm:prSet/>
      <dgm:spPr/>
      <dgm:t>
        <a:bodyPr/>
        <a:lstStyle/>
        <a:p>
          <a:endParaRPr lang="es-AR"/>
        </a:p>
      </dgm:t>
    </dgm:pt>
    <dgm:pt modelId="{09245023-8DC2-47D2-A7D4-C0FC9546CFE8}" type="sibTrans" cxnId="{688F090A-17A1-4616-A6CF-8798F3D97487}">
      <dgm:prSet/>
      <dgm:spPr/>
      <dgm:t>
        <a:bodyPr/>
        <a:lstStyle/>
        <a:p>
          <a:endParaRPr lang="es-AR"/>
        </a:p>
      </dgm:t>
    </dgm:pt>
    <dgm:pt modelId="{DBA028FB-AE09-4027-8684-8D44DA9AD4C3}">
      <dgm:prSet/>
      <dgm:spPr/>
      <dgm:t>
        <a:bodyPr/>
        <a:lstStyle/>
        <a:p>
          <a:r>
            <a:rPr lang="es-AR" noProof="0" dirty="0"/>
            <a:t>Por último se probó el modelo que mejores valores de AUC-ROC y exactitud genero graficándolo para comprender la relación entre la tasa de verdaderos positivos y verdaderos negativos. </a:t>
          </a:r>
        </a:p>
      </dgm:t>
    </dgm:pt>
    <dgm:pt modelId="{39490337-6D4E-4ECE-B192-57D85D784CC9}" type="parTrans" cxnId="{0D0B3137-1F63-498F-9752-3F7DCA9DE2C4}">
      <dgm:prSet/>
      <dgm:spPr/>
      <dgm:t>
        <a:bodyPr/>
        <a:lstStyle/>
        <a:p>
          <a:endParaRPr lang="es-AR"/>
        </a:p>
      </dgm:t>
    </dgm:pt>
    <dgm:pt modelId="{7EBD3A33-3A6C-449B-93AB-BA259445DF7C}" type="sibTrans" cxnId="{0D0B3137-1F63-498F-9752-3F7DCA9DE2C4}">
      <dgm:prSet/>
      <dgm:spPr/>
      <dgm:t>
        <a:bodyPr/>
        <a:lstStyle/>
        <a:p>
          <a:endParaRPr lang="es-AR"/>
        </a:p>
      </dgm:t>
    </dgm:pt>
    <dgm:pt modelId="{447726EB-E0C1-48DE-8934-08308E329D91}" type="pres">
      <dgm:prSet presAssocID="{4D669473-B2CE-4755-97CE-4A078A19A676}" presName="linearFlow" presStyleCnt="0">
        <dgm:presLayoutVars>
          <dgm:dir/>
          <dgm:animLvl val="lvl"/>
          <dgm:resizeHandles val="exact"/>
        </dgm:presLayoutVars>
      </dgm:prSet>
      <dgm:spPr/>
    </dgm:pt>
    <dgm:pt modelId="{758A4AE6-A418-414E-B039-D4439E17D19C}" type="pres">
      <dgm:prSet presAssocID="{EE6C9FD7-62FB-4A1C-9BA6-7CD7C0B34E68}" presName="composite" presStyleCnt="0"/>
      <dgm:spPr/>
    </dgm:pt>
    <dgm:pt modelId="{2FB41333-2E71-4CBC-B5D9-CAEA00E72ACD}" type="pres">
      <dgm:prSet presAssocID="{EE6C9FD7-62FB-4A1C-9BA6-7CD7C0B34E68}" presName="parentText" presStyleLbl="alignNode1" presStyleIdx="0" presStyleCnt="5">
        <dgm:presLayoutVars>
          <dgm:chMax val="1"/>
          <dgm:bulletEnabled val="1"/>
        </dgm:presLayoutVars>
      </dgm:prSet>
      <dgm:spPr/>
    </dgm:pt>
    <dgm:pt modelId="{4F14CBAD-E463-4CE5-824B-341418A37E65}" type="pres">
      <dgm:prSet presAssocID="{EE6C9FD7-62FB-4A1C-9BA6-7CD7C0B34E68}" presName="descendantText" presStyleLbl="alignAcc1" presStyleIdx="0" presStyleCnt="5">
        <dgm:presLayoutVars>
          <dgm:bulletEnabled val="1"/>
        </dgm:presLayoutVars>
      </dgm:prSet>
      <dgm:spPr/>
    </dgm:pt>
    <dgm:pt modelId="{631221E6-13D8-44B1-9BF8-1BBDC2AFA1AB}" type="pres">
      <dgm:prSet presAssocID="{76773E1F-882B-421C-BB1F-79DB7ABF2CF0}" presName="sp" presStyleCnt="0"/>
      <dgm:spPr/>
    </dgm:pt>
    <dgm:pt modelId="{73015A42-087C-424C-856D-ACCBB334249E}" type="pres">
      <dgm:prSet presAssocID="{9AD2B648-E78E-4ACD-8A0C-D7DB168163C2}" presName="composite" presStyleCnt="0"/>
      <dgm:spPr/>
    </dgm:pt>
    <dgm:pt modelId="{36B041C9-7E63-4A38-B2DA-E7184AD167CC}" type="pres">
      <dgm:prSet presAssocID="{9AD2B648-E78E-4ACD-8A0C-D7DB168163C2}" presName="parentText" presStyleLbl="alignNode1" presStyleIdx="1" presStyleCnt="5">
        <dgm:presLayoutVars>
          <dgm:chMax val="1"/>
          <dgm:bulletEnabled val="1"/>
        </dgm:presLayoutVars>
      </dgm:prSet>
      <dgm:spPr/>
    </dgm:pt>
    <dgm:pt modelId="{E5C66326-DD2D-4F7B-B6BB-EEEFBA9CC40D}" type="pres">
      <dgm:prSet presAssocID="{9AD2B648-E78E-4ACD-8A0C-D7DB168163C2}" presName="descendantText" presStyleLbl="alignAcc1" presStyleIdx="1" presStyleCnt="5">
        <dgm:presLayoutVars>
          <dgm:bulletEnabled val="1"/>
        </dgm:presLayoutVars>
      </dgm:prSet>
      <dgm:spPr/>
    </dgm:pt>
    <dgm:pt modelId="{13DD1AF9-DCA6-4A47-A4CF-CF149296FB66}" type="pres">
      <dgm:prSet presAssocID="{655A44AD-7A65-47CE-B566-D1B7CD5FBDDF}" presName="sp" presStyleCnt="0"/>
      <dgm:spPr/>
    </dgm:pt>
    <dgm:pt modelId="{2CFEFC58-0784-4909-9884-36DA86C591A5}" type="pres">
      <dgm:prSet presAssocID="{C7F39870-B14C-4FD4-9F77-4FCFD3AAFAB4}" presName="composite" presStyleCnt="0"/>
      <dgm:spPr/>
    </dgm:pt>
    <dgm:pt modelId="{DD41E680-3C8D-401B-B6FA-F418CB9B4E1E}" type="pres">
      <dgm:prSet presAssocID="{C7F39870-B14C-4FD4-9F77-4FCFD3AAFAB4}" presName="parentText" presStyleLbl="alignNode1" presStyleIdx="2" presStyleCnt="5">
        <dgm:presLayoutVars>
          <dgm:chMax val="1"/>
          <dgm:bulletEnabled val="1"/>
        </dgm:presLayoutVars>
      </dgm:prSet>
      <dgm:spPr/>
    </dgm:pt>
    <dgm:pt modelId="{C21ABC59-6188-4DA2-886B-4E1423226E68}" type="pres">
      <dgm:prSet presAssocID="{C7F39870-B14C-4FD4-9F77-4FCFD3AAFAB4}" presName="descendantText" presStyleLbl="alignAcc1" presStyleIdx="2" presStyleCnt="5" custLinFactNeighborX="-144" custLinFactNeighborY="-775">
        <dgm:presLayoutVars>
          <dgm:bulletEnabled val="1"/>
        </dgm:presLayoutVars>
      </dgm:prSet>
      <dgm:spPr/>
    </dgm:pt>
    <dgm:pt modelId="{BB82963A-602C-4A80-ACDA-59D6DB05234B}" type="pres">
      <dgm:prSet presAssocID="{45F5AD3A-3E4A-46A1-BDA2-3A42839625CC}" presName="sp" presStyleCnt="0"/>
      <dgm:spPr/>
    </dgm:pt>
    <dgm:pt modelId="{E45E8603-54C3-4AE2-93EA-66F3E35BAD3F}" type="pres">
      <dgm:prSet presAssocID="{54366613-2982-4969-9C1E-3596C4D0B8B7}" presName="composite" presStyleCnt="0"/>
      <dgm:spPr/>
    </dgm:pt>
    <dgm:pt modelId="{2D59E2FE-504E-4DE7-A7F5-16EA995B8218}" type="pres">
      <dgm:prSet presAssocID="{54366613-2982-4969-9C1E-3596C4D0B8B7}" presName="parentText" presStyleLbl="alignNode1" presStyleIdx="3" presStyleCnt="5">
        <dgm:presLayoutVars>
          <dgm:chMax val="1"/>
          <dgm:bulletEnabled val="1"/>
        </dgm:presLayoutVars>
      </dgm:prSet>
      <dgm:spPr/>
    </dgm:pt>
    <dgm:pt modelId="{BB73C1DD-FED5-4D4E-B98B-01D75C14CEF7}" type="pres">
      <dgm:prSet presAssocID="{54366613-2982-4969-9C1E-3596C4D0B8B7}" presName="descendantText" presStyleLbl="alignAcc1" presStyleIdx="3" presStyleCnt="5" custLinFactNeighborX="90">
        <dgm:presLayoutVars>
          <dgm:bulletEnabled val="1"/>
        </dgm:presLayoutVars>
      </dgm:prSet>
      <dgm:spPr/>
    </dgm:pt>
    <dgm:pt modelId="{EFB15B4F-3D73-4C51-803A-15109790A59C}" type="pres">
      <dgm:prSet presAssocID="{46AE4E9A-8328-43F3-8259-0C58C93A0A64}" presName="sp" presStyleCnt="0"/>
      <dgm:spPr/>
    </dgm:pt>
    <dgm:pt modelId="{DB66F8DB-9D28-4997-A0DF-F1398D3C82CB}" type="pres">
      <dgm:prSet presAssocID="{0B7DDFA8-1E84-4ED8-85C1-DCDF18FC2BA6}" presName="composite" presStyleCnt="0"/>
      <dgm:spPr/>
    </dgm:pt>
    <dgm:pt modelId="{FCBA85BD-D2EA-4297-B932-84F73F8DB811}" type="pres">
      <dgm:prSet presAssocID="{0B7DDFA8-1E84-4ED8-85C1-DCDF18FC2BA6}" presName="parentText" presStyleLbl="alignNode1" presStyleIdx="4" presStyleCnt="5">
        <dgm:presLayoutVars>
          <dgm:chMax val="1"/>
          <dgm:bulletEnabled val="1"/>
        </dgm:presLayoutVars>
      </dgm:prSet>
      <dgm:spPr/>
    </dgm:pt>
    <dgm:pt modelId="{7AA2F9AB-D41E-408E-B50A-E636F705EABB}" type="pres">
      <dgm:prSet presAssocID="{0B7DDFA8-1E84-4ED8-85C1-DCDF18FC2BA6}" presName="descendantText" presStyleLbl="alignAcc1" presStyleIdx="4" presStyleCnt="5">
        <dgm:presLayoutVars>
          <dgm:bulletEnabled val="1"/>
        </dgm:presLayoutVars>
      </dgm:prSet>
      <dgm:spPr/>
    </dgm:pt>
  </dgm:ptLst>
  <dgm:cxnLst>
    <dgm:cxn modelId="{5B94D203-DD68-4C27-9E84-12D2182A8ABA}" srcId="{C7F39870-B14C-4FD4-9F77-4FCFD3AAFAB4}" destId="{7E3D0B74-A399-4B8D-A862-B7B4B609940F}" srcOrd="0" destOrd="0" parTransId="{865CA893-4C05-471E-9D67-B5C3603C1A08}" sibTransId="{C1C6C11D-3A97-44F2-9590-8BC00F75A71B}"/>
    <dgm:cxn modelId="{688F090A-17A1-4616-A6CF-8798F3D97487}" srcId="{4D669473-B2CE-4755-97CE-4A078A19A676}" destId="{0B7DDFA8-1E84-4ED8-85C1-DCDF18FC2BA6}" srcOrd="4" destOrd="0" parTransId="{272DA7B3-DD85-4388-AE82-64A97E99BB0A}" sibTransId="{09245023-8DC2-47D2-A7D4-C0FC9546CFE8}"/>
    <dgm:cxn modelId="{FD5C621A-4664-4BDB-BC18-0D7CF77D5128}" srcId="{9AD2B648-E78E-4ACD-8A0C-D7DB168163C2}" destId="{894FB876-544E-4845-81C5-5549F2CE4DF4}" srcOrd="0" destOrd="0" parTransId="{146ABB61-2095-4076-86D9-7AA7013D7595}" sibTransId="{AD3C6A66-A177-4C14-9B1E-1C575F5A3760}"/>
    <dgm:cxn modelId="{C19DA124-6DA6-4A44-BC49-901F7A6C43E3}" type="presOf" srcId="{9AD2B648-E78E-4ACD-8A0C-D7DB168163C2}" destId="{36B041C9-7E63-4A38-B2DA-E7184AD167CC}" srcOrd="0" destOrd="0" presId="urn:microsoft.com/office/officeart/2005/8/layout/chevron2"/>
    <dgm:cxn modelId="{A9D0BE28-F920-442F-ACBA-118C01FCA53B}" type="presOf" srcId="{0B7DDFA8-1E84-4ED8-85C1-DCDF18FC2BA6}" destId="{FCBA85BD-D2EA-4297-B932-84F73F8DB811}" srcOrd="0" destOrd="0" presId="urn:microsoft.com/office/officeart/2005/8/layout/chevron2"/>
    <dgm:cxn modelId="{0D0B3137-1F63-498F-9752-3F7DCA9DE2C4}" srcId="{0B7DDFA8-1E84-4ED8-85C1-DCDF18FC2BA6}" destId="{DBA028FB-AE09-4027-8684-8D44DA9AD4C3}" srcOrd="0" destOrd="0" parTransId="{39490337-6D4E-4ECE-B192-57D85D784CC9}" sibTransId="{7EBD3A33-3A6C-449B-93AB-BA259445DF7C}"/>
    <dgm:cxn modelId="{70ECCE3E-531C-4C36-B292-9473CFB3388A}" type="presOf" srcId="{54366613-2982-4969-9C1E-3596C4D0B8B7}" destId="{2D59E2FE-504E-4DE7-A7F5-16EA995B8218}" srcOrd="0" destOrd="0" presId="urn:microsoft.com/office/officeart/2005/8/layout/chevron2"/>
    <dgm:cxn modelId="{11972042-D9D2-4892-8CB5-7F5C7578A046}" type="presOf" srcId="{894FB876-544E-4845-81C5-5549F2CE4DF4}" destId="{E5C66326-DD2D-4F7B-B6BB-EEEFBA9CC40D}" srcOrd="0" destOrd="0" presId="urn:microsoft.com/office/officeart/2005/8/layout/chevron2"/>
    <dgm:cxn modelId="{1D445D47-1DFB-4AAF-B672-EC79948A6A06}" srcId="{4D669473-B2CE-4755-97CE-4A078A19A676}" destId="{9AD2B648-E78E-4ACD-8A0C-D7DB168163C2}" srcOrd="1" destOrd="0" parTransId="{4A4D821B-9DF4-4A59-9F9C-9AAC17593337}" sibTransId="{655A44AD-7A65-47CE-B566-D1B7CD5FBDDF}"/>
    <dgm:cxn modelId="{AF5E5667-CB13-45E4-BDB6-01BF85CC7D99}" type="presOf" srcId="{4D669473-B2CE-4755-97CE-4A078A19A676}" destId="{447726EB-E0C1-48DE-8934-08308E329D91}" srcOrd="0" destOrd="0" presId="urn:microsoft.com/office/officeart/2005/8/layout/chevron2"/>
    <dgm:cxn modelId="{B5170085-112A-4A17-B6E9-7A6BFA5B3639}" srcId="{4D669473-B2CE-4755-97CE-4A078A19A676}" destId="{EE6C9FD7-62FB-4A1C-9BA6-7CD7C0B34E68}" srcOrd="0" destOrd="0" parTransId="{DC36BA23-5938-4AA1-B1CE-D31A9418A3FF}" sibTransId="{76773E1F-882B-421C-BB1F-79DB7ABF2CF0}"/>
    <dgm:cxn modelId="{0779B689-F107-483E-9566-0B0D55DC4823}" type="presOf" srcId="{7E3D0B74-A399-4B8D-A862-B7B4B609940F}" destId="{C21ABC59-6188-4DA2-886B-4E1423226E68}" srcOrd="0" destOrd="0" presId="urn:microsoft.com/office/officeart/2005/8/layout/chevron2"/>
    <dgm:cxn modelId="{ECA6E694-2936-4BBF-AD43-E1D22B05F7D2}" srcId="{4D669473-B2CE-4755-97CE-4A078A19A676}" destId="{54366613-2982-4969-9C1E-3596C4D0B8B7}" srcOrd="3" destOrd="0" parTransId="{3F957717-B8FD-4227-8AC8-D859BE079578}" sibTransId="{46AE4E9A-8328-43F3-8259-0C58C93A0A64}"/>
    <dgm:cxn modelId="{B2B6ABB0-7823-4CBB-A2F5-BEFCB7F1C5C8}" srcId="{4D669473-B2CE-4755-97CE-4A078A19A676}" destId="{C7F39870-B14C-4FD4-9F77-4FCFD3AAFAB4}" srcOrd="2" destOrd="0" parTransId="{D4DF6D5C-0357-44C8-A4CD-00AC216743B5}" sibTransId="{45F5AD3A-3E4A-46A1-BDA2-3A42839625CC}"/>
    <dgm:cxn modelId="{2671D3BC-86FA-4F34-831A-49F24C7A501F}" type="presOf" srcId="{9D90C66B-E342-4FBF-B355-943F9399053F}" destId="{BB73C1DD-FED5-4D4E-B98B-01D75C14CEF7}" srcOrd="0" destOrd="0" presId="urn:microsoft.com/office/officeart/2005/8/layout/chevron2"/>
    <dgm:cxn modelId="{0DF358D2-32D9-4782-81A8-679598856F15}" type="presOf" srcId="{DBA028FB-AE09-4027-8684-8D44DA9AD4C3}" destId="{7AA2F9AB-D41E-408E-B50A-E636F705EABB}" srcOrd="0" destOrd="0" presId="urn:microsoft.com/office/officeart/2005/8/layout/chevron2"/>
    <dgm:cxn modelId="{FCB6C3E9-8046-40C5-9019-3DC1708ECD9F}" srcId="{54366613-2982-4969-9C1E-3596C4D0B8B7}" destId="{9D90C66B-E342-4FBF-B355-943F9399053F}" srcOrd="0" destOrd="0" parTransId="{F6ED0CF9-FD35-4C13-8375-13D59B14159D}" sibTransId="{687D1D44-2A97-4AD1-8B99-F767B942F911}"/>
    <dgm:cxn modelId="{1FB3CCED-930F-4D65-9C86-D719CB6CF0F8}" type="presOf" srcId="{2CBA2296-43F9-4A59-885B-36FD4B773AC8}" destId="{4F14CBAD-E463-4CE5-824B-341418A37E65}" srcOrd="0" destOrd="0" presId="urn:microsoft.com/office/officeart/2005/8/layout/chevron2"/>
    <dgm:cxn modelId="{99C86BF4-3994-4E35-9559-B88A808D71BD}" type="presOf" srcId="{EE6C9FD7-62FB-4A1C-9BA6-7CD7C0B34E68}" destId="{2FB41333-2E71-4CBC-B5D9-CAEA00E72ACD}" srcOrd="0" destOrd="0" presId="urn:microsoft.com/office/officeart/2005/8/layout/chevron2"/>
    <dgm:cxn modelId="{5F4922F8-9F58-42F2-936A-06A441BFA2DA}" type="presOf" srcId="{C7F39870-B14C-4FD4-9F77-4FCFD3AAFAB4}" destId="{DD41E680-3C8D-401B-B6FA-F418CB9B4E1E}" srcOrd="0" destOrd="0" presId="urn:microsoft.com/office/officeart/2005/8/layout/chevron2"/>
    <dgm:cxn modelId="{83E529FD-5B3F-4EBE-B9C7-435FF8049C02}" srcId="{EE6C9FD7-62FB-4A1C-9BA6-7CD7C0B34E68}" destId="{2CBA2296-43F9-4A59-885B-36FD4B773AC8}" srcOrd="0" destOrd="0" parTransId="{ABF84060-4DE9-4548-B0C5-EE2E185DBE99}" sibTransId="{85B7BEEA-3A7D-4569-AC66-C2FEC0E32C5D}"/>
    <dgm:cxn modelId="{B6463927-BA11-4DA6-B318-53F298133851}" type="presParOf" srcId="{447726EB-E0C1-48DE-8934-08308E329D91}" destId="{758A4AE6-A418-414E-B039-D4439E17D19C}" srcOrd="0" destOrd="0" presId="urn:microsoft.com/office/officeart/2005/8/layout/chevron2"/>
    <dgm:cxn modelId="{23FB49CE-0DDE-45E9-B4B8-452ED4CB62AF}" type="presParOf" srcId="{758A4AE6-A418-414E-B039-D4439E17D19C}" destId="{2FB41333-2E71-4CBC-B5D9-CAEA00E72ACD}" srcOrd="0" destOrd="0" presId="urn:microsoft.com/office/officeart/2005/8/layout/chevron2"/>
    <dgm:cxn modelId="{C01455A8-DDBE-41D4-B9C3-21F7F5391AAE}" type="presParOf" srcId="{758A4AE6-A418-414E-B039-D4439E17D19C}" destId="{4F14CBAD-E463-4CE5-824B-341418A37E65}" srcOrd="1" destOrd="0" presId="urn:microsoft.com/office/officeart/2005/8/layout/chevron2"/>
    <dgm:cxn modelId="{26FA0F55-3892-485D-8403-0D67256CBDF9}" type="presParOf" srcId="{447726EB-E0C1-48DE-8934-08308E329D91}" destId="{631221E6-13D8-44B1-9BF8-1BBDC2AFA1AB}" srcOrd="1" destOrd="0" presId="urn:microsoft.com/office/officeart/2005/8/layout/chevron2"/>
    <dgm:cxn modelId="{B637C22B-722F-46DB-A7DC-480DA5A3F734}" type="presParOf" srcId="{447726EB-E0C1-48DE-8934-08308E329D91}" destId="{73015A42-087C-424C-856D-ACCBB334249E}" srcOrd="2" destOrd="0" presId="urn:microsoft.com/office/officeart/2005/8/layout/chevron2"/>
    <dgm:cxn modelId="{62FB5121-8014-4751-A36D-867D25AFFEB5}" type="presParOf" srcId="{73015A42-087C-424C-856D-ACCBB334249E}" destId="{36B041C9-7E63-4A38-B2DA-E7184AD167CC}" srcOrd="0" destOrd="0" presId="urn:microsoft.com/office/officeart/2005/8/layout/chevron2"/>
    <dgm:cxn modelId="{60B820AE-DD8F-4ECB-B76D-C32E26183135}" type="presParOf" srcId="{73015A42-087C-424C-856D-ACCBB334249E}" destId="{E5C66326-DD2D-4F7B-B6BB-EEEFBA9CC40D}" srcOrd="1" destOrd="0" presId="urn:microsoft.com/office/officeart/2005/8/layout/chevron2"/>
    <dgm:cxn modelId="{9560EE41-8918-4784-8EBC-F3AB422FA487}" type="presParOf" srcId="{447726EB-E0C1-48DE-8934-08308E329D91}" destId="{13DD1AF9-DCA6-4A47-A4CF-CF149296FB66}" srcOrd="3" destOrd="0" presId="urn:microsoft.com/office/officeart/2005/8/layout/chevron2"/>
    <dgm:cxn modelId="{1BF800FF-125C-4593-B1F3-59B109C35DCC}" type="presParOf" srcId="{447726EB-E0C1-48DE-8934-08308E329D91}" destId="{2CFEFC58-0784-4909-9884-36DA86C591A5}" srcOrd="4" destOrd="0" presId="urn:microsoft.com/office/officeart/2005/8/layout/chevron2"/>
    <dgm:cxn modelId="{48F7AC23-4DE8-4562-B10D-84ABE29D6572}" type="presParOf" srcId="{2CFEFC58-0784-4909-9884-36DA86C591A5}" destId="{DD41E680-3C8D-401B-B6FA-F418CB9B4E1E}" srcOrd="0" destOrd="0" presId="urn:microsoft.com/office/officeart/2005/8/layout/chevron2"/>
    <dgm:cxn modelId="{90C08901-2515-4F41-93B3-963A08175B7D}" type="presParOf" srcId="{2CFEFC58-0784-4909-9884-36DA86C591A5}" destId="{C21ABC59-6188-4DA2-886B-4E1423226E68}" srcOrd="1" destOrd="0" presId="urn:microsoft.com/office/officeart/2005/8/layout/chevron2"/>
    <dgm:cxn modelId="{B425F92C-2251-493F-92B9-2D734B1498CF}" type="presParOf" srcId="{447726EB-E0C1-48DE-8934-08308E329D91}" destId="{BB82963A-602C-4A80-ACDA-59D6DB05234B}" srcOrd="5" destOrd="0" presId="urn:microsoft.com/office/officeart/2005/8/layout/chevron2"/>
    <dgm:cxn modelId="{878E231B-8750-4A4F-AB7A-1AC6398F9381}" type="presParOf" srcId="{447726EB-E0C1-48DE-8934-08308E329D91}" destId="{E45E8603-54C3-4AE2-93EA-66F3E35BAD3F}" srcOrd="6" destOrd="0" presId="urn:microsoft.com/office/officeart/2005/8/layout/chevron2"/>
    <dgm:cxn modelId="{28427CC5-FD8D-4011-9D68-36CBBD30E1F7}" type="presParOf" srcId="{E45E8603-54C3-4AE2-93EA-66F3E35BAD3F}" destId="{2D59E2FE-504E-4DE7-A7F5-16EA995B8218}" srcOrd="0" destOrd="0" presId="urn:microsoft.com/office/officeart/2005/8/layout/chevron2"/>
    <dgm:cxn modelId="{D8F04F06-6469-4CC5-AED0-62A62169257C}" type="presParOf" srcId="{E45E8603-54C3-4AE2-93EA-66F3E35BAD3F}" destId="{BB73C1DD-FED5-4D4E-B98B-01D75C14CEF7}" srcOrd="1" destOrd="0" presId="urn:microsoft.com/office/officeart/2005/8/layout/chevron2"/>
    <dgm:cxn modelId="{D8FC8908-C09D-44DD-A7D9-EF05EEAC4177}" type="presParOf" srcId="{447726EB-E0C1-48DE-8934-08308E329D91}" destId="{EFB15B4F-3D73-4C51-803A-15109790A59C}" srcOrd="7" destOrd="0" presId="urn:microsoft.com/office/officeart/2005/8/layout/chevron2"/>
    <dgm:cxn modelId="{E93785F3-3678-44F7-BA7A-5899F2AD38CB}" type="presParOf" srcId="{447726EB-E0C1-48DE-8934-08308E329D91}" destId="{DB66F8DB-9D28-4997-A0DF-F1398D3C82CB}" srcOrd="8" destOrd="0" presId="urn:microsoft.com/office/officeart/2005/8/layout/chevron2"/>
    <dgm:cxn modelId="{E97A8C1A-E36A-4650-9BE4-6B7E4D886548}" type="presParOf" srcId="{DB66F8DB-9D28-4997-A0DF-F1398D3C82CB}" destId="{FCBA85BD-D2EA-4297-B932-84F73F8DB811}" srcOrd="0" destOrd="0" presId="urn:microsoft.com/office/officeart/2005/8/layout/chevron2"/>
    <dgm:cxn modelId="{2141A8D8-FFCC-4BB6-A3AC-DFE6D85EBC85}" type="presParOf" srcId="{DB66F8DB-9D28-4997-A0DF-F1398D3C82CB}" destId="{7AA2F9AB-D41E-408E-B50A-E636F705EA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41333-2E71-4CBC-B5D9-CAEA00E72ACD}">
      <dsp:nvSpPr>
        <dsp:cNvPr id="0" name=""/>
        <dsp:cNvSpPr/>
      </dsp:nvSpPr>
      <dsp:spPr>
        <a:xfrm rot="5400000">
          <a:off x="-262878" y="264473"/>
          <a:ext cx="1752522" cy="1226765"/>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AR" sz="1300" kern="1200" dirty="0"/>
            <a:t>Plan Trabajo</a:t>
          </a:r>
        </a:p>
      </dsp:txBody>
      <dsp:txXfrm rot="-5400000">
        <a:off x="1" y="614978"/>
        <a:ext cx="1226765" cy="525757"/>
      </dsp:txXfrm>
    </dsp:sp>
    <dsp:sp modelId="{4F14CBAD-E463-4CE5-824B-341418A37E65}">
      <dsp:nvSpPr>
        <dsp:cNvPr id="0" name=""/>
        <dsp:cNvSpPr/>
      </dsp:nvSpPr>
      <dsp:spPr>
        <a:xfrm rot="5400000">
          <a:off x="5899864" y="-4671503"/>
          <a:ext cx="1139139" cy="10485337"/>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Se planifico cada etapa del proyecto, contemplando los plazos estimados de cumplimiento. Era necesario tener una planificación para optimizar los tiempos.</a:t>
          </a:r>
        </a:p>
      </dsp:txBody>
      <dsp:txXfrm rot="-5400000">
        <a:off x="1226765" y="57204"/>
        <a:ext cx="10429729" cy="1027923"/>
      </dsp:txXfrm>
    </dsp:sp>
    <dsp:sp modelId="{36B041C9-7E63-4A38-B2DA-E7184AD167CC}">
      <dsp:nvSpPr>
        <dsp:cNvPr id="0" name=""/>
        <dsp:cNvSpPr/>
      </dsp:nvSpPr>
      <dsp:spPr>
        <a:xfrm rot="5400000">
          <a:off x="-262878" y="1874444"/>
          <a:ext cx="1752522" cy="1226765"/>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AR" sz="1300" kern="1200" dirty="0"/>
            <a:t>Extracción Datos</a:t>
          </a:r>
        </a:p>
      </dsp:txBody>
      <dsp:txXfrm rot="-5400000">
        <a:off x="1" y="2224949"/>
        <a:ext cx="1226765" cy="525757"/>
      </dsp:txXfrm>
    </dsp:sp>
    <dsp:sp modelId="{E5C66326-DD2D-4F7B-B6BB-EEEFBA9CC40D}">
      <dsp:nvSpPr>
        <dsp:cNvPr id="0" name=""/>
        <dsp:cNvSpPr/>
      </dsp:nvSpPr>
      <dsp:spPr>
        <a:xfrm rot="5400000">
          <a:off x="5899864" y="-3061532"/>
          <a:ext cx="1139139" cy="10485337"/>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Se importaron las librerías y se extrajeron los datos desde 4 data </a:t>
          </a:r>
          <a:r>
            <a:rPr lang="es-AR" sz="1800" kern="1200" dirty="0" err="1"/>
            <a:t>frame</a:t>
          </a:r>
          <a:r>
            <a:rPr lang="es-AR" sz="1800" kern="1200" dirty="0"/>
            <a:t> (</a:t>
          </a:r>
          <a:r>
            <a:rPr lang="es-AR" sz="1800" kern="1200" dirty="0" err="1"/>
            <a:t>contrat</a:t>
          </a:r>
          <a:r>
            <a:rPr lang="es-AR" sz="1800" kern="1200" dirty="0"/>
            <a:t>, personal, internet y </a:t>
          </a:r>
          <a:r>
            <a:rPr lang="es-AR" sz="1800" kern="1200" dirty="0" err="1"/>
            <a:t>phone</a:t>
          </a:r>
          <a:r>
            <a:rPr lang="es-AR" sz="1800" kern="1200" dirty="0"/>
            <a:t>) , conectados por medio del </a:t>
          </a:r>
          <a:r>
            <a:rPr lang="es-AR" sz="1800" kern="1200" dirty="0" err="1"/>
            <a:t>Idcontract</a:t>
          </a:r>
          <a:r>
            <a:rPr lang="es-AR" sz="1800" kern="1200" dirty="0"/>
            <a:t>.</a:t>
          </a:r>
        </a:p>
      </dsp:txBody>
      <dsp:txXfrm rot="-5400000">
        <a:off x="1226765" y="1667175"/>
        <a:ext cx="10429729" cy="1027923"/>
      </dsp:txXfrm>
    </dsp:sp>
    <dsp:sp modelId="{DD41E680-3C8D-401B-B6FA-F418CB9B4E1E}">
      <dsp:nvSpPr>
        <dsp:cNvPr id="0" name=""/>
        <dsp:cNvSpPr/>
      </dsp:nvSpPr>
      <dsp:spPr>
        <a:xfrm rot="5400000">
          <a:off x="-262878" y="3484415"/>
          <a:ext cx="1752522" cy="1226765"/>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AR" sz="1300" kern="1200" dirty="0"/>
            <a:t>Adecuación </a:t>
          </a:r>
        </a:p>
      </dsp:txBody>
      <dsp:txXfrm rot="-5400000">
        <a:off x="1" y="3834920"/>
        <a:ext cx="1226765" cy="525757"/>
      </dsp:txXfrm>
    </dsp:sp>
    <dsp:sp modelId="{C21ABC59-6188-4DA2-886B-4E1423226E68}">
      <dsp:nvSpPr>
        <dsp:cNvPr id="0" name=""/>
        <dsp:cNvSpPr/>
      </dsp:nvSpPr>
      <dsp:spPr>
        <a:xfrm rot="5400000">
          <a:off x="5884765" y="-1460389"/>
          <a:ext cx="1139139" cy="10485337"/>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Se estudiaron los tipos de datos adecuándolos a valores numéricos o de fecha según el caso. En la tabla de contratos el campo </a:t>
          </a:r>
          <a:r>
            <a:rPr lang="es-AR" sz="1800" kern="1200" dirty="0" err="1"/>
            <a:t>EndDate</a:t>
          </a:r>
          <a:r>
            <a:rPr lang="es-AR" sz="1800" kern="1200" dirty="0"/>
            <a:t> era de tipo </a:t>
          </a:r>
          <a:r>
            <a:rPr lang="es-AR" sz="1800" kern="1200" dirty="0" err="1"/>
            <a:t>objet</a:t>
          </a:r>
          <a:r>
            <a:rPr lang="es-AR" sz="1800" kern="1200" dirty="0"/>
            <a:t> y era necesario convertirla en fecha, además se incorporo una columna adicional con un código binario para saber si el cliente estaba activo o no (esta fue nuestra variable objetivo)</a:t>
          </a:r>
        </a:p>
      </dsp:txBody>
      <dsp:txXfrm rot="-5400000">
        <a:off x="1211666" y="3268318"/>
        <a:ext cx="10429729" cy="1027923"/>
      </dsp:txXfrm>
    </dsp:sp>
    <dsp:sp modelId="{2D59E2FE-504E-4DE7-A7F5-16EA995B8218}">
      <dsp:nvSpPr>
        <dsp:cNvPr id="0" name=""/>
        <dsp:cNvSpPr/>
      </dsp:nvSpPr>
      <dsp:spPr>
        <a:xfrm rot="5400000">
          <a:off x="-262878" y="5094386"/>
          <a:ext cx="1752522" cy="1226765"/>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AR" sz="1300" kern="1200" dirty="0"/>
            <a:t>Completaron los Valores Ausentes</a:t>
          </a:r>
        </a:p>
      </dsp:txBody>
      <dsp:txXfrm rot="-5400000">
        <a:off x="1" y="5444891"/>
        <a:ext cx="1226765" cy="525757"/>
      </dsp:txXfrm>
    </dsp:sp>
    <dsp:sp modelId="{BB73C1DD-FED5-4D4E-B98B-01D75C14CEF7}">
      <dsp:nvSpPr>
        <dsp:cNvPr id="0" name=""/>
        <dsp:cNvSpPr/>
      </dsp:nvSpPr>
      <dsp:spPr>
        <a:xfrm rot="5400000">
          <a:off x="5861802" y="158409"/>
          <a:ext cx="1139139" cy="10485337"/>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s-AR" sz="1800" kern="1200" dirty="0"/>
            <a:t>Se estudiaron si existía algún patrón de comportamiento, se determinó que las causas eran de clientes que no tenían servicios adicionales completando con </a:t>
          </a:r>
          <a:r>
            <a:rPr lang="en-US" sz="1800" kern="1200" dirty="0"/>
            <a:t>‘No’ </a:t>
          </a:r>
          <a:endParaRPr lang="es-AR" sz="1800" kern="1200" dirty="0"/>
        </a:p>
      </dsp:txBody>
      <dsp:txXfrm rot="-5400000">
        <a:off x="1188703" y="4887116"/>
        <a:ext cx="10429729" cy="1027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41333-2E71-4CBC-B5D9-CAEA00E72ACD}">
      <dsp:nvSpPr>
        <dsp:cNvPr id="0" name=""/>
        <dsp:cNvSpPr/>
      </dsp:nvSpPr>
      <dsp:spPr>
        <a:xfrm rot="5400000">
          <a:off x="-211267" y="212085"/>
          <a:ext cx="1408449" cy="9859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kern="1200" dirty="0"/>
            <a:t>Análisis Exploratorio</a:t>
          </a:r>
        </a:p>
      </dsp:txBody>
      <dsp:txXfrm rot="-5400000">
        <a:off x="1" y="493774"/>
        <a:ext cx="985914" cy="422535"/>
      </dsp:txXfrm>
    </dsp:sp>
    <dsp:sp modelId="{4F14CBAD-E463-4CE5-824B-341418A37E65}">
      <dsp:nvSpPr>
        <dsp:cNvPr id="0" name=""/>
        <dsp:cNvSpPr/>
      </dsp:nvSpPr>
      <dsp:spPr>
        <a:xfrm rot="5400000">
          <a:off x="5891262" y="-4904529"/>
          <a:ext cx="915492" cy="107261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AR" sz="1700" kern="1200" dirty="0"/>
            <a:t>Se realizo un análisis exploratorio planteando como punto de partida preguntas de relevamiento, entre las que se destacaba estudiar las características de las personas que contrataban el servicio, la evolución de los clientes que se fueron, el crecimiento de la empresa, se calcularon la tasa de permanencia entre los clientes dados de baja.</a:t>
          </a:r>
        </a:p>
      </dsp:txBody>
      <dsp:txXfrm rot="-5400000">
        <a:off x="985915" y="45509"/>
        <a:ext cx="10681497" cy="826110"/>
      </dsp:txXfrm>
    </dsp:sp>
    <dsp:sp modelId="{36B041C9-7E63-4A38-B2DA-E7184AD167CC}">
      <dsp:nvSpPr>
        <dsp:cNvPr id="0" name=""/>
        <dsp:cNvSpPr/>
      </dsp:nvSpPr>
      <dsp:spPr>
        <a:xfrm rot="5400000">
          <a:off x="-211267" y="1505970"/>
          <a:ext cx="1408449" cy="9859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Analisis</a:t>
          </a:r>
          <a:r>
            <a:rPr lang="en-US" sz="1200" kern="1200" dirty="0"/>
            <a:t> de </a:t>
          </a:r>
          <a:r>
            <a:rPr lang="es-AR" sz="1200" kern="1200" noProof="0" dirty="0"/>
            <a:t>Correlación</a:t>
          </a:r>
        </a:p>
      </dsp:txBody>
      <dsp:txXfrm rot="-5400000">
        <a:off x="1" y="1787659"/>
        <a:ext cx="985914" cy="422535"/>
      </dsp:txXfrm>
    </dsp:sp>
    <dsp:sp modelId="{E5C66326-DD2D-4F7B-B6BB-EEEFBA9CC40D}">
      <dsp:nvSpPr>
        <dsp:cNvPr id="0" name=""/>
        <dsp:cNvSpPr/>
      </dsp:nvSpPr>
      <dsp:spPr>
        <a:xfrm rot="5400000">
          <a:off x="5891262" y="-3610644"/>
          <a:ext cx="915492" cy="107261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AR" sz="1700" kern="1200" dirty="0"/>
            <a:t>Se estudiaron las relaciones entre diferentes variables, como fue el caso del tipo de abono y los días de permanencia, los costos totales, la cantidad de servicios con su permanencia. El objetivo era encontrar dependencia entre las variables.</a:t>
          </a:r>
        </a:p>
      </dsp:txBody>
      <dsp:txXfrm rot="-5400000">
        <a:off x="985915" y="1339394"/>
        <a:ext cx="10681497" cy="826110"/>
      </dsp:txXfrm>
    </dsp:sp>
    <dsp:sp modelId="{DD41E680-3C8D-401B-B6FA-F418CB9B4E1E}">
      <dsp:nvSpPr>
        <dsp:cNvPr id="0" name=""/>
        <dsp:cNvSpPr/>
      </dsp:nvSpPr>
      <dsp:spPr>
        <a:xfrm rot="5400000">
          <a:off x="-211267" y="2799855"/>
          <a:ext cx="1408449" cy="9859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kern="1200" dirty="0"/>
            <a:t>Segmentación Datos </a:t>
          </a:r>
        </a:p>
      </dsp:txBody>
      <dsp:txXfrm rot="-5400000">
        <a:off x="1" y="3081544"/>
        <a:ext cx="985914" cy="422535"/>
      </dsp:txXfrm>
    </dsp:sp>
    <dsp:sp modelId="{C21ABC59-6188-4DA2-886B-4E1423226E68}">
      <dsp:nvSpPr>
        <dsp:cNvPr id="0" name=""/>
        <dsp:cNvSpPr/>
      </dsp:nvSpPr>
      <dsp:spPr>
        <a:xfrm rot="5400000">
          <a:off x="5875817" y="-2323854"/>
          <a:ext cx="915492" cy="107261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AR" sz="1700" kern="1200" dirty="0"/>
            <a:t>Se segmentaron los datos previamente aplicando técnicas de codificación entre </a:t>
          </a:r>
          <a:r>
            <a:rPr lang="es-AR" sz="1700" kern="1200" dirty="0" err="1"/>
            <a:t>One</a:t>
          </a:r>
          <a:r>
            <a:rPr lang="es-AR" sz="1700" kern="1200" dirty="0"/>
            <a:t> Hot y etiqueta según si la variable debía tener un orden de importancia o no.  Se dividió la base en entrenamiento 60%, testeo 20% y 20% validación.</a:t>
          </a:r>
        </a:p>
      </dsp:txBody>
      <dsp:txXfrm rot="-5400000">
        <a:off x="970470" y="2626184"/>
        <a:ext cx="10681497" cy="826110"/>
      </dsp:txXfrm>
    </dsp:sp>
    <dsp:sp modelId="{2D59E2FE-504E-4DE7-A7F5-16EA995B8218}">
      <dsp:nvSpPr>
        <dsp:cNvPr id="0" name=""/>
        <dsp:cNvSpPr/>
      </dsp:nvSpPr>
      <dsp:spPr>
        <a:xfrm rot="5400000">
          <a:off x="-211267" y="4093740"/>
          <a:ext cx="1408449" cy="9859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kern="1200" dirty="0"/>
            <a:t>Entrenamiento</a:t>
          </a:r>
        </a:p>
      </dsp:txBody>
      <dsp:txXfrm rot="-5400000">
        <a:off x="1" y="4375429"/>
        <a:ext cx="985914" cy="422535"/>
      </dsp:txXfrm>
    </dsp:sp>
    <dsp:sp modelId="{BB73C1DD-FED5-4D4E-B98B-01D75C14CEF7}">
      <dsp:nvSpPr>
        <dsp:cNvPr id="0" name=""/>
        <dsp:cNvSpPr/>
      </dsp:nvSpPr>
      <dsp:spPr>
        <a:xfrm rot="5400000">
          <a:off x="5891262" y="-1022874"/>
          <a:ext cx="915492" cy="107261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s-AR" sz="1700" kern="1200" noProof="0" dirty="0"/>
            <a:t>Se entrenaron 6 modelos diferentes: Árbol de decisión, bosque aleatorio, regresión logística, Light BGM, </a:t>
          </a:r>
          <a:r>
            <a:rPr lang="es-AR" sz="1700" kern="1200" noProof="0" dirty="0" err="1"/>
            <a:t>cat</a:t>
          </a:r>
          <a:r>
            <a:rPr lang="es-AR" sz="1700" kern="1200" noProof="0" dirty="0"/>
            <a:t> </a:t>
          </a:r>
          <a:r>
            <a:rPr lang="es-AR" sz="1700" kern="1200" noProof="0" dirty="0" err="1"/>
            <a:t>bot</a:t>
          </a:r>
          <a:r>
            <a:rPr lang="es-AR" sz="1700" kern="1200" noProof="0" dirty="0"/>
            <a:t> y XGB. En casa uno se estudiaron los parámetros que mejores valores tenía en el indicador AUC- ROC, aplicando técnicas de balanceo y sobre muestreo. </a:t>
          </a:r>
        </a:p>
      </dsp:txBody>
      <dsp:txXfrm rot="-5400000">
        <a:off x="985915" y="3927164"/>
        <a:ext cx="10681497" cy="826110"/>
      </dsp:txXfrm>
    </dsp:sp>
    <dsp:sp modelId="{FCBA85BD-D2EA-4297-B932-84F73F8DB811}">
      <dsp:nvSpPr>
        <dsp:cNvPr id="0" name=""/>
        <dsp:cNvSpPr/>
      </dsp:nvSpPr>
      <dsp:spPr>
        <a:xfrm rot="5400000">
          <a:off x="-211267" y="5387625"/>
          <a:ext cx="1408449" cy="9859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Prueba</a:t>
          </a:r>
          <a:endParaRPr lang="es-AR" sz="1200" kern="1200" dirty="0"/>
        </a:p>
      </dsp:txBody>
      <dsp:txXfrm rot="-5400000">
        <a:off x="1" y="5669314"/>
        <a:ext cx="985914" cy="422535"/>
      </dsp:txXfrm>
    </dsp:sp>
    <dsp:sp modelId="{7AA2F9AB-D41E-408E-B50A-E636F705EABB}">
      <dsp:nvSpPr>
        <dsp:cNvPr id="0" name=""/>
        <dsp:cNvSpPr/>
      </dsp:nvSpPr>
      <dsp:spPr>
        <a:xfrm rot="5400000">
          <a:off x="5891262" y="271010"/>
          <a:ext cx="915492" cy="107261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AR" sz="1700" kern="1200" noProof="0" dirty="0"/>
            <a:t>Por último se probó el modelo que mejores valores de AUC-ROC y exactitud genero graficándolo para comprender la relación entre la tasa de verdaderos positivos y verdaderos negativos. </a:t>
          </a:r>
        </a:p>
      </dsp:txBody>
      <dsp:txXfrm rot="-5400000">
        <a:off x="985915" y="5221049"/>
        <a:ext cx="10681497" cy="8261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4A37B-A14E-2F64-3401-5CDBC81607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6EA3CD6-2A08-39EF-0D42-BFAD524003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7B869BA-7C7A-BF40-1EBC-069F679678E1}"/>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E8E6321C-C369-3634-5111-FB614724BAB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8A2003F-0BB3-04CF-6F5D-956C78B57EE4}"/>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256707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BBC9B-5891-CDAF-7B7C-75654244F44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6E12C2B-1430-F4C4-952B-3CCE873C1E1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B8BBA1F-6D02-52A8-3764-9E688476EBD4}"/>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F5C7CEFE-A4E5-8E4F-3C25-21BB8716233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6777C2A-34D5-FD16-95A0-C3930A341D77}"/>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148353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4EEA682-9845-474B-3ACD-8AC27EBE9D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78F39BB-CECF-B7B3-5BA8-7D4235E9226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C02240A-FA7A-B87B-4939-40E7E3A32805}"/>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9BAE1255-CD31-8C90-C55D-4D91F587FFA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C092427-E37B-BF9C-4CE6-BD0EE8ADCC5A}"/>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31954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824F5-4904-B332-D118-F9853034B91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5AF6597-B71C-949F-69FF-FB74993340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06E57ED-88B2-86D2-681A-642BD0635A8D}"/>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545EEEC7-330A-6621-8813-8CCE786EED6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92E20B5-DCAA-2B66-FCA1-3B1B0029684D}"/>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235626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14962-C9FE-B01C-D734-5B7DAFC290E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8467D90-86DC-97D6-3755-CDF819F61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C435B3-6A9A-645F-7A4B-E44313C2550E}"/>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4014492C-AA46-5355-3D56-DB5FA425264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18C69DD-F96F-E7F7-77A2-DF0519457065}"/>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133411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C6E26-5011-F908-74C6-72DDAE9E1CD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C8D8D0-B912-AF93-9BD3-F5DBDCE16B1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B57AF375-592D-88FC-F1AC-76288555A7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4C1777D9-DBF8-901D-E6F1-25FCAEE9DB1D}"/>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6" name="Marcador de pie de página 5">
            <a:extLst>
              <a:ext uri="{FF2B5EF4-FFF2-40B4-BE49-F238E27FC236}">
                <a16:creationId xmlns:a16="http://schemas.microsoft.com/office/drawing/2014/main" id="{298EC6BB-2630-8490-760D-F27B4B01FA6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EE37743-B3D1-AAA0-5EF6-722C44DEFC29}"/>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153615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6F257-60CC-78A0-9ECA-2EEEF8F948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BC5ABC8-7BBE-78F4-28F4-214C58899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0BD2817-B726-DFD5-A2A1-C554B1A2046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1E49A87-81E5-9008-EBAC-9FDFCAFDB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F1464A4-713F-0117-6ABC-FD35629B59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5035973F-DBEF-9E6A-79BF-78145A489CC3}"/>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8" name="Marcador de pie de página 7">
            <a:extLst>
              <a:ext uri="{FF2B5EF4-FFF2-40B4-BE49-F238E27FC236}">
                <a16:creationId xmlns:a16="http://schemas.microsoft.com/office/drawing/2014/main" id="{259DB90F-AC12-375B-2E6F-D724F8C5C0E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E7A19D46-79A7-9D7F-1F99-20502190A209}"/>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26902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CE37C-3D34-72BC-6AF8-B80656CB24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2A6583BB-72F2-C207-E143-5DE33FBBA04E}"/>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4" name="Marcador de pie de página 3">
            <a:extLst>
              <a:ext uri="{FF2B5EF4-FFF2-40B4-BE49-F238E27FC236}">
                <a16:creationId xmlns:a16="http://schemas.microsoft.com/office/drawing/2014/main" id="{CCD85A18-E390-8CCC-53FD-06E3323B6E4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599E7C1-E155-5849-0541-1131E020400F}"/>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249507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F49CB6-5873-A9D3-0AB2-6CAA9678567D}"/>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3" name="Marcador de pie de página 2">
            <a:extLst>
              <a:ext uri="{FF2B5EF4-FFF2-40B4-BE49-F238E27FC236}">
                <a16:creationId xmlns:a16="http://schemas.microsoft.com/office/drawing/2014/main" id="{187E5E10-D741-653E-A369-C963B98766B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35DCA42-3D42-12F2-AA21-5EA3661747F2}"/>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14174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A38B7-1D7D-8C01-76F2-EC11431EC5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CEC7C7C-695C-B4EF-13A0-5F683BA8F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E11E714-17E4-EBB9-AC40-05F0B363F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778D0B-8612-1E31-CF29-E01A6E61BB0D}"/>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6" name="Marcador de pie de página 5">
            <a:extLst>
              <a:ext uri="{FF2B5EF4-FFF2-40B4-BE49-F238E27FC236}">
                <a16:creationId xmlns:a16="http://schemas.microsoft.com/office/drawing/2014/main" id="{D98788A3-1AA2-99D8-1A08-D555CE117EA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28F1793-F8A0-C2DE-251C-B0536AB8FED2}"/>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227111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F756A-44BE-A644-DAD4-9AF1D7211E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8983BFD-B0C2-09D8-E1F9-CB0D95DC6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E9B3C126-9280-A80B-E4FA-7892D750C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29D09F-4690-E9A1-8092-4A44F28E660C}"/>
              </a:ext>
            </a:extLst>
          </p:cNvPr>
          <p:cNvSpPr>
            <a:spLocks noGrp="1"/>
          </p:cNvSpPr>
          <p:nvPr>
            <p:ph type="dt" sz="half" idx="10"/>
          </p:nvPr>
        </p:nvSpPr>
        <p:spPr/>
        <p:txBody>
          <a:bodyPr/>
          <a:lstStyle/>
          <a:p>
            <a:fld id="{8F635150-6CEC-47DA-8138-35B25A9D1780}" type="datetimeFigureOut">
              <a:rPr lang="es-AR" smtClean="0"/>
              <a:t>02/08/2023</a:t>
            </a:fld>
            <a:endParaRPr lang="es-AR"/>
          </a:p>
        </p:txBody>
      </p:sp>
      <p:sp>
        <p:nvSpPr>
          <p:cNvPr id="6" name="Marcador de pie de página 5">
            <a:extLst>
              <a:ext uri="{FF2B5EF4-FFF2-40B4-BE49-F238E27FC236}">
                <a16:creationId xmlns:a16="http://schemas.microsoft.com/office/drawing/2014/main" id="{9D41D646-2960-3D80-1190-D92C42F27B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2CF54B1-DD8A-9099-0BF4-F2FBB4B2B664}"/>
              </a:ext>
            </a:extLst>
          </p:cNvPr>
          <p:cNvSpPr>
            <a:spLocks noGrp="1"/>
          </p:cNvSpPr>
          <p:nvPr>
            <p:ph type="sldNum" sz="quarter" idx="12"/>
          </p:nvPr>
        </p:nvSpPr>
        <p:spPr/>
        <p:txBody>
          <a:bodyPr/>
          <a:lstStyle/>
          <a:p>
            <a:fld id="{DCBEF27F-0D77-434C-81BB-ADD624CA1A32}" type="slidenum">
              <a:rPr lang="es-AR" smtClean="0"/>
              <a:t>‹Nº›</a:t>
            </a:fld>
            <a:endParaRPr lang="es-AR"/>
          </a:p>
        </p:txBody>
      </p:sp>
    </p:spTree>
    <p:extLst>
      <p:ext uri="{BB962C8B-B14F-4D97-AF65-F5344CB8AC3E}">
        <p14:creationId xmlns:p14="http://schemas.microsoft.com/office/powerpoint/2010/main" val="106127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8B3009-306C-49E4-FC57-8945081AB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3E19FEC-4571-3FCF-CEBA-84F886741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C8F3145-4D98-7280-2F8E-59BB6D18B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35150-6CEC-47DA-8138-35B25A9D1780}" type="datetimeFigureOut">
              <a:rPr lang="es-AR" smtClean="0"/>
              <a:t>02/08/2023</a:t>
            </a:fld>
            <a:endParaRPr lang="es-AR"/>
          </a:p>
        </p:txBody>
      </p:sp>
      <p:sp>
        <p:nvSpPr>
          <p:cNvPr id="5" name="Marcador de pie de página 4">
            <a:extLst>
              <a:ext uri="{FF2B5EF4-FFF2-40B4-BE49-F238E27FC236}">
                <a16:creationId xmlns:a16="http://schemas.microsoft.com/office/drawing/2014/main" id="{709D32B0-F39B-5FA1-3EC2-6B108B490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D296FB6-B128-DA8B-33C6-5CAD64ED3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EF27F-0D77-434C-81BB-ADD624CA1A32}" type="slidenum">
              <a:rPr lang="es-AR" smtClean="0"/>
              <a:t>‹Nº›</a:t>
            </a:fld>
            <a:endParaRPr lang="es-AR"/>
          </a:p>
        </p:txBody>
      </p:sp>
    </p:spTree>
    <p:extLst>
      <p:ext uri="{BB962C8B-B14F-4D97-AF65-F5344CB8AC3E}">
        <p14:creationId xmlns:p14="http://schemas.microsoft.com/office/powerpoint/2010/main" val="323143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32C86664-FB5C-053D-408D-D540C82D06C6}"/>
              </a:ext>
            </a:extLst>
          </p:cNvPr>
          <p:cNvGraphicFramePr/>
          <p:nvPr>
            <p:extLst>
              <p:ext uri="{D42A27DB-BD31-4B8C-83A1-F6EECF244321}">
                <p14:modId xmlns:p14="http://schemas.microsoft.com/office/powerpoint/2010/main" val="2204675971"/>
              </p:ext>
            </p:extLst>
          </p:nvPr>
        </p:nvGraphicFramePr>
        <p:xfrm>
          <a:off x="233462" y="107004"/>
          <a:ext cx="11712103" cy="6585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32C86664-FB5C-053D-408D-D540C82D06C6}"/>
              </a:ext>
            </a:extLst>
          </p:cNvPr>
          <p:cNvGraphicFramePr/>
          <p:nvPr>
            <p:extLst>
              <p:ext uri="{D42A27DB-BD31-4B8C-83A1-F6EECF244321}">
                <p14:modId xmlns:p14="http://schemas.microsoft.com/office/powerpoint/2010/main" val="1473039034"/>
              </p:ext>
            </p:extLst>
          </p:nvPr>
        </p:nvGraphicFramePr>
        <p:xfrm>
          <a:off x="233462" y="107004"/>
          <a:ext cx="11712103" cy="6585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9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C8FA2DB4-9D39-47AE-DCB2-53D72B4E5F31}"/>
              </a:ext>
            </a:extLst>
          </p:cNvPr>
          <p:cNvPicPr>
            <a:picLocks noGrp="1" noChangeAspect="1"/>
          </p:cNvPicPr>
          <p:nvPr>
            <p:ph idx="1"/>
          </p:nvPr>
        </p:nvPicPr>
        <p:blipFill>
          <a:blip r:embed="rId2"/>
          <a:stretch>
            <a:fillRect/>
          </a:stretch>
        </p:blipFill>
        <p:spPr>
          <a:xfrm>
            <a:off x="120820" y="167919"/>
            <a:ext cx="11950356" cy="6583077"/>
          </a:xfrm>
        </p:spPr>
      </p:pic>
      <p:sp>
        <p:nvSpPr>
          <p:cNvPr id="2" name="Título 1">
            <a:extLst>
              <a:ext uri="{FF2B5EF4-FFF2-40B4-BE49-F238E27FC236}">
                <a16:creationId xmlns:a16="http://schemas.microsoft.com/office/drawing/2014/main" id="{6DD22506-9B36-F5A3-2FF2-E54ED57A5F54}"/>
              </a:ext>
            </a:extLst>
          </p:cNvPr>
          <p:cNvSpPr>
            <a:spLocks noGrp="1"/>
          </p:cNvSpPr>
          <p:nvPr>
            <p:ph type="title"/>
          </p:nvPr>
        </p:nvSpPr>
        <p:spPr>
          <a:xfrm>
            <a:off x="120821" y="365125"/>
            <a:ext cx="11950355" cy="821649"/>
          </a:xfrm>
        </p:spPr>
        <p:style>
          <a:lnRef idx="3">
            <a:schemeClr val="lt1"/>
          </a:lnRef>
          <a:fillRef idx="1">
            <a:schemeClr val="dk1"/>
          </a:fillRef>
          <a:effectRef idx="1">
            <a:schemeClr val="dk1"/>
          </a:effectRef>
          <a:fontRef idx="minor">
            <a:schemeClr val="lt1"/>
          </a:fontRef>
        </p:style>
        <p:txBody>
          <a:bodyPr/>
          <a:lstStyle/>
          <a:p>
            <a:pPr algn="ctr"/>
            <a:r>
              <a:rPr lang="es-AR" dirty="0"/>
              <a:t>Dificultades</a:t>
            </a:r>
          </a:p>
        </p:txBody>
      </p:sp>
      <p:sp>
        <p:nvSpPr>
          <p:cNvPr id="8" name="CuadroTexto 7">
            <a:extLst>
              <a:ext uri="{FF2B5EF4-FFF2-40B4-BE49-F238E27FC236}">
                <a16:creationId xmlns:a16="http://schemas.microsoft.com/office/drawing/2014/main" id="{444136E1-CE13-7296-88D1-DF0F672FD3A5}"/>
              </a:ext>
            </a:extLst>
          </p:cNvPr>
          <p:cNvSpPr txBox="1"/>
          <p:nvPr/>
        </p:nvSpPr>
        <p:spPr>
          <a:xfrm>
            <a:off x="3657599" y="1527241"/>
            <a:ext cx="8413577" cy="3477875"/>
          </a:xfrm>
          <a:prstGeom prst="rect">
            <a:avLst/>
          </a:prstGeom>
          <a:solidFill>
            <a:schemeClr val="bg1">
              <a:alpha val="78000"/>
            </a:schemeClr>
          </a:solidFill>
        </p:spPr>
        <p:txBody>
          <a:bodyPr wrap="square" rtlCol="0">
            <a:spAutoFit/>
          </a:bodyPr>
          <a:lstStyle/>
          <a:p>
            <a:pPr marL="342900" indent="-342900">
              <a:spcBef>
                <a:spcPts val="1200"/>
              </a:spcBef>
              <a:spcAft>
                <a:spcPts val="1200"/>
              </a:spcAft>
              <a:buFont typeface="+mj-lt"/>
              <a:buAutoNum type="arabicPeriod"/>
            </a:pPr>
            <a:r>
              <a:rPr lang="es-AR" dirty="0">
                <a:latin typeface="Abadi Extra Light" panose="020F0502020204030204" pitchFamily="34" charset="0"/>
              </a:rPr>
              <a:t>Tratamiento valores ausentes: la principal dificultad que se presento fue detectar los valores ausentes en la columna </a:t>
            </a:r>
            <a:r>
              <a:rPr lang="es-AR" dirty="0" err="1">
                <a:latin typeface="Abadi Extra Light" panose="020F0502020204030204" pitchFamily="34" charset="0"/>
              </a:rPr>
              <a:t>EndDate</a:t>
            </a:r>
            <a:r>
              <a:rPr lang="es-AR" dirty="0">
                <a:latin typeface="Abadi Extra Light" panose="020F0502020204030204" pitchFamily="34" charset="0"/>
              </a:rPr>
              <a:t> cambiando el tipo de datos de </a:t>
            </a:r>
            <a:r>
              <a:rPr lang="es-AR" dirty="0" err="1">
                <a:latin typeface="Abadi Extra Light" panose="020F0502020204030204" pitchFamily="34" charset="0"/>
              </a:rPr>
              <a:t>object</a:t>
            </a:r>
            <a:r>
              <a:rPr lang="es-AR" dirty="0">
                <a:latin typeface="Abadi Extra Light" panose="020F0502020204030204" pitchFamily="34" charset="0"/>
              </a:rPr>
              <a:t> a fecha. Una vez cambiado el tipo de dato fue mas fácil tratamiento.</a:t>
            </a:r>
          </a:p>
          <a:p>
            <a:pPr marL="342900" indent="-342900">
              <a:spcBef>
                <a:spcPts val="1200"/>
              </a:spcBef>
              <a:spcAft>
                <a:spcPts val="1200"/>
              </a:spcAft>
              <a:buFont typeface="+mj-lt"/>
              <a:buAutoNum type="arabicPeriod"/>
            </a:pPr>
            <a:r>
              <a:rPr lang="es-AR" dirty="0">
                <a:latin typeface="Abadi Extra Light" panose="020F0502020204030204" pitchFamily="34" charset="0"/>
              </a:rPr>
              <a:t>Comprender el significado de la variable </a:t>
            </a:r>
            <a:r>
              <a:rPr lang="es-AR" dirty="0" err="1">
                <a:latin typeface="Abadi Extra Light" panose="020F0502020204030204" pitchFamily="34" charset="0"/>
              </a:rPr>
              <a:t>TotalCharge</a:t>
            </a:r>
            <a:r>
              <a:rPr lang="es-AR" dirty="0">
                <a:latin typeface="Abadi Extra Light" panose="020F0502020204030204" pitchFamily="34" charset="0"/>
              </a:rPr>
              <a:t> que en primera instancia lo interprete como el costo mensual de todos los servicios, luego cuando realice un análisis grafico del mismo comprendí que se trataba de una columna acumulativa del total de erogaciones del contrato.</a:t>
            </a:r>
          </a:p>
          <a:p>
            <a:pPr marL="342900" indent="-342900">
              <a:spcBef>
                <a:spcPts val="1200"/>
              </a:spcBef>
              <a:spcAft>
                <a:spcPts val="1200"/>
              </a:spcAft>
              <a:buFont typeface="+mj-lt"/>
              <a:buAutoNum type="arabicPeriod"/>
            </a:pPr>
            <a:r>
              <a:rPr lang="es-AR" dirty="0">
                <a:latin typeface="Abadi Extra Light" panose="020F0502020204030204" pitchFamily="34" charset="0"/>
              </a:rPr>
              <a:t>Lograr valores aceptables en las métricas de AUC-ROC cuando entrenaba el modelo, se pudo resolver cuando se aplicaron modelos basados en el descenso del gradiente como light GBM o XGB.</a:t>
            </a:r>
          </a:p>
        </p:txBody>
      </p:sp>
    </p:spTree>
    <p:extLst>
      <p:ext uri="{BB962C8B-B14F-4D97-AF65-F5344CB8AC3E}">
        <p14:creationId xmlns:p14="http://schemas.microsoft.com/office/powerpoint/2010/main" val="38299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65FF8F-6BF9-6604-8C3D-F18B35DFC027}"/>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dirty="0" err="1"/>
              <a:t>Factores</a:t>
            </a:r>
            <a:r>
              <a:rPr lang="en-US" dirty="0"/>
              <a:t> Clave</a:t>
            </a:r>
          </a:p>
        </p:txBody>
      </p:sp>
      <p:pic>
        <p:nvPicPr>
          <p:cNvPr id="12" name="Imagen 11" descr="Mano de una persona con una laptop&#10;&#10;Descripción generada automáticamente con confianza baja">
            <a:extLst>
              <a:ext uri="{FF2B5EF4-FFF2-40B4-BE49-F238E27FC236}">
                <a16:creationId xmlns:a16="http://schemas.microsoft.com/office/drawing/2014/main" id="{E9888C0C-D741-16E7-B9FD-295FE3211AD9}"/>
              </a:ext>
            </a:extLst>
          </p:cNvPr>
          <p:cNvPicPr>
            <a:picLocks noChangeAspect="1"/>
          </p:cNvPicPr>
          <p:nvPr/>
        </p:nvPicPr>
        <p:blipFill rotWithShape="1">
          <a:blip r:embed="rId2"/>
          <a:srcRect r="29763"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3" name="CuadroTexto 12">
            <a:extLst>
              <a:ext uri="{FF2B5EF4-FFF2-40B4-BE49-F238E27FC236}">
                <a16:creationId xmlns:a16="http://schemas.microsoft.com/office/drawing/2014/main" id="{4A1DDDEF-0E60-7F39-6DCB-5F3019B82305}"/>
              </a:ext>
            </a:extLst>
          </p:cNvPr>
          <p:cNvSpPr txBox="1"/>
          <p:nvPr/>
        </p:nvSpPr>
        <p:spPr>
          <a:xfrm>
            <a:off x="6513788" y="2333297"/>
            <a:ext cx="4840010" cy="384366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a:t>Correcta</a:t>
            </a:r>
            <a:r>
              <a:rPr lang="en-US" sz="1600" dirty="0"/>
              <a:t> </a:t>
            </a:r>
            <a:r>
              <a:rPr lang="en-US" sz="1600"/>
              <a:t>planificación</a:t>
            </a:r>
            <a:r>
              <a:rPr lang="en-US" sz="1600" dirty="0"/>
              <a:t>, </a:t>
            </a:r>
            <a:r>
              <a:rPr lang="en-US" sz="1600"/>
              <a:t>entendiendo</a:t>
            </a:r>
            <a:r>
              <a:rPr lang="en-US" sz="1600" dirty="0"/>
              <a:t> la </a:t>
            </a:r>
            <a:r>
              <a:rPr lang="en-US" sz="1600"/>
              <a:t>lógica</a:t>
            </a:r>
            <a:r>
              <a:rPr lang="en-US" sz="1600" dirty="0"/>
              <a:t> del </a:t>
            </a:r>
            <a:r>
              <a:rPr lang="en-US" sz="1600"/>
              <a:t>proyecto</a:t>
            </a:r>
            <a:endParaRPr lang="en-US" sz="1600" dirty="0"/>
          </a:p>
          <a:p>
            <a:pPr marL="285750" indent="-228600">
              <a:lnSpc>
                <a:spcPct val="90000"/>
              </a:lnSpc>
              <a:spcAft>
                <a:spcPts val="600"/>
              </a:spcAft>
              <a:buFont typeface="Arial" panose="020B0604020202020204" pitchFamily="34" charset="0"/>
              <a:buChar char="•"/>
            </a:pPr>
            <a:r>
              <a:rPr lang="en-US" sz="1600"/>
              <a:t>Adecuar</a:t>
            </a:r>
            <a:r>
              <a:rPr lang="en-US" sz="1600" dirty="0"/>
              <a:t> </a:t>
            </a:r>
            <a:r>
              <a:rPr lang="en-US" sz="1600"/>
              <a:t>los</a:t>
            </a:r>
            <a:r>
              <a:rPr lang="en-US" sz="1600" dirty="0"/>
              <a:t> </a:t>
            </a:r>
            <a:r>
              <a:rPr lang="en-US" sz="1600"/>
              <a:t>datos</a:t>
            </a:r>
            <a:r>
              <a:rPr lang="en-US" sz="1600" dirty="0"/>
              <a:t> para </a:t>
            </a:r>
            <a:r>
              <a:rPr lang="en-US" sz="1600"/>
              <a:t>poder</a:t>
            </a:r>
            <a:r>
              <a:rPr lang="en-US" sz="1600" dirty="0"/>
              <a:t> </a:t>
            </a:r>
            <a:r>
              <a:rPr lang="en-US" sz="1600"/>
              <a:t>trabajar</a:t>
            </a:r>
            <a:r>
              <a:rPr lang="en-US" sz="1600" dirty="0"/>
              <a:t> con </a:t>
            </a:r>
            <a:r>
              <a:rPr lang="en-US" sz="1600"/>
              <a:t>ellos</a:t>
            </a:r>
            <a:endParaRPr lang="en-US" sz="1600" dirty="0"/>
          </a:p>
          <a:p>
            <a:pPr marL="285750" indent="-228600">
              <a:lnSpc>
                <a:spcPct val="90000"/>
              </a:lnSpc>
              <a:spcAft>
                <a:spcPts val="600"/>
              </a:spcAft>
              <a:buFont typeface="Arial" panose="020B0604020202020204" pitchFamily="34" charset="0"/>
              <a:buChar char="•"/>
            </a:pPr>
            <a:r>
              <a:rPr lang="en-US" sz="1600"/>
              <a:t>Conectar</a:t>
            </a:r>
            <a:r>
              <a:rPr lang="en-US" sz="1600" dirty="0"/>
              <a:t> con </a:t>
            </a:r>
            <a:r>
              <a:rPr lang="en-US" sz="1600"/>
              <a:t>el</a:t>
            </a:r>
            <a:r>
              <a:rPr lang="en-US" sz="1600" dirty="0"/>
              <a:t> </a:t>
            </a:r>
            <a:r>
              <a:rPr lang="en-US" sz="1600"/>
              <a:t>método</a:t>
            </a:r>
            <a:r>
              <a:rPr lang="en-US" sz="1600" dirty="0"/>
              <a:t> merge las bases</a:t>
            </a:r>
          </a:p>
          <a:p>
            <a:pPr marL="285750" indent="-228600">
              <a:lnSpc>
                <a:spcPct val="90000"/>
              </a:lnSpc>
              <a:spcAft>
                <a:spcPts val="600"/>
              </a:spcAft>
              <a:buFont typeface="Arial" panose="020B0604020202020204" pitchFamily="34" charset="0"/>
              <a:buChar char="•"/>
            </a:pPr>
            <a:r>
              <a:rPr lang="en-US" sz="1600" dirty="0"/>
              <a:t>Formular </a:t>
            </a:r>
            <a:r>
              <a:rPr lang="en-US" sz="1600"/>
              <a:t>preguntas</a:t>
            </a:r>
            <a:r>
              <a:rPr lang="en-US" sz="1600" dirty="0"/>
              <a:t> de </a:t>
            </a:r>
            <a:r>
              <a:rPr lang="en-US" sz="1600"/>
              <a:t>relevamiento</a:t>
            </a:r>
            <a:r>
              <a:rPr lang="en-US" sz="1600" dirty="0"/>
              <a:t> claves y </a:t>
            </a:r>
            <a:r>
              <a:rPr lang="en-US" sz="1600"/>
              <a:t>relevantes</a:t>
            </a:r>
            <a:r>
              <a:rPr lang="en-US" sz="1600" dirty="0"/>
              <a:t> para </a:t>
            </a:r>
            <a:r>
              <a:rPr lang="en-US" sz="1600"/>
              <a:t>aboardar</a:t>
            </a:r>
            <a:r>
              <a:rPr lang="en-US" sz="1600" dirty="0"/>
              <a:t> </a:t>
            </a:r>
            <a:r>
              <a:rPr lang="en-US" sz="1600"/>
              <a:t>en</a:t>
            </a:r>
            <a:r>
              <a:rPr lang="en-US" sz="1600" dirty="0"/>
              <a:t> </a:t>
            </a:r>
            <a:r>
              <a:rPr lang="en-US" sz="1600"/>
              <a:t>análisis</a:t>
            </a:r>
            <a:r>
              <a:rPr lang="en-US" sz="1600" dirty="0"/>
              <a:t> </a:t>
            </a:r>
            <a:r>
              <a:rPr lang="en-US" sz="1600"/>
              <a:t>exploratorio</a:t>
            </a:r>
            <a:endParaRPr lang="en-US" sz="1600" dirty="0"/>
          </a:p>
          <a:p>
            <a:pPr marL="285750" indent="-228600">
              <a:lnSpc>
                <a:spcPct val="90000"/>
              </a:lnSpc>
              <a:spcAft>
                <a:spcPts val="600"/>
              </a:spcAft>
              <a:buFont typeface="Arial" panose="020B0604020202020204" pitchFamily="34" charset="0"/>
              <a:buChar char="•"/>
            </a:pPr>
            <a:r>
              <a:rPr lang="en-US" sz="1600"/>
              <a:t>Comprender</a:t>
            </a:r>
            <a:r>
              <a:rPr lang="en-US" sz="1600" dirty="0"/>
              <a:t> </a:t>
            </a:r>
            <a:r>
              <a:rPr lang="en-US" sz="1600"/>
              <a:t>el</a:t>
            </a:r>
            <a:r>
              <a:rPr lang="en-US" sz="1600" dirty="0"/>
              <a:t> </a:t>
            </a:r>
            <a:r>
              <a:rPr lang="en-US" sz="1600"/>
              <a:t>desbalanceo</a:t>
            </a:r>
            <a:r>
              <a:rPr lang="en-US" sz="1600" dirty="0"/>
              <a:t> de </a:t>
            </a:r>
            <a:r>
              <a:rPr lang="en-US" sz="1600"/>
              <a:t>clases</a:t>
            </a:r>
            <a:r>
              <a:rPr lang="en-US" sz="1600" dirty="0"/>
              <a:t> (</a:t>
            </a:r>
            <a:r>
              <a:rPr lang="en-US" sz="1600"/>
              <a:t>altas</a:t>
            </a:r>
            <a:r>
              <a:rPr lang="en-US" sz="1600" dirty="0"/>
              <a:t> y </a:t>
            </a:r>
            <a:r>
              <a:rPr lang="en-US" sz="1600"/>
              <a:t>bajas</a:t>
            </a:r>
            <a:r>
              <a:rPr lang="en-US" sz="1600" dirty="0"/>
              <a:t>)</a:t>
            </a:r>
          </a:p>
          <a:p>
            <a:pPr marL="285750" indent="-228600">
              <a:lnSpc>
                <a:spcPct val="90000"/>
              </a:lnSpc>
              <a:spcAft>
                <a:spcPts val="600"/>
              </a:spcAft>
              <a:buFont typeface="Arial" panose="020B0604020202020204" pitchFamily="34" charset="0"/>
              <a:buChar char="•"/>
            </a:pPr>
            <a:r>
              <a:rPr lang="en-US" sz="1600"/>
              <a:t>Analizar</a:t>
            </a:r>
            <a:r>
              <a:rPr lang="en-US" sz="1600" dirty="0"/>
              <a:t> </a:t>
            </a:r>
            <a:r>
              <a:rPr lang="en-US" sz="1600"/>
              <a:t>los</a:t>
            </a:r>
            <a:r>
              <a:rPr lang="en-US" sz="1600" dirty="0"/>
              <a:t> días de </a:t>
            </a:r>
            <a:r>
              <a:rPr lang="en-US" sz="1600"/>
              <a:t>permanencia</a:t>
            </a:r>
            <a:r>
              <a:rPr lang="en-US" sz="1600" dirty="0"/>
              <a:t> y la </a:t>
            </a:r>
            <a:r>
              <a:rPr lang="en-US" sz="1600"/>
              <a:t>cantidad</a:t>
            </a:r>
            <a:r>
              <a:rPr lang="en-US" sz="1600" dirty="0"/>
              <a:t> de </a:t>
            </a:r>
            <a:r>
              <a:rPr lang="en-US" sz="1600"/>
              <a:t>servicios</a:t>
            </a:r>
            <a:r>
              <a:rPr lang="en-US" sz="1600" dirty="0"/>
              <a:t> </a:t>
            </a:r>
            <a:r>
              <a:rPr lang="en-US" sz="1600"/>
              <a:t>contratados</a:t>
            </a:r>
            <a:r>
              <a:rPr lang="en-US" sz="1600" dirty="0"/>
              <a:t>.</a:t>
            </a:r>
          </a:p>
          <a:p>
            <a:pPr marL="285750" indent="-228600">
              <a:lnSpc>
                <a:spcPct val="90000"/>
              </a:lnSpc>
              <a:spcAft>
                <a:spcPts val="600"/>
              </a:spcAft>
              <a:buFont typeface="Arial" panose="020B0604020202020204" pitchFamily="34" charset="0"/>
              <a:buChar char="•"/>
            </a:pPr>
            <a:r>
              <a:rPr lang="en-US" sz="1600"/>
              <a:t>Codificar</a:t>
            </a:r>
            <a:r>
              <a:rPr lang="en-US" sz="1600" dirty="0"/>
              <a:t> </a:t>
            </a:r>
            <a:r>
              <a:rPr lang="en-US" sz="1600"/>
              <a:t>correctamente</a:t>
            </a:r>
            <a:r>
              <a:rPr lang="en-US" sz="1600" dirty="0"/>
              <a:t> las variables de </a:t>
            </a:r>
            <a:r>
              <a:rPr lang="en-US" sz="1600"/>
              <a:t>entrenamiento</a:t>
            </a:r>
            <a:r>
              <a:rPr lang="en-US" sz="1600" dirty="0"/>
              <a:t>.</a:t>
            </a:r>
          </a:p>
          <a:p>
            <a:pPr marL="285750" indent="-228600">
              <a:lnSpc>
                <a:spcPct val="90000"/>
              </a:lnSpc>
              <a:spcAft>
                <a:spcPts val="600"/>
              </a:spcAft>
              <a:buFont typeface="Arial" panose="020B0604020202020204" pitchFamily="34" charset="0"/>
              <a:buChar char="•"/>
            </a:pPr>
            <a:r>
              <a:rPr lang="en-US" sz="1600"/>
              <a:t>Buscar</a:t>
            </a:r>
            <a:r>
              <a:rPr lang="en-US" sz="1600" dirty="0"/>
              <a:t> </a:t>
            </a:r>
            <a:r>
              <a:rPr lang="en-US" sz="1600"/>
              <a:t>los</a:t>
            </a:r>
            <a:r>
              <a:rPr lang="en-US" sz="1600" dirty="0"/>
              <a:t> </a:t>
            </a:r>
            <a:r>
              <a:rPr lang="en-US" sz="1600"/>
              <a:t>hiperparametros</a:t>
            </a:r>
            <a:r>
              <a:rPr lang="en-US" sz="1600" dirty="0"/>
              <a:t> </a:t>
            </a:r>
            <a:r>
              <a:rPr lang="en-US" sz="1600"/>
              <a:t>dentro</a:t>
            </a:r>
            <a:r>
              <a:rPr lang="en-US" sz="1600" dirty="0"/>
              <a:t> de </a:t>
            </a:r>
            <a:r>
              <a:rPr lang="en-US" sz="1600"/>
              <a:t>cada</a:t>
            </a:r>
            <a:r>
              <a:rPr lang="en-US" sz="1600" dirty="0"/>
              <a:t> </a:t>
            </a:r>
            <a:r>
              <a:rPr lang="en-US" sz="1600"/>
              <a:t>modelo</a:t>
            </a:r>
            <a:r>
              <a:rPr lang="en-US" sz="1600" dirty="0"/>
              <a:t> que </a:t>
            </a:r>
            <a:r>
              <a:rPr lang="en-US" sz="1600"/>
              <a:t>mejoraran</a:t>
            </a:r>
            <a:r>
              <a:rPr lang="en-US" sz="1600" dirty="0"/>
              <a:t> las </a:t>
            </a:r>
            <a:r>
              <a:rPr lang="en-US" sz="1600"/>
              <a:t>métricas</a:t>
            </a:r>
            <a:r>
              <a:rPr lang="en-US" sz="1600" dirty="0"/>
              <a:t>.</a:t>
            </a:r>
          </a:p>
        </p:txBody>
      </p:sp>
    </p:spTree>
    <p:extLst>
      <p:ext uri="{BB962C8B-B14F-4D97-AF65-F5344CB8AC3E}">
        <p14:creationId xmlns:p14="http://schemas.microsoft.com/office/powerpoint/2010/main" val="29877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CE8168-CE05-2C63-74D8-B5962BED0B6D}"/>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Modelo seleccionado: </a:t>
            </a:r>
            <a:r>
              <a:rPr lang="en-US" sz="4000">
                <a:effectLst>
                  <a:outerShdw blurRad="38100" dist="38100" dir="2700000" algn="tl">
                    <a:srgbClr val="000000">
                      <a:alpha val="43137"/>
                    </a:srgbClr>
                  </a:outerShdw>
                </a:effectLst>
              </a:rPr>
              <a:t>XGB</a:t>
            </a:r>
            <a:r>
              <a:rPr lang="en-US" sz="4000"/>
              <a:t> </a:t>
            </a:r>
          </a:p>
        </p:txBody>
      </p:sp>
      <p:sp>
        <p:nvSpPr>
          <p:cNvPr id="6" name="CuadroTexto 5">
            <a:extLst>
              <a:ext uri="{FF2B5EF4-FFF2-40B4-BE49-F238E27FC236}">
                <a16:creationId xmlns:a16="http://schemas.microsoft.com/office/drawing/2014/main" id="{8781EECA-FFD5-7971-C6A1-D9F8F93000E5}"/>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El modelo seleccionado tuvo una superficie superior al 0,91 y una exactitud 84% dentro de la base de prueba</a:t>
            </a:r>
          </a:p>
        </p:txBody>
      </p:sp>
      <p:pic>
        <p:nvPicPr>
          <p:cNvPr id="15" name="Imagen 14">
            <a:extLst>
              <a:ext uri="{FF2B5EF4-FFF2-40B4-BE49-F238E27FC236}">
                <a16:creationId xmlns:a16="http://schemas.microsoft.com/office/drawing/2014/main" id="{9B2E8AAF-F141-BC3F-132A-05028613105C}"/>
              </a:ext>
            </a:extLst>
          </p:cNvPr>
          <p:cNvPicPr>
            <a:picLocks noChangeAspect="1"/>
          </p:cNvPicPr>
          <p:nvPr/>
        </p:nvPicPr>
        <p:blipFill>
          <a:blip r:embed="rId2"/>
          <a:stretch>
            <a:fillRect/>
          </a:stretch>
        </p:blipFill>
        <p:spPr>
          <a:xfrm>
            <a:off x="1151977" y="2421924"/>
            <a:ext cx="4539627" cy="3711146"/>
          </a:xfrm>
          <a:prstGeom prst="rect">
            <a:avLst/>
          </a:prstGeom>
        </p:spPr>
      </p:pic>
      <p:pic>
        <p:nvPicPr>
          <p:cNvPr id="5" name="Marcador de contenido 4" descr="Gráfico, Gráfico de líneas&#10;&#10;Descripción generada automáticamente">
            <a:extLst>
              <a:ext uri="{FF2B5EF4-FFF2-40B4-BE49-F238E27FC236}">
                <a16:creationId xmlns:a16="http://schemas.microsoft.com/office/drawing/2014/main" id="{6843FDB5-C9EB-4977-8C3C-361562826539}"/>
              </a:ext>
            </a:extLst>
          </p:cNvPr>
          <p:cNvPicPr>
            <a:picLocks noGrp="1" noChangeAspect="1"/>
          </p:cNvPicPr>
          <p:nvPr>
            <p:ph idx="1"/>
          </p:nvPr>
        </p:nvPicPr>
        <p:blipFill>
          <a:blip r:embed="rId3"/>
          <a:stretch>
            <a:fillRect/>
          </a:stretch>
        </p:blipFill>
        <p:spPr>
          <a:xfrm>
            <a:off x="6332385" y="2421924"/>
            <a:ext cx="4899202" cy="3711146"/>
          </a:xfrm>
          <a:prstGeom prst="rect">
            <a:avLst/>
          </a:prstGeom>
        </p:spPr>
      </p:pic>
    </p:spTree>
    <p:extLst>
      <p:ext uri="{BB962C8B-B14F-4D97-AF65-F5344CB8AC3E}">
        <p14:creationId xmlns:p14="http://schemas.microsoft.com/office/powerpoint/2010/main" val="28879254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603</Words>
  <Application>Microsoft Office PowerPoint</Application>
  <PresentationFormat>Panorámica</PresentationFormat>
  <Paragraphs>33</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Abadi Extra Light</vt:lpstr>
      <vt:lpstr>Arial</vt:lpstr>
      <vt:lpstr>Calibri</vt:lpstr>
      <vt:lpstr>Calibri Light</vt:lpstr>
      <vt:lpstr>Tema de Office</vt:lpstr>
      <vt:lpstr>Presentación de PowerPoint</vt:lpstr>
      <vt:lpstr>Presentación de PowerPoint</vt:lpstr>
      <vt:lpstr>Dificultades</vt:lpstr>
      <vt:lpstr>Factores Clave</vt:lpstr>
      <vt:lpstr>Modelo seleccionado: XGB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 daniel</dc:creator>
  <cp:lastModifiedBy>guillermo daniel</cp:lastModifiedBy>
  <cp:revision>2</cp:revision>
  <dcterms:created xsi:type="dcterms:W3CDTF">2023-08-02T00:41:21Z</dcterms:created>
  <dcterms:modified xsi:type="dcterms:W3CDTF">2023-08-02T05:43:33Z</dcterms:modified>
</cp:coreProperties>
</file>