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3" r:id="rId6"/>
    <p:sldId id="264" r:id="rId7"/>
    <p:sldId id="260"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7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82" autoAdjust="0"/>
  </p:normalViewPr>
  <p:slideViewPr>
    <p:cSldViewPr snapToGrid="0">
      <p:cViewPr varScale="1">
        <p:scale>
          <a:sx n="86" d="100"/>
          <a:sy n="86" d="100"/>
        </p:scale>
        <p:origin x="14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8672F-120E-4E35-A2E7-81171E875796}" type="datetimeFigureOut">
              <a:rPr lang="es-MX" smtClean="0"/>
              <a:t>17/03/2025</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D5EFF-066C-45D0-8BE5-9402300B7656}" type="slidenum">
              <a:rPr lang="es-MX" smtClean="0"/>
              <a:t>‹#›</a:t>
            </a:fld>
            <a:endParaRPr lang="es-MX"/>
          </a:p>
        </p:txBody>
      </p:sp>
    </p:spTree>
    <p:extLst>
      <p:ext uri="{BB962C8B-B14F-4D97-AF65-F5344CB8AC3E}">
        <p14:creationId xmlns:p14="http://schemas.microsoft.com/office/powerpoint/2010/main" val="4229803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3FDD5EFF-066C-45D0-8BE5-9402300B7656}" type="slidenum">
              <a:rPr lang="es-MX" smtClean="0"/>
              <a:t>1</a:t>
            </a:fld>
            <a:endParaRPr lang="es-MX"/>
          </a:p>
        </p:txBody>
      </p:sp>
    </p:spTree>
    <p:extLst>
      <p:ext uri="{BB962C8B-B14F-4D97-AF65-F5344CB8AC3E}">
        <p14:creationId xmlns:p14="http://schemas.microsoft.com/office/powerpoint/2010/main" val="222381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3B96F-4D60-EE30-11A5-BC5715EA4F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BDA2F-3402-A532-F9FD-2962904479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80017A-C704-C052-EEF2-54D545061604}"/>
              </a:ext>
            </a:extLst>
          </p:cNvPr>
          <p:cNvSpPr>
            <a:spLocks noGrp="1"/>
          </p:cNvSpPr>
          <p:nvPr>
            <p:ph type="body" idx="1"/>
          </p:nvPr>
        </p:nvSpPr>
        <p:spPr/>
        <p:txBody>
          <a:bodyPr/>
          <a:lstStyle/>
          <a:p>
            <a:pPr rtl="0">
              <a:buNone/>
            </a:pPr>
            <a:r>
              <a:rPr lang="es-MX" dirty="0"/>
              <a:t>El punto 1,1 ya lo clasifica correctamente. Ya está en el rango de la función &gt; 0</a:t>
            </a:r>
          </a:p>
          <a:p>
            <a:pPr rtl="0">
              <a:buNone/>
            </a:pPr>
            <a:endParaRPr lang="es-MX" dirty="0"/>
          </a:p>
        </p:txBody>
      </p:sp>
      <p:sp>
        <p:nvSpPr>
          <p:cNvPr id="4" name="Slide Number Placeholder 3">
            <a:extLst>
              <a:ext uri="{FF2B5EF4-FFF2-40B4-BE49-F238E27FC236}">
                <a16:creationId xmlns:a16="http://schemas.microsoft.com/office/drawing/2014/main" id="{CD86FDA9-1692-FF14-B040-4769C47F7942}"/>
              </a:ext>
            </a:extLst>
          </p:cNvPr>
          <p:cNvSpPr>
            <a:spLocks noGrp="1"/>
          </p:cNvSpPr>
          <p:nvPr>
            <p:ph type="sldNum" sz="quarter" idx="5"/>
          </p:nvPr>
        </p:nvSpPr>
        <p:spPr/>
        <p:txBody>
          <a:bodyPr/>
          <a:lstStyle/>
          <a:p>
            <a:fld id="{3FDD5EFF-066C-45D0-8BE5-9402300B7656}" type="slidenum">
              <a:rPr lang="es-MX" smtClean="0"/>
              <a:t>10</a:t>
            </a:fld>
            <a:endParaRPr lang="es-MX"/>
          </a:p>
        </p:txBody>
      </p:sp>
    </p:spTree>
    <p:extLst>
      <p:ext uri="{BB962C8B-B14F-4D97-AF65-F5344CB8AC3E}">
        <p14:creationId xmlns:p14="http://schemas.microsoft.com/office/powerpoint/2010/main" val="1224571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26828-9F01-BF79-CB43-5CE88BA34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1A0DF-B96C-5816-8AB7-96573675FF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ABDF66-6EE0-07B5-AA31-E209E97E1BB5}"/>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A45AC45A-3060-009B-AE7F-F316EA379764}"/>
              </a:ext>
            </a:extLst>
          </p:cNvPr>
          <p:cNvSpPr>
            <a:spLocks noGrp="1"/>
          </p:cNvSpPr>
          <p:nvPr>
            <p:ph type="sldNum" sz="quarter" idx="5"/>
          </p:nvPr>
        </p:nvSpPr>
        <p:spPr/>
        <p:txBody>
          <a:bodyPr/>
          <a:lstStyle/>
          <a:p>
            <a:fld id="{3FDD5EFF-066C-45D0-8BE5-9402300B7656}" type="slidenum">
              <a:rPr lang="es-MX" smtClean="0"/>
              <a:t>11</a:t>
            </a:fld>
            <a:endParaRPr lang="es-MX"/>
          </a:p>
        </p:txBody>
      </p:sp>
    </p:spTree>
    <p:extLst>
      <p:ext uri="{BB962C8B-B14F-4D97-AF65-F5344CB8AC3E}">
        <p14:creationId xmlns:p14="http://schemas.microsoft.com/office/powerpoint/2010/main" val="3729058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6FF0E-4348-6608-AB59-73B5D8CF6F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A1AA3F-6208-D611-5C39-0DC4DD3841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49B3B9-CB16-7C5D-AFCC-30FCFCF4EFAF}"/>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42A291FF-A1A9-4A00-CE1C-8991507A5D92}"/>
              </a:ext>
            </a:extLst>
          </p:cNvPr>
          <p:cNvSpPr>
            <a:spLocks noGrp="1"/>
          </p:cNvSpPr>
          <p:nvPr>
            <p:ph type="sldNum" sz="quarter" idx="5"/>
          </p:nvPr>
        </p:nvSpPr>
        <p:spPr/>
        <p:txBody>
          <a:bodyPr/>
          <a:lstStyle/>
          <a:p>
            <a:fld id="{3FDD5EFF-066C-45D0-8BE5-9402300B7656}" type="slidenum">
              <a:rPr lang="es-MX" smtClean="0"/>
              <a:t>12</a:t>
            </a:fld>
            <a:endParaRPr lang="es-MX"/>
          </a:p>
        </p:txBody>
      </p:sp>
    </p:spTree>
    <p:extLst>
      <p:ext uri="{BB962C8B-B14F-4D97-AF65-F5344CB8AC3E}">
        <p14:creationId xmlns:p14="http://schemas.microsoft.com/office/powerpoint/2010/main" val="2670625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FB7ED-50C7-B90F-9215-527605FDCC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1EF4B6-89F8-7C0C-D1A1-85DFB639D1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06176-75C4-4F6A-6204-D7C787BA880E}"/>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DDAC60B8-CF11-8905-7A46-57E1C3222657}"/>
              </a:ext>
            </a:extLst>
          </p:cNvPr>
          <p:cNvSpPr>
            <a:spLocks noGrp="1"/>
          </p:cNvSpPr>
          <p:nvPr>
            <p:ph type="sldNum" sz="quarter" idx="5"/>
          </p:nvPr>
        </p:nvSpPr>
        <p:spPr/>
        <p:txBody>
          <a:bodyPr/>
          <a:lstStyle/>
          <a:p>
            <a:fld id="{3FDD5EFF-066C-45D0-8BE5-9402300B7656}" type="slidenum">
              <a:rPr lang="es-MX" smtClean="0"/>
              <a:t>13</a:t>
            </a:fld>
            <a:endParaRPr lang="es-MX"/>
          </a:p>
        </p:txBody>
      </p:sp>
    </p:spTree>
    <p:extLst>
      <p:ext uri="{BB962C8B-B14F-4D97-AF65-F5344CB8AC3E}">
        <p14:creationId xmlns:p14="http://schemas.microsoft.com/office/powerpoint/2010/main" val="4183051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6DE2-4DE8-E48E-8B75-D7059020D6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2713FD-3E6B-A50C-2832-EA316A1DB1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8D7DA8-682C-E3DF-DF8C-38A1D69BD3AF}"/>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93E2E81F-C376-C409-8604-A7DFFDBDF010}"/>
              </a:ext>
            </a:extLst>
          </p:cNvPr>
          <p:cNvSpPr>
            <a:spLocks noGrp="1"/>
          </p:cNvSpPr>
          <p:nvPr>
            <p:ph type="sldNum" sz="quarter" idx="5"/>
          </p:nvPr>
        </p:nvSpPr>
        <p:spPr/>
        <p:txBody>
          <a:bodyPr/>
          <a:lstStyle/>
          <a:p>
            <a:fld id="{3FDD5EFF-066C-45D0-8BE5-9402300B7656}" type="slidenum">
              <a:rPr lang="es-MX" smtClean="0"/>
              <a:t>14</a:t>
            </a:fld>
            <a:endParaRPr lang="es-MX"/>
          </a:p>
        </p:txBody>
      </p:sp>
    </p:spTree>
    <p:extLst>
      <p:ext uri="{BB962C8B-B14F-4D97-AF65-F5344CB8AC3E}">
        <p14:creationId xmlns:p14="http://schemas.microsoft.com/office/powerpoint/2010/main" val="1759346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7E353-0E04-8BFD-C907-11020AF44C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338FEF-6DE4-A2FB-29CC-0AA5EED29E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CCDE42-73DD-0CE9-4985-24FB4098B5EF}"/>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B31683BD-5DC5-83A5-C2AB-913FA12A2462}"/>
              </a:ext>
            </a:extLst>
          </p:cNvPr>
          <p:cNvSpPr>
            <a:spLocks noGrp="1"/>
          </p:cNvSpPr>
          <p:nvPr>
            <p:ph type="sldNum" sz="quarter" idx="5"/>
          </p:nvPr>
        </p:nvSpPr>
        <p:spPr/>
        <p:txBody>
          <a:bodyPr/>
          <a:lstStyle/>
          <a:p>
            <a:fld id="{3FDD5EFF-066C-45D0-8BE5-9402300B7656}" type="slidenum">
              <a:rPr lang="es-MX" smtClean="0"/>
              <a:t>15</a:t>
            </a:fld>
            <a:endParaRPr lang="es-MX"/>
          </a:p>
        </p:txBody>
      </p:sp>
    </p:spTree>
    <p:extLst>
      <p:ext uri="{BB962C8B-B14F-4D97-AF65-F5344CB8AC3E}">
        <p14:creationId xmlns:p14="http://schemas.microsoft.com/office/powerpoint/2010/main" val="3504740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53F0D-432A-5DEF-1AE6-D05F2D8A4C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A50876-2C0A-68F1-5F1C-AD1F2524D1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95DED-B72A-DB7F-D398-9588818FD4BC}"/>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6F4ECAFF-AC93-6BBF-190D-459F7E9E8DC3}"/>
              </a:ext>
            </a:extLst>
          </p:cNvPr>
          <p:cNvSpPr>
            <a:spLocks noGrp="1"/>
          </p:cNvSpPr>
          <p:nvPr>
            <p:ph type="sldNum" sz="quarter" idx="5"/>
          </p:nvPr>
        </p:nvSpPr>
        <p:spPr/>
        <p:txBody>
          <a:bodyPr/>
          <a:lstStyle/>
          <a:p>
            <a:fld id="{3FDD5EFF-066C-45D0-8BE5-9402300B7656}" type="slidenum">
              <a:rPr lang="es-MX" smtClean="0"/>
              <a:t>16</a:t>
            </a:fld>
            <a:endParaRPr lang="es-MX"/>
          </a:p>
        </p:txBody>
      </p:sp>
    </p:spTree>
    <p:extLst>
      <p:ext uri="{BB962C8B-B14F-4D97-AF65-F5344CB8AC3E}">
        <p14:creationId xmlns:p14="http://schemas.microsoft.com/office/powerpoint/2010/main" val="76227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CCEE0-E8E1-E852-A339-0C8DFECC0F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2AE4AC-AA49-FB25-B7C9-A4F0E9CFC0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BDA83E-E1CB-52DB-3378-959AE12AB88D}"/>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ABCED99F-E945-6D40-1345-2AF41C4E3443}"/>
              </a:ext>
            </a:extLst>
          </p:cNvPr>
          <p:cNvSpPr>
            <a:spLocks noGrp="1"/>
          </p:cNvSpPr>
          <p:nvPr>
            <p:ph type="sldNum" sz="quarter" idx="5"/>
          </p:nvPr>
        </p:nvSpPr>
        <p:spPr/>
        <p:txBody>
          <a:bodyPr/>
          <a:lstStyle/>
          <a:p>
            <a:fld id="{3FDD5EFF-066C-45D0-8BE5-9402300B7656}" type="slidenum">
              <a:rPr lang="es-MX" smtClean="0"/>
              <a:t>17</a:t>
            </a:fld>
            <a:endParaRPr lang="es-MX"/>
          </a:p>
        </p:txBody>
      </p:sp>
    </p:spTree>
    <p:extLst>
      <p:ext uri="{BB962C8B-B14F-4D97-AF65-F5344CB8AC3E}">
        <p14:creationId xmlns:p14="http://schemas.microsoft.com/office/powerpoint/2010/main" val="1994277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4D6A6-6F46-8376-33FD-A5DB9ED465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5C86BD-6F4C-7E85-CAE5-B14CC7E307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2C1C5A-D55B-D37B-B6B7-1DA4DAF258EE}"/>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019EED61-88CF-5222-34BA-F509232B8948}"/>
              </a:ext>
            </a:extLst>
          </p:cNvPr>
          <p:cNvSpPr>
            <a:spLocks noGrp="1"/>
          </p:cNvSpPr>
          <p:nvPr>
            <p:ph type="sldNum" sz="quarter" idx="5"/>
          </p:nvPr>
        </p:nvSpPr>
        <p:spPr/>
        <p:txBody>
          <a:bodyPr/>
          <a:lstStyle/>
          <a:p>
            <a:fld id="{3FDD5EFF-066C-45D0-8BE5-9402300B7656}" type="slidenum">
              <a:rPr lang="es-MX" smtClean="0"/>
              <a:t>18</a:t>
            </a:fld>
            <a:endParaRPr lang="es-MX"/>
          </a:p>
        </p:txBody>
      </p:sp>
    </p:spTree>
    <p:extLst>
      <p:ext uri="{BB962C8B-B14F-4D97-AF65-F5344CB8AC3E}">
        <p14:creationId xmlns:p14="http://schemas.microsoft.com/office/powerpoint/2010/main" val="3256533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72980-A460-2ACF-B110-06A8D90C7D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0886A-FAF6-B54D-40DB-48FDB112F5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E62C86-93F3-B87A-EFD5-D97BDFF3AADB}"/>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D1F4BB8D-B773-9D4B-6694-FD5A041D5AB9}"/>
              </a:ext>
            </a:extLst>
          </p:cNvPr>
          <p:cNvSpPr>
            <a:spLocks noGrp="1"/>
          </p:cNvSpPr>
          <p:nvPr>
            <p:ph type="sldNum" sz="quarter" idx="5"/>
          </p:nvPr>
        </p:nvSpPr>
        <p:spPr/>
        <p:txBody>
          <a:bodyPr/>
          <a:lstStyle/>
          <a:p>
            <a:fld id="{3FDD5EFF-066C-45D0-8BE5-9402300B7656}" type="slidenum">
              <a:rPr lang="es-MX" smtClean="0"/>
              <a:t>19</a:t>
            </a:fld>
            <a:endParaRPr lang="es-MX"/>
          </a:p>
        </p:txBody>
      </p:sp>
    </p:spTree>
    <p:extLst>
      <p:ext uri="{BB962C8B-B14F-4D97-AF65-F5344CB8AC3E}">
        <p14:creationId xmlns:p14="http://schemas.microsoft.com/office/powerpoint/2010/main" val="131146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None/>
            </a:pPr>
            <a:r>
              <a:rPr lang="es-ES" sz="1800" b="0" i="0" u="none" strike="noStrike" dirty="0">
                <a:solidFill>
                  <a:srgbClr val="000000"/>
                </a:solidFill>
                <a:effectLst/>
                <a:latin typeface="Arial" panose="020B0604020202020204" pitchFamily="34" charset="0"/>
              </a:rPr>
              <a:t>Inspiración</a:t>
            </a:r>
          </a:p>
          <a:p>
            <a:pPr rtl="0">
              <a:buNone/>
            </a:pPr>
            <a:endParaRPr lang="es-ES" sz="1800" b="0" i="0" u="none" strike="noStrike" dirty="0">
              <a:solidFill>
                <a:srgbClr val="000000"/>
              </a:solidFill>
              <a:effectLst/>
              <a:latin typeface="Arial" panose="020B0604020202020204" pitchFamily="34" charset="0"/>
            </a:endParaRPr>
          </a:p>
          <a:p>
            <a:pPr rtl="0">
              <a:buNone/>
            </a:pPr>
            <a:r>
              <a:rPr lang="es-ES" sz="1800" b="0" i="0" u="none" strike="noStrike" dirty="0">
                <a:solidFill>
                  <a:srgbClr val="000000"/>
                </a:solidFill>
                <a:effectLst/>
                <a:latin typeface="Arial" panose="020B0604020202020204" pitchFamily="34" charset="0"/>
              </a:rPr>
              <a:t>Las neuronas son células del sistema nervioso que reciben y envían información entre el cuerpo y el cerebro. Son la unidad estructural fundamental del sistema nervioso central</a:t>
            </a:r>
            <a:endParaRPr lang="es-ES" b="0" dirty="0">
              <a:effectLst/>
            </a:endParaRPr>
          </a:p>
          <a:p>
            <a:pPr rtl="0">
              <a:buNone/>
            </a:pPr>
            <a:br>
              <a:rPr lang="es-ES" b="0" dirty="0">
                <a:effectLst/>
              </a:rPr>
            </a:br>
            <a:r>
              <a:rPr lang="es-ES" sz="1800" b="0" i="0" u="none" strike="noStrike" dirty="0">
                <a:solidFill>
                  <a:srgbClr val="000000"/>
                </a:solidFill>
                <a:effectLst/>
                <a:latin typeface="Arial" panose="020B0604020202020204" pitchFamily="34" charset="0"/>
              </a:rPr>
              <a:t>Es importante entender el funcionamiento general de la neurona biológica pues esta célula fue la que inspiró el modelado de la neurona artificial.</a:t>
            </a:r>
            <a:endParaRPr lang="es-ES" b="0" dirty="0">
              <a:effectLst/>
            </a:endParaRPr>
          </a:p>
          <a:p>
            <a:pPr rtl="0">
              <a:buNone/>
            </a:pPr>
            <a:br>
              <a:rPr lang="es-ES" b="0" dirty="0">
                <a:effectLst/>
              </a:rPr>
            </a:br>
            <a:r>
              <a:rPr lang="es-ES" sz="1800" b="0" i="0" u="none" strike="noStrike" dirty="0">
                <a:solidFill>
                  <a:srgbClr val="000000"/>
                </a:solidFill>
                <a:effectLst/>
                <a:latin typeface="Arial" panose="020B0604020202020204" pitchFamily="34" charset="0"/>
              </a:rPr>
              <a:t>Cada neurona está compuesta de varias partes, entre ellas destaco 3 que son las que se usan en el modelado de la neurona artificial.</a:t>
            </a:r>
          </a:p>
          <a:p>
            <a:pPr rtl="0">
              <a:buNone/>
            </a:pPr>
            <a:endParaRPr lang="es-ES" b="0" dirty="0">
              <a:effectLst/>
            </a:endParaRPr>
          </a:p>
          <a:p>
            <a:pPr rtl="0" fontAlgn="base">
              <a:buFont typeface="Arial" panose="020B0604020202020204" pitchFamily="34" charset="0"/>
              <a:buChar char="•"/>
            </a:pPr>
            <a:r>
              <a:rPr lang="es-ES" sz="1800" b="0" i="0" u="none" strike="noStrike" dirty="0">
                <a:solidFill>
                  <a:srgbClr val="000000"/>
                </a:solidFill>
                <a:effectLst/>
                <a:latin typeface="Arial" panose="020B0604020202020204" pitchFamily="34" charset="0"/>
              </a:rPr>
              <a:t>Dendritas: Son brazos pequeños que funcionan como el “input” de la neurona. Las dendritas captan señales eléctricas que se van acumulando en la superficie de la neurona. En otras palabras llega electricidad que es captada por las dendritas, y la neurona va almacenando un potencial eléctrico.</a:t>
            </a:r>
          </a:p>
          <a:p>
            <a:pPr rtl="0" fontAlgn="base">
              <a:buFont typeface="Arial" panose="020B0604020202020204" pitchFamily="34" charset="0"/>
              <a:buChar char="•"/>
            </a:pPr>
            <a:endParaRPr lang="es-ES" sz="1800" b="0"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s-ES" sz="1800" b="0" i="0" u="none" strike="noStrike" dirty="0">
                <a:solidFill>
                  <a:srgbClr val="000000"/>
                </a:solidFill>
                <a:effectLst/>
                <a:latin typeface="Arial" panose="020B0604020202020204" pitchFamily="34" charset="0"/>
              </a:rPr>
              <a:t>Soma: Es el cuerpo de la neurona, aquí se encuentra su núcleo.</a:t>
            </a:r>
          </a:p>
          <a:p>
            <a:pPr rtl="0" fontAlgn="base">
              <a:buFont typeface="Arial" panose="020B0604020202020204" pitchFamily="34" charset="0"/>
              <a:buChar char="•"/>
            </a:pPr>
            <a:endParaRPr lang="es-ES" sz="1800" b="0"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s-ES" sz="1800" b="0" i="0" u="none" strike="noStrike" dirty="0">
                <a:solidFill>
                  <a:srgbClr val="000000"/>
                </a:solidFill>
                <a:effectLst/>
                <a:latin typeface="Arial" panose="020B0604020202020204" pitchFamily="34" charset="0"/>
              </a:rPr>
              <a:t>Axón: Es un brazo largo que se encuentra al lado contrario de las dendritas. Cuando la neurona acumula el suficiente potencial eléctrico, éste es liberado de golpe a través del axón y los botones sinápticos que se encuentran al final de este. Lo que se libera es un potencial eléctrico que se puede ser captado por otras neuronas.</a:t>
            </a:r>
          </a:p>
          <a:p>
            <a:pPr rtl="0">
              <a:buNone/>
            </a:pPr>
            <a:br>
              <a:rPr lang="es-ES" b="0" dirty="0">
                <a:effectLst/>
              </a:rPr>
            </a:br>
            <a:r>
              <a:rPr lang="es-ES" sz="1800" b="0" i="0" u="none" strike="noStrike" dirty="0">
                <a:solidFill>
                  <a:srgbClr val="000000"/>
                </a:solidFill>
                <a:effectLst/>
                <a:latin typeface="Arial" panose="020B0604020202020204" pitchFamily="34" charset="0"/>
              </a:rPr>
              <a:t>El potencial eléctrico que libera una neurona puede ser captado por otra neurona, haciendo una conexión entre ellas.</a:t>
            </a:r>
            <a:endParaRPr lang="es-ES" b="0" dirty="0">
              <a:effectLst/>
            </a:endParaRPr>
          </a:p>
          <a:p>
            <a:pPr rtl="0">
              <a:buNone/>
            </a:pPr>
            <a:br>
              <a:rPr lang="es-ES" b="0" dirty="0">
                <a:effectLst/>
              </a:rPr>
            </a:br>
            <a:r>
              <a:rPr lang="es-ES" sz="1800" b="0" i="0" u="none" strike="noStrike" dirty="0">
                <a:solidFill>
                  <a:srgbClr val="000000"/>
                </a:solidFill>
                <a:effectLst/>
                <a:latin typeface="Arial" panose="020B0604020202020204" pitchFamily="34" charset="0"/>
              </a:rPr>
              <a:t>Esta conexión puede suceder o no dependiendo de qué tanta descarga eléctrica haya habido, así como la distancia que hay entre las dos células.</a:t>
            </a:r>
            <a:endParaRPr lang="es-ES" b="0" dirty="0">
              <a:effectLst/>
            </a:endParaRPr>
          </a:p>
          <a:p>
            <a:pPr rtl="0">
              <a:buNone/>
            </a:pPr>
            <a:br>
              <a:rPr lang="es-ES" b="0" dirty="0">
                <a:effectLst/>
              </a:rPr>
            </a:br>
            <a:r>
              <a:rPr lang="es-ES" sz="1800" b="0" i="0" u="none" strike="noStrike" dirty="0">
                <a:solidFill>
                  <a:srgbClr val="000000"/>
                </a:solidFill>
                <a:effectLst/>
                <a:latin typeface="Arial" panose="020B0604020202020204" pitchFamily="34" charset="0"/>
              </a:rPr>
              <a:t>A esta unión entre células que permite su comunicación entre ellas se llama </a:t>
            </a:r>
            <a:r>
              <a:rPr lang="es-ES" sz="1800" b="1" i="0" u="none" strike="noStrike" dirty="0">
                <a:solidFill>
                  <a:srgbClr val="000000"/>
                </a:solidFill>
                <a:effectLst/>
                <a:latin typeface="Arial" panose="020B0604020202020204" pitchFamily="34" charset="0"/>
              </a:rPr>
              <a:t>sinapsis.</a:t>
            </a:r>
            <a:endParaRPr lang="es-ES" b="0" dirty="0">
              <a:effectLst/>
            </a:endParaRPr>
          </a:p>
          <a:p>
            <a:pPr rtl="0">
              <a:buNone/>
            </a:pPr>
            <a:br>
              <a:rPr lang="es-ES" b="0" dirty="0">
                <a:effectLst/>
              </a:rPr>
            </a:br>
            <a:r>
              <a:rPr lang="es-ES" sz="1800" b="0" i="0" u="none" strike="noStrike" dirty="0">
                <a:solidFill>
                  <a:srgbClr val="000000"/>
                </a:solidFill>
                <a:effectLst/>
                <a:latin typeface="Arial" panose="020B0604020202020204" pitchFamily="34" charset="0"/>
              </a:rPr>
              <a:t>La información en el cerebro se guarda justamente en este espacio sináptico y en la topología que hay entre las neuronas. Por lo que una mayor sinapsis se traduce en más conocimiento.</a:t>
            </a:r>
            <a:endParaRPr lang="es-ES" b="0" dirty="0">
              <a:effectLst/>
            </a:endParaRPr>
          </a:p>
          <a:p>
            <a:pPr>
              <a:buNone/>
            </a:pPr>
            <a:br>
              <a:rPr lang="es-ES" b="0" dirty="0">
                <a:effectLst/>
              </a:rPr>
            </a:br>
            <a:endParaRPr lang="es-MX" dirty="0"/>
          </a:p>
        </p:txBody>
      </p:sp>
      <p:sp>
        <p:nvSpPr>
          <p:cNvPr id="4" name="Slide Number Placeholder 3"/>
          <p:cNvSpPr>
            <a:spLocks noGrp="1"/>
          </p:cNvSpPr>
          <p:nvPr>
            <p:ph type="sldNum" sz="quarter" idx="5"/>
          </p:nvPr>
        </p:nvSpPr>
        <p:spPr/>
        <p:txBody>
          <a:bodyPr/>
          <a:lstStyle/>
          <a:p>
            <a:fld id="{3FDD5EFF-066C-45D0-8BE5-9402300B7656}" type="slidenum">
              <a:rPr lang="es-MX" smtClean="0"/>
              <a:t>2</a:t>
            </a:fld>
            <a:endParaRPr lang="es-MX"/>
          </a:p>
        </p:txBody>
      </p:sp>
    </p:spTree>
    <p:extLst>
      <p:ext uri="{BB962C8B-B14F-4D97-AF65-F5344CB8AC3E}">
        <p14:creationId xmlns:p14="http://schemas.microsoft.com/office/powerpoint/2010/main" val="2008850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1BF60-3BAA-EACB-775D-CFC08CB511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757A11-FA53-1E0D-BA94-6BECACA259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2F8FE-6E86-5A81-140C-18A194A46263}"/>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25A3A7B3-1B6C-0D2D-798A-CEEACAD6E7A1}"/>
              </a:ext>
            </a:extLst>
          </p:cNvPr>
          <p:cNvSpPr>
            <a:spLocks noGrp="1"/>
          </p:cNvSpPr>
          <p:nvPr>
            <p:ph type="sldNum" sz="quarter" idx="5"/>
          </p:nvPr>
        </p:nvSpPr>
        <p:spPr/>
        <p:txBody>
          <a:bodyPr/>
          <a:lstStyle/>
          <a:p>
            <a:fld id="{3FDD5EFF-066C-45D0-8BE5-9402300B7656}" type="slidenum">
              <a:rPr lang="es-MX" smtClean="0"/>
              <a:t>20</a:t>
            </a:fld>
            <a:endParaRPr lang="es-MX"/>
          </a:p>
        </p:txBody>
      </p:sp>
    </p:spTree>
    <p:extLst>
      <p:ext uri="{BB962C8B-B14F-4D97-AF65-F5344CB8AC3E}">
        <p14:creationId xmlns:p14="http://schemas.microsoft.com/office/powerpoint/2010/main" val="4076274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8C450-7949-BC6D-4B7F-E045BDD623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749E71-3A8A-115A-436A-D4FE74395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304DDB-C5F8-1E2D-6265-FE9CFBFDC78E}"/>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E6838A9A-BE72-5709-2E9D-40688898A8DD}"/>
              </a:ext>
            </a:extLst>
          </p:cNvPr>
          <p:cNvSpPr>
            <a:spLocks noGrp="1"/>
          </p:cNvSpPr>
          <p:nvPr>
            <p:ph type="sldNum" sz="quarter" idx="5"/>
          </p:nvPr>
        </p:nvSpPr>
        <p:spPr/>
        <p:txBody>
          <a:bodyPr/>
          <a:lstStyle/>
          <a:p>
            <a:fld id="{3FDD5EFF-066C-45D0-8BE5-9402300B7656}" type="slidenum">
              <a:rPr lang="es-MX" smtClean="0"/>
              <a:t>21</a:t>
            </a:fld>
            <a:endParaRPr lang="es-MX"/>
          </a:p>
        </p:txBody>
      </p:sp>
    </p:spTree>
    <p:extLst>
      <p:ext uri="{BB962C8B-B14F-4D97-AF65-F5344CB8AC3E}">
        <p14:creationId xmlns:p14="http://schemas.microsoft.com/office/powerpoint/2010/main" val="1714578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9FD20-A353-27D8-A928-A5BC4A208E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8E0083-186A-60EE-F12C-F9DD8CFA2F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C1102-B1B3-5DC2-B4EA-D9852589A65A}"/>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3B043901-1030-AC2C-2F38-8E1637586E71}"/>
              </a:ext>
            </a:extLst>
          </p:cNvPr>
          <p:cNvSpPr>
            <a:spLocks noGrp="1"/>
          </p:cNvSpPr>
          <p:nvPr>
            <p:ph type="sldNum" sz="quarter" idx="5"/>
          </p:nvPr>
        </p:nvSpPr>
        <p:spPr/>
        <p:txBody>
          <a:bodyPr/>
          <a:lstStyle/>
          <a:p>
            <a:fld id="{3FDD5EFF-066C-45D0-8BE5-9402300B7656}" type="slidenum">
              <a:rPr lang="es-MX" smtClean="0"/>
              <a:t>22</a:t>
            </a:fld>
            <a:endParaRPr lang="es-MX"/>
          </a:p>
        </p:txBody>
      </p:sp>
    </p:spTree>
    <p:extLst>
      <p:ext uri="{BB962C8B-B14F-4D97-AF65-F5344CB8AC3E}">
        <p14:creationId xmlns:p14="http://schemas.microsoft.com/office/powerpoint/2010/main" val="1189810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13A7E-52D5-AC50-3F94-2BFC9B37B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2105BD-E590-37C5-56AD-44DAED0D3B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4F2653-9433-B212-9394-4B365E1A344E}"/>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4E666C02-6EE9-A70F-D479-359868C9F0FE}"/>
              </a:ext>
            </a:extLst>
          </p:cNvPr>
          <p:cNvSpPr>
            <a:spLocks noGrp="1"/>
          </p:cNvSpPr>
          <p:nvPr>
            <p:ph type="sldNum" sz="quarter" idx="5"/>
          </p:nvPr>
        </p:nvSpPr>
        <p:spPr/>
        <p:txBody>
          <a:bodyPr/>
          <a:lstStyle/>
          <a:p>
            <a:fld id="{3FDD5EFF-066C-45D0-8BE5-9402300B7656}" type="slidenum">
              <a:rPr lang="es-MX" smtClean="0"/>
              <a:t>23</a:t>
            </a:fld>
            <a:endParaRPr lang="es-MX"/>
          </a:p>
        </p:txBody>
      </p:sp>
    </p:spTree>
    <p:extLst>
      <p:ext uri="{BB962C8B-B14F-4D97-AF65-F5344CB8AC3E}">
        <p14:creationId xmlns:p14="http://schemas.microsoft.com/office/powerpoint/2010/main" val="1073539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AB831-2107-8731-0DD1-25E28C3125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FA6E6A-45C6-FC10-7403-74099833A4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0E5556-0A91-1B9F-3F96-E8E187A02CD9}"/>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6C40DA97-ED7A-7174-EE4F-380A3DCA8AE5}"/>
              </a:ext>
            </a:extLst>
          </p:cNvPr>
          <p:cNvSpPr>
            <a:spLocks noGrp="1"/>
          </p:cNvSpPr>
          <p:nvPr>
            <p:ph type="sldNum" sz="quarter" idx="5"/>
          </p:nvPr>
        </p:nvSpPr>
        <p:spPr/>
        <p:txBody>
          <a:bodyPr/>
          <a:lstStyle/>
          <a:p>
            <a:fld id="{3FDD5EFF-066C-45D0-8BE5-9402300B7656}" type="slidenum">
              <a:rPr lang="es-MX" smtClean="0"/>
              <a:t>24</a:t>
            </a:fld>
            <a:endParaRPr lang="es-MX"/>
          </a:p>
        </p:txBody>
      </p:sp>
    </p:spTree>
    <p:extLst>
      <p:ext uri="{BB962C8B-B14F-4D97-AF65-F5344CB8AC3E}">
        <p14:creationId xmlns:p14="http://schemas.microsoft.com/office/powerpoint/2010/main" val="1454054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5DC3E-DC40-4E11-86FC-56E00E556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AD844D-B7CC-BA0A-A95F-C6CB26C1A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CA0FAA-89B8-CE5C-61C5-27D106C35961}"/>
              </a:ext>
            </a:extLst>
          </p:cNvPr>
          <p:cNvSpPr>
            <a:spLocks noGrp="1"/>
          </p:cNvSpPr>
          <p:nvPr>
            <p:ph type="body" idx="1"/>
          </p:nvPr>
        </p:nvSpPr>
        <p:spPr/>
        <p:txBody>
          <a:bodyPr/>
          <a:lstStyle/>
          <a:p>
            <a:pPr rtl="0">
              <a:buNone/>
            </a:pPr>
            <a:r>
              <a:rPr lang="es-MX" dirty="0"/>
              <a:t>Son las mimas que en el perceptrón. El perceptrón es un caso particular de gradiente descendiente.</a:t>
            </a:r>
          </a:p>
        </p:txBody>
      </p:sp>
      <p:sp>
        <p:nvSpPr>
          <p:cNvPr id="4" name="Slide Number Placeholder 3">
            <a:extLst>
              <a:ext uri="{FF2B5EF4-FFF2-40B4-BE49-F238E27FC236}">
                <a16:creationId xmlns:a16="http://schemas.microsoft.com/office/drawing/2014/main" id="{B7BDB90B-3D96-7299-970A-3FC3C8A29D04}"/>
              </a:ext>
            </a:extLst>
          </p:cNvPr>
          <p:cNvSpPr>
            <a:spLocks noGrp="1"/>
          </p:cNvSpPr>
          <p:nvPr>
            <p:ph type="sldNum" sz="quarter" idx="5"/>
          </p:nvPr>
        </p:nvSpPr>
        <p:spPr/>
        <p:txBody>
          <a:bodyPr/>
          <a:lstStyle/>
          <a:p>
            <a:fld id="{3FDD5EFF-066C-45D0-8BE5-9402300B7656}" type="slidenum">
              <a:rPr lang="es-MX" smtClean="0"/>
              <a:t>25</a:t>
            </a:fld>
            <a:endParaRPr lang="es-MX"/>
          </a:p>
        </p:txBody>
      </p:sp>
    </p:spTree>
    <p:extLst>
      <p:ext uri="{BB962C8B-B14F-4D97-AF65-F5344CB8AC3E}">
        <p14:creationId xmlns:p14="http://schemas.microsoft.com/office/powerpoint/2010/main" val="2852657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8395A-CEEE-8F51-C3FB-4B1067125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320020-0387-10BE-7C59-05CBCA436F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F5969-C1D9-E6EE-106A-49DA852ADBF9}"/>
              </a:ext>
            </a:extLst>
          </p:cNvPr>
          <p:cNvSpPr>
            <a:spLocks noGrp="1"/>
          </p:cNvSpPr>
          <p:nvPr>
            <p:ph type="body" idx="1"/>
          </p:nvPr>
        </p:nvSpPr>
        <p:spPr/>
        <p:txBody>
          <a:bodyPr/>
          <a:lstStyle/>
          <a:p>
            <a:pPr rtl="0">
              <a:buNone/>
            </a:pPr>
            <a:r>
              <a:rPr lang="es-MX" dirty="0"/>
              <a:t>Son las mimas que en el perceptrón. El perceptrón es un caso particular de gradiente descendiente.</a:t>
            </a:r>
          </a:p>
        </p:txBody>
      </p:sp>
      <p:sp>
        <p:nvSpPr>
          <p:cNvPr id="4" name="Slide Number Placeholder 3">
            <a:extLst>
              <a:ext uri="{FF2B5EF4-FFF2-40B4-BE49-F238E27FC236}">
                <a16:creationId xmlns:a16="http://schemas.microsoft.com/office/drawing/2014/main" id="{402D7B56-3105-2759-EEF0-4B915BAC3933}"/>
              </a:ext>
            </a:extLst>
          </p:cNvPr>
          <p:cNvSpPr>
            <a:spLocks noGrp="1"/>
          </p:cNvSpPr>
          <p:nvPr>
            <p:ph type="sldNum" sz="quarter" idx="5"/>
          </p:nvPr>
        </p:nvSpPr>
        <p:spPr/>
        <p:txBody>
          <a:bodyPr/>
          <a:lstStyle/>
          <a:p>
            <a:fld id="{3FDD5EFF-066C-45D0-8BE5-9402300B7656}" type="slidenum">
              <a:rPr lang="es-MX" smtClean="0"/>
              <a:t>26</a:t>
            </a:fld>
            <a:endParaRPr lang="es-MX"/>
          </a:p>
        </p:txBody>
      </p:sp>
    </p:spTree>
    <p:extLst>
      <p:ext uri="{BB962C8B-B14F-4D97-AF65-F5344CB8AC3E}">
        <p14:creationId xmlns:p14="http://schemas.microsoft.com/office/powerpoint/2010/main" val="818439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5E011-6430-29D8-94AA-8ED8A4C44D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A8C8B9-38B6-BF92-048D-A53FB0F77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532F4A-E0CD-97FE-9A7A-7CF73A4C8057}"/>
              </a:ext>
            </a:extLst>
          </p:cNvPr>
          <p:cNvSpPr>
            <a:spLocks noGrp="1"/>
          </p:cNvSpPr>
          <p:nvPr>
            <p:ph type="body" idx="1"/>
          </p:nvPr>
        </p:nvSpPr>
        <p:spPr/>
        <p:txBody>
          <a:bodyPr/>
          <a:lstStyle/>
          <a:p>
            <a:pPr rtl="0">
              <a:buNone/>
            </a:pPr>
            <a:r>
              <a:rPr lang="es-MX" dirty="0"/>
              <a:t>Son las mimas que en el perceptrón. El perceptrón es un caso particular de gradiente descendiente.</a:t>
            </a:r>
          </a:p>
        </p:txBody>
      </p:sp>
      <p:sp>
        <p:nvSpPr>
          <p:cNvPr id="4" name="Slide Number Placeholder 3">
            <a:extLst>
              <a:ext uri="{FF2B5EF4-FFF2-40B4-BE49-F238E27FC236}">
                <a16:creationId xmlns:a16="http://schemas.microsoft.com/office/drawing/2014/main" id="{58878A58-06AF-AA45-803D-06454B8FB481}"/>
              </a:ext>
            </a:extLst>
          </p:cNvPr>
          <p:cNvSpPr>
            <a:spLocks noGrp="1"/>
          </p:cNvSpPr>
          <p:nvPr>
            <p:ph type="sldNum" sz="quarter" idx="5"/>
          </p:nvPr>
        </p:nvSpPr>
        <p:spPr/>
        <p:txBody>
          <a:bodyPr/>
          <a:lstStyle/>
          <a:p>
            <a:fld id="{3FDD5EFF-066C-45D0-8BE5-9402300B7656}" type="slidenum">
              <a:rPr lang="es-MX" smtClean="0"/>
              <a:t>27</a:t>
            </a:fld>
            <a:endParaRPr lang="es-MX"/>
          </a:p>
        </p:txBody>
      </p:sp>
    </p:spTree>
    <p:extLst>
      <p:ext uri="{BB962C8B-B14F-4D97-AF65-F5344CB8AC3E}">
        <p14:creationId xmlns:p14="http://schemas.microsoft.com/office/powerpoint/2010/main" val="66794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D87F3-5FBD-95CD-0897-BEA434154B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41DBD-F45C-2EDC-F545-3CE2475C4E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F0B02A-C063-D54A-7F6E-F2D8046A7CF5}"/>
              </a:ext>
            </a:extLst>
          </p:cNvPr>
          <p:cNvSpPr>
            <a:spLocks noGrp="1"/>
          </p:cNvSpPr>
          <p:nvPr>
            <p:ph type="body" idx="1"/>
          </p:nvPr>
        </p:nvSpPr>
        <p:spPr/>
        <p:txBody>
          <a:bodyPr/>
          <a:lstStyle/>
          <a:p>
            <a:pPr rtl="0">
              <a:buNone/>
            </a:pPr>
            <a:r>
              <a:rPr lang="es-MX" dirty="0"/>
              <a:t>La neurona va sumando todas las entradas multiplicadas por su peso sináptico.</a:t>
            </a:r>
          </a:p>
          <a:p>
            <a:pPr rtl="0">
              <a:buNone/>
            </a:pPr>
            <a:endParaRPr lang="es-MX" dirty="0"/>
          </a:p>
          <a:p>
            <a:pPr rtl="0">
              <a:buNone/>
            </a:pPr>
            <a:r>
              <a:rPr lang="es-MX" dirty="0"/>
              <a:t>El resultado de esta sumatoria es Z</a:t>
            </a:r>
          </a:p>
          <a:p>
            <a:pPr rtl="0">
              <a:buNone/>
            </a:pPr>
            <a:endParaRPr lang="es-MX" dirty="0"/>
          </a:p>
          <a:p>
            <a:pPr rtl="0">
              <a:buNone/>
            </a:pPr>
            <a:r>
              <a:rPr lang="es-MX" dirty="0"/>
              <a:t>La función phi va evalúa Z, antes de cierto umbral regresa un 0. Después del umbral, regresa un 1.</a:t>
            </a:r>
          </a:p>
          <a:p>
            <a:pPr rtl="0">
              <a:buNone/>
            </a:pPr>
            <a:endParaRPr lang="es-MX" dirty="0"/>
          </a:p>
          <a:p>
            <a:pPr rtl="0">
              <a:buNone/>
            </a:pPr>
            <a:r>
              <a:rPr lang="es-MX" dirty="0" err="1"/>
              <a:t>Y_gorrito</a:t>
            </a:r>
            <a:r>
              <a:rPr lang="es-MX" dirty="0"/>
              <a:t> almacena el resultado de phi(z)</a:t>
            </a:r>
          </a:p>
        </p:txBody>
      </p:sp>
      <p:sp>
        <p:nvSpPr>
          <p:cNvPr id="4" name="Slide Number Placeholder 3">
            <a:extLst>
              <a:ext uri="{FF2B5EF4-FFF2-40B4-BE49-F238E27FC236}">
                <a16:creationId xmlns:a16="http://schemas.microsoft.com/office/drawing/2014/main" id="{8D0F97B4-5258-BFB3-7DCC-585DAE9B51B6}"/>
              </a:ext>
            </a:extLst>
          </p:cNvPr>
          <p:cNvSpPr>
            <a:spLocks noGrp="1"/>
          </p:cNvSpPr>
          <p:nvPr>
            <p:ph type="sldNum" sz="quarter" idx="5"/>
          </p:nvPr>
        </p:nvSpPr>
        <p:spPr/>
        <p:txBody>
          <a:bodyPr/>
          <a:lstStyle/>
          <a:p>
            <a:fld id="{3FDD5EFF-066C-45D0-8BE5-9402300B7656}" type="slidenum">
              <a:rPr lang="es-MX" smtClean="0"/>
              <a:t>3</a:t>
            </a:fld>
            <a:endParaRPr lang="es-MX"/>
          </a:p>
        </p:txBody>
      </p:sp>
    </p:spTree>
    <p:extLst>
      <p:ext uri="{BB962C8B-B14F-4D97-AF65-F5344CB8AC3E}">
        <p14:creationId xmlns:p14="http://schemas.microsoft.com/office/powerpoint/2010/main" val="591049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3E6C2-2FBF-ECF8-F6E3-33EE90CB9B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E40DD7-6725-E9A9-4E42-3DA0FB478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77861F-9773-1FE9-B2DB-5BB0F849FF34}"/>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9B0CA0FB-D457-3C21-EA02-ADCB54E2954E}"/>
              </a:ext>
            </a:extLst>
          </p:cNvPr>
          <p:cNvSpPr>
            <a:spLocks noGrp="1"/>
          </p:cNvSpPr>
          <p:nvPr>
            <p:ph type="sldNum" sz="quarter" idx="5"/>
          </p:nvPr>
        </p:nvSpPr>
        <p:spPr/>
        <p:txBody>
          <a:bodyPr/>
          <a:lstStyle/>
          <a:p>
            <a:fld id="{3FDD5EFF-066C-45D0-8BE5-9402300B7656}" type="slidenum">
              <a:rPr lang="es-MX" smtClean="0"/>
              <a:t>4</a:t>
            </a:fld>
            <a:endParaRPr lang="es-MX"/>
          </a:p>
        </p:txBody>
      </p:sp>
    </p:spTree>
    <p:extLst>
      <p:ext uri="{BB962C8B-B14F-4D97-AF65-F5344CB8AC3E}">
        <p14:creationId xmlns:p14="http://schemas.microsoft.com/office/powerpoint/2010/main" val="186285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6EF34-8D8A-13A5-BA16-6439EF33E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E3C3C1-4EA0-BEE9-D795-4C52BA28D3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1756FB-66B1-46F5-0F24-C2496B2C4C32}"/>
              </a:ext>
            </a:extLst>
          </p:cNvPr>
          <p:cNvSpPr>
            <a:spLocks noGrp="1"/>
          </p:cNvSpPr>
          <p:nvPr>
            <p:ph type="body" idx="1"/>
          </p:nvPr>
        </p:nvSpPr>
        <p:spPr/>
        <p:txBody>
          <a:bodyPr/>
          <a:lstStyle/>
          <a:p>
            <a:pPr rtl="0">
              <a:buNone/>
            </a:pPr>
            <a:r>
              <a:rPr lang="es-MX" dirty="0"/>
              <a:t>Intersección con el origen.</a:t>
            </a:r>
          </a:p>
          <a:p>
            <a:pPr rtl="0">
              <a:buNone/>
            </a:pPr>
            <a:endParaRPr lang="es-MX" dirty="0"/>
          </a:p>
          <a:p>
            <a:pPr rtl="0">
              <a:buNone/>
            </a:pPr>
            <a:r>
              <a:rPr lang="es-MX" dirty="0"/>
              <a:t>De aquí veo que modificando W1, W2 y b, puedo ajustar una línea como sea.</a:t>
            </a:r>
          </a:p>
          <a:p>
            <a:pPr rtl="0">
              <a:buNone/>
            </a:pPr>
            <a:endParaRPr lang="es-MX" dirty="0"/>
          </a:p>
          <a:p>
            <a:pPr rtl="0">
              <a:buNone/>
            </a:pPr>
            <a:r>
              <a:rPr lang="es-MX" dirty="0"/>
              <a:t>Se busca un algoritmo que ajuste estos parámetros para encontrar la relación lineal en un conjunto de datos.</a:t>
            </a:r>
          </a:p>
          <a:p>
            <a:pPr rtl="0">
              <a:buNone/>
            </a:pPr>
            <a:endParaRPr lang="es-MX" dirty="0"/>
          </a:p>
          <a:p>
            <a:pPr rtl="0">
              <a:buNone/>
            </a:pPr>
            <a:r>
              <a:rPr lang="es-MX" dirty="0"/>
              <a:t>Con una neurona y dos dimensiones, puedo representar una línea recta.</a:t>
            </a:r>
          </a:p>
          <a:p>
            <a:pPr rtl="0">
              <a:buNone/>
            </a:pPr>
            <a:endParaRPr lang="es-MX" dirty="0"/>
          </a:p>
          <a:p>
            <a:pPr rtl="0">
              <a:buNone/>
            </a:pPr>
            <a:r>
              <a:rPr lang="es-MX" dirty="0"/>
              <a:t>Con una neurona y más dimensiones, puedo representar hiperplanos.</a:t>
            </a:r>
          </a:p>
        </p:txBody>
      </p:sp>
      <p:sp>
        <p:nvSpPr>
          <p:cNvPr id="4" name="Slide Number Placeholder 3">
            <a:extLst>
              <a:ext uri="{FF2B5EF4-FFF2-40B4-BE49-F238E27FC236}">
                <a16:creationId xmlns:a16="http://schemas.microsoft.com/office/drawing/2014/main" id="{1618E420-C6AC-2F72-D5BC-1ADFA2409A2C}"/>
              </a:ext>
            </a:extLst>
          </p:cNvPr>
          <p:cNvSpPr>
            <a:spLocks noGrp="1"/>
          </p:cNvSpPr>
          <p:nvPr>
            <p:ph type="sldNum" sz="quarter" idx="5"/>
          </p:nvPr>
        </p:nvSpPr>
        <p:spPr/>
        <p:txBody>
          <a:bodyPr/>
          <a:lstStyle/>
          <a:p>
            <a:fld id="{3FDD5EFF-066C-45D0-8BE5-9402300B7656}" type="slidenum">
              <a:rPr lang="es-MX" smtClean="0"/>
              <a:t>5</a:t>
            </a:fld>
            <a:endParaRPr lang="es-MX"/>
          </a:p>
        </p:txBody>
      </p:sp>
    </p:spTree>
    <p:extLst>
      <p:ext uri="{BB962C8B-B14F-4D97-AF65-F5344CB8AC3E}">
        <p14:creationId xmlns:p14="http://schemas.microsoft.com/office/powerpoint/2010/main" val="3229035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5945B-84A6-0794-6C5D-36A473EB1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2D6A74-0CCB-B227-C854-7787264A5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5A5968-CF23-12C6-9193-08BDEC9B6928}"/>
              </a:ext>
            </a:extLst>
          </p:cNvPr>
          <p:cNvSpPr>
            <a:spLocks noGrp="1"/>
          </p:cNvSpPr>
          <p:nvPr>
            <p:ph type="body" idx="1"/>
          </p:nvPr>
        </p:nvSpPr>
        <p:spPr/>
        <p:txBody>
          <a:bodyPr/>
          <a:lstStyle/>
          <a:p>
            <a:pPr rtl="0">
              <a:buNone/>
            </a:pPr>
            <a:r>
              <a:rPr lang="es-MX" dirty="0"/>
              <a:t>Ajustando los parámetros W1,W2 y b; y con la función phi, ya tenemos el clasificador binario</a:t>
            </a:r>
          </a:p>
        </p:txBody>
      </p:sp>
      <p:sp>
        <p:nvSpPr>
          <p:cNvPr id="4" name="Slide Number Placeholder 3">
            <a:extLst>
              <a:ext uri="{FF2B5EF4-FFF2-40B4-BE49-F238E27FC236}">
                <a16:creationId xmlns:a16="http://schemas.microsoft.com/office/drawing/2014/main" id="{C845E726-27A9-41B6-8434-F8BB15EC48E2}"/>
              </a:ext>
            </a:extLst>
          </p:cNvPr>
          <p:cNvSpPr>
            <a:spLocks noGrp="1"/>
          </p:cNvSpPr>
          <p:nvPr>
            <p:ph type="sldNum" sz="quarter" idx="5"/>
          </p:nvPr>
        </p:nvSpPr>
        <p:spPr/>
        <p:txBody>
          <a:bodyPr/>
          <a:lstStyle/>
          <a:p>
            <a:fld id="{3FDD5EFF-066C-45D0-8BE5-9402300B7656}" type="slidenum">
              <a:rPr lang="es-MX" smtClean="0"/>
              <a:t>6</a:t>
            </a:fld>
            <a:endParaRPr lang="es-MX"/>
          </a:p>
        </p:txBody>
      </p:sp>
    </p:spTree>
    <p:extLst>
      <p:ext uri="{BB962C8B-B14F-4D97-AF65-F5344CB8AC3E}">
        <p14:creationId xmlns:p14="http://schemas.microsoft.com/office/powerpoint/2010/main" val="206942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1A652-8B9E-E7D3-2AE2-AB459EA155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F95D4B-69F3-894B-3157-5515485C21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429DB2-DDAA-48CB-201E-FBE2A2212120}"/>
              </a:ext>
            </a:extLst>
          </p:cNvPr>
          <p:cNvSpPr>
            <a:spLocks noGrp="1"/>
          </p:cNvSpPr>
          <p:nvPr>
            <p:ph type="body" idx="1"/>
          </p:nvPr>
        </p:nvSpPr>
        <p:spPr/>
        <p:txBody>
          <a:bodyPr/>
          <a:lstStyle/>
          <a:p>
            <a:pPr rtl="0">
              <a:buNone/>
            </a:pPr>
            <a:r>
              <a:rPr lang="es-MX" dirty="0"/>
              <a:t>Vector de pesos sinápticos</a:t>
            </a:r>
          </a:p>
          <a:p>
            <a:pPr rtl="0">
              <a:buNone/>
            </a:pPr>
            <a:endParaRPr lang="es-MX" dirty="0"/>
          </a:p>
          <a:p>
            <a:pPr rtl="0">
              <a:buNone/>
            </a:pPr>
            <a:r>
              <a:rPr lang="es-MX" dirty="0"/>
              <a:t>Vector de entradas</a:t>
            </a:r>
          </a:p>
        </p:txBody>
      </p:sp>
      <p:sp>
        <p:nvSpPr>
          <p:cNvPr id="4" name="Slide Number Placeholder 3">
            <a:extLst>
              <a:ext uri="{FF2B5EF4-FFF2-40B4-BE49-F238E27FC236}">
                <a16:creationId xmlns:a16="http://schemas.microsoft.com/office/drawing/2014/main" id="{2D24288A-8BFE-819D-8A20-AE49651951CB}"/>
              </a:ext>
            </a:extLst>
          </p:cNvPr>
          <p:cNvSpPr>
            <a:spLocks noGrp="1"/>
          </p:cNvSpPr>
          <p:nvPr>
            <p:ph type="sldNum" sz="quarter" idx="5"/>
          </p:nvPr>
        </p:nvSpPr>
        <p:spPr/>
        <p:txBody>
          <a:bodyPr/>
          <a:lstStyle/>
          <a:p>
            <a:fld id="{3FDD5EFF-066C-45D0-8BE5-9402300B7656}" type="slidenum">
              <a:rPr lang="es-MX" smtClean="0"/>
              <a:t>7</a:t>
            </a:fld>
            <a:endParaRPr lang="es-MX"/>
          </a:p>
        </p:txBody>
      </p:sp>
    </p:spTree>
    <p:extLst>
      <p:ext uri="{BB962C8B-B14F-4D97-AF65-F5344CB8AC3E}">
        <p14:creationId xmlns:p14="http://schemas.microsoft.com/office/powerpoint/2010/main" val="180361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6BA6E-0702-0222-4BDB-D00CF091F9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11D72-A19A-412F-FC99-2AB9B84DF1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1E4943-9DEC-63A8-A152-11DE74B13651}"/>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7CAC748C-688C-AA4C-E604-BDEA242E3105}"/>
              </a:ext>
            </a:extLst>
          </p:cNvPr>
          <p:cNvSpPr>
            <a:spLocks noGrp="1"/>
          </p:cNvSpPr>
          <p:nvPr>
            <p:ph type="sldNum" sz="quarter" idx="5"/>
          </p:nvPr>
        </p:nvSpPr>
        <p:spPr/>
        <p:txBody>
          <a:bodyPr/>
          <a:lstStyle/>
          <a:p>
            <a:fld id="{3FDD5EFF-066C-45D0-8BE5-9402300B7656}" type="slidenum">
              <a:rPr lang="es-MX" smtClean="0"/>
              <a:t>8</a:t>
            </a:fld>
            <a:endParaRPr lang="es-MX"/>
          </a:p>
        </p:txBody>
      </p:sp>
    </p:spTree>
    <p:extLst>
      <p:ext uri="{BB962C8B-B14F-4D97-AF65-F5344CB8AC3E}">
        <p14:creationId xmlns:p14="http://schemas.microsoft.com/office/powerpoint/2010/main" val="279081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DF8E6-7CBF-00C7-7083-9E803D57F8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00932C-BDB3-07E5-C54C-BC47A369E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1A963-BE88-21D7-5CD3-43D93248A3B9}"/>
              </a:ext>
            </a:extLst>
          </p:cNvPr>
          <p:cNvSpPr>
            <a:spLocks noGrp="1"/>
          </p:cNvSpPr>
          <p:nvPr>
            <p:ph type="body" idx="1"/>
          </p:nvPr>
        </p:nvSpPr>
        <p:spPr/>
        <p:txBody>
          <a:bodyPr/>
          <a:lstStyle/>
          <a:p>
            <a:pPr rtl="0">
              <a:buNone/>
            </a:pPr>
            <a:endParaRPr lang="es-MX" dirty="0"/>
          </a:p>
        </p:txBody>
      </p:sp>
      <p:sp>
        <p:nvSpPr>
          <p:cNvPr id="4" name="Slide Number Placeholder 3">
            <a:extLst>
              <a:ext uri="{FF2B5EF4-FFF2-40B4-BE49-F238E27FC236}">
                <a16:creationId xmlns:a16="http://schemas.microsoft.com/office/drawing/2014/main" id="{56B9E111-A809-9BAB-A46D-DA3655B77A73}"/>
              </a:ext>
            </a:extLst>
          </p:cNvPr>
          <p:cNvSpPr>
            <a:spLocks noGrp="1"/>
          </p:cNvSpPr>
          <p:nvPr>
            <p:ph type="sldNum" sz="quarter" idx="5"/>
          </p:nvPr>
        </p:nvSpPr>
        <p:spPr/>
        <p:txBody>
          <a:bodyPr/>
          <a:lstStyle/>
          <a:p>
            <a:fld id="{3FDD5EFF-066C-45D0-8BE5-9402300B7656}" type="slidenum">
              <a:rPr lang="es-MX" smtClean="0"/>
              <a:t>9</a:t>
            </a:fld>
            <a:endParaRPr lang="es-MX"/>
          </a:p>
        </p:txBody>
      </p:sp>
    </p:spTree>
    <p:extLst>
      <p:ext uri="{BB962C8B-B14F-4D97-AF65-F5344CB8AC3E}">
        <p14:creationId xmlns:p14="http://schemas.microsoft.com/office/powerpoint/2010/main" val="158151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DE2A7-254B-9789-5380-1CD74DBDB1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F5B2F00E-D934-4F77-A962-6F37C35CE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D157901D-9C8A-CEE3-656E-C141B3E80F22}"/>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5" name="Footer Placeholder 4">
            <a:extLst>
              <a:ext uri="{FF2B5EF4-FFF2-40B4-BE49-F238E27FC236}">
                <a16:creationId xmlns:a16="http://schemas.microsoft.com/office/drawing/2014/main" id="{E252A0E8-AB38-D4F5-33CD-8416EA1879E2}"/>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713CE54A-9067-A26C-5873-14B18867ABC6}"/>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169106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185E-BF9A-6E8C-038A-FE1A4FC75079}"/>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37192666-32B1-3075-FA40-05801E8FF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86CE9ECD-CE0D-9285-4073-2C03B15D3308}"/>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5" name="Footer Placeholder 4">
            <a:extLst>
              <a:ext uri="{FF2B5EF4-FFF2-40B4-BE49-F238E27FC236}">
                <a16:creationId xmlns:a16="http://schemas.microsoft.com/office/drawing/2014/main" id="{DC98ED6D-FA76-899D-3F93-FF49F4CE6BF3}"/>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713228A-7AAE-73AC-6702-F8E953C1A4E8}"/>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8224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2542B-7EBD-2ABC-9171-56251C428C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B73B9B40-DA0B-31C7-DDB3-ECD045A6B5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A1590557-EE68-0E80-BBEC-F41CE6DD03EA}"/>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5" name="Footer Placeholder 4">
            <a:extLst>
              <a:ext uri="{FF2B5EF4-FFF2-40B4-BE49-F238E27FC236}">
                <a16:creationId xmlns:a16="http://schemas.microsoft.com/office/drawing/2014/main" id="{6B84CE89-B319-B828-B0F5-623180EDB601}"/>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D0BAC868-C09F-9C1F-594D-05D6FCD64B70}"/>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391774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79AE-4F7A-B739-16A5-1D96AFBDF3BB}"/>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5C791589-2DDB-F338-3503-9E55715C15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527F229D-B317-06BA-F5E4-37CCA1FADC0E}"/>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5" name="Footer Placeholder 4">
            <a:extLst>
              <a:ext uri="{FF2B5EF4-FFF2-40B4-BE49-F238E27FC236}">
                <a16:creationId xmlns:a16="http://schemas.microsoft.com/office/drawing/2014/main" id="{F1BF81CF-69D7-A99F-FC83-D2D7476D311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ACCAD0ED-0F1E-E4B0-3BC6-0655BA8F6997}"/>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182044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BC38-339D-B062-D6FD-9D64F6FF61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33E02F09-7F73-3BDC-438B-D3AB8AF881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93477-C446-37B0-44A9-D2860048CEE8}"/>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5" name="Footer Placeholder 4">
            <a:extLst>
              <a:ext uri="{FF2B5EF4-FFF2-40B4-BE49-F238E27FC236}">
                <a16:creationId xmlns:a16="http://schemas.microsoft.com/office/drawing/2014/main" id="{F7782C39-FF1C-757D-5041-55B5F5521EE8}"/>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24E4A361-AE4F-CF1A-7F52-13EC0E670F14}"/>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408015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0FCF-6A8F-CA2A-0BF5-F207512F35E1}"/>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5415BD77-A165-5DE1-D92B-A81C78649B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EACCCFE0-CFBE-CF30-0574-EA5193CB8D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EBC1EB74-502D-9A52-5370-F7856C9A7F4B}"/>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6" name="Footer Placeholder 5">
            <a:extLst>
              <a:ext uri="{FF2B5EF4-FFF2-40B4-BE49-F238E27FC236}">
                <a16:creationId xmlns:a16="http://schemas.microsoft.com/office/drawing/2014/main" id="{A86F453C-D765-8AA5-3A55-8CF2BC8C8DF3}"/>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4EFED9BD-27FD-3A4E-131A-15591E84CECE}"/>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88513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6028-D2C2-D257-3A86-D1FF6950D08B}"/>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1253C606-EA82-2918-71E4-0FEA85426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DC0976-3992-A2A2-FA76-F82BC5D63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94D0FA5E-AED7-18B9-D914-355AFBD0B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B2309-C7D3-C07A-56E6-7950A9D0F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41A894B7-177E-DAFA-A5FD-7274FA10EAE4}"/>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8" name="Footer Placeholder 7">
            <a:extLst>
              <a:ext uri="{FF2B5EF4-FFF2-40B4-BE49-F238E27FC236}">
                <a16:creationId xmlns:a16="http://schemas.microsoft.com/office/drawing/2014/main" id="{AAF09DB2-AF0E-3882-9B58-B7D9888C0DC2}"/>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57A0A0E2-0235-BB64-9DA1-CE2909998A81}"/>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109475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27F9-1D3A-6110-A7B0-10403C543E7F}"/>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3F306036-0E5E-136A-E349-4A01E12D3652}"/>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4" name="Footer Placeholder 3">
            <a:extLst>
              <a:ext uri="{FF2B5EF4-FFF2-40B4-BE49-F238E27FC236}">
                <a16:creationId xmlns:a16="http://schemas.microsoft.com/office/drawing/2014/main" id="{B4890E73-4A23-B31C-D8C0-B8DF2308AA42}"/>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6E9A7857-9574-AB48-8F82-A145F9EACE3D}"/>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153067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C0827-4AD2-8DA0-E8FC-D8E765B7E90D}"/>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3" name="Footer Placeholder 2">
            <a:extLst>
              <a:ext uri="{FF2B5EF4-FFF2-40B4-BE49-F238E27FC236}">
                <a16:creationId xmlns:a16="http://schemas.microsoft.com/office/drawing/2014/main" id="{7FAFB5B8-5D81-D7D9-DCC5-0752F6C7D895}"/>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D84ED996-B8C5-A529-5630-74E383815427}"/>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117577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07C3-10E8-C53A-997C-37043FD1E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63CF28B1-D52C-90AB-02BD-718C1B5EB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DB809044-3D22-8859-4A5C-072D7F098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99998C-CD79-A9D5-C854-76E75C29F952}"/>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6" name="Footer Placeholder 5">
            <a:extLst>
              <a:ext uri="{FF2B5EF4-FFF2-40B4-BE49-F238E27FC236}">
                <a16:creationId xmlns:a16="http://schemas.microsoft.com/office/drawing/2014/main" id="{264F83BE-F1AB-3E06-5615-50837629F286}"/>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49719C50-B7D8-C4DC-50CD-BCFB5FFC9A44}"/>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3060667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0BD4-0138-E3D6-BF9B-BAC629A60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6E3C28D1-F495-08FD-7C11-D918F60D5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B1BFFF95-37A2-5C40-6A2E-C33B5FA1B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A1590-CAF7-11D0-8E41-EE8EFC5BE5EC}"/>
              </a:ext>
            </a:extLst>
          </p:cNvPr>
          <p:cNvSpPr>
            <a:spLocks noGrp="1"/>
          </p:cNvSpPr>
          <p:nvPr>
            <p:ph type="dt" sz="half" idx="10"/>
          </p:nvPr>
        </p:nvSpPr>
        <p:spPr/>
        <p:txBody>
          <a:bodyPr/>
          <a:lstStyle/>
          <a:p>
            <a:fld id="{7AB6C513-EF83-4100-8D4B-B4FD0F433606}" type="datetimeFigureOut">
              <a:rPr lang="es-MX" smtClean="0"/>
              <a:t>17/03/2025</a:t>
            </a:fld>
            <a:endParaRPr lang="es-MX"/>
          </a:p>
        </p:txBody>
      </p:sp>
      <p:sp>
        <p:nvSpPr>
          <p:cNvPr id="6" name="Footer Placeholder 5">
            <a:extLst>
              <a:ext uri="{FF2B5EF4-FFF2-40B4-BE49-F238E27FC236}">
                <a16:creationId xmlns:a16="http://schemas.microsoft.com/office/drawing/2014/main" id="{D6A17DDB-39B9-0FC0-48C1-3078C7970241}"/>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FDAE274-ED0D-5C7F-71C7-BED0A898E5C8}"/>
              </a:ext>
            </a:extLst>
          </p:cNvPr>
          <p:cNvSpPr>
            <a:spLocks noGrp="1"/>
          </p:cNvSpPr>
          <p:nvPr>
            <p:ph type="sldNum" sz="quarter" idx="12"/>
          </p:nvPr>
        </p:nvSpPr>
        <p:spPr/>
        <p:txBody>
          <a:bodyPr/>
          <a:lstStyle/>
          <a:p>
            <a:fld id="{C8737AE2-C994-4207-8459-6A7A879C113C}" type="slidenum">
              <a:rPr lang="es-MX" smtClean="0"/>
              <a:t>‹#›</a:t>
            </a:fld>
            <a:endParaRPr lang="es-MX"/>
          </a:p>
        </p:txBody>
      </p:sp>
    </p:spTree>
    <p:extLst>
      <p:ext uri="{BB962C8B-B14F-4D97-AF65-F5344CB8AC3E}">
        <p14:creationId xmlns:p14="http://schemas.microsoft.com/office/powerpoint/2010/main" val="2413450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C6CD6B-707F-8F81-567B-8B385E72B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DD01FECF-2BEE-6F4B-D188-4969AAB6EB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B5140C9-15DE-2140-01F1-913D43584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B6C513-EF83-4100-8D4B-B4FD0F433606}" type="datetimeFigureOut">
              <a:rPr lang="es-MX" smtClean="0"/>
              <a:t>17/03/2025</a:t>
            </a:fld>
            <a:endParaRPr lang="es-MX"/>
          </a:p>
        </p:txBody>
      </p:sp>
      <p:sp>
        <p:nvSpPr>
          <p:cNvPr id="5" name="Footer Placeholder 4">
            <a:extLst>
              <a:ext uri="{FF2B5EF4-FFF2-40B4-BE49-F238E27FC236}">
                <a16:creationId xmlns:a16="http://schemas.microsoft.com/office/drawing/2014/main" id="{DC3903AB-5869-2A1C-BCD1-18AE25D56C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Slide Number Placeholder 5">
            <a:extLst>
              <a:ext uri="{FF2B5EF4-FFF2-40B4-BE49-F238E27FC236}">
                <a16:creationId xmlns:a16="http://schemas.microsoft.com/office/drawing/2014/main" id="{95676C73-7E4F-F88C-7AF6-F8BE046921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737AE2-C994-4207-8459-6A7A879C113C}" type="slidenum">
              <a:rPr lang="es-MX" smtClean="0"/>
              <a:t>‹#›</a:t>
            </a:fld>
            <a:endParaRPr lang="es-MX"/>
          </a:p>
        </p:txBody>
      </p:sp>
    </p:spTree>
    <p:extLst>
      <p:ext uri="{BB962C8B-B14F-4D97-AF65-F5344CB8AC3E}">
        <p14:creationId xmlns:p14="http://schemas.microsoft.com/office/powerpoint/2010/main" val="2649549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1.jpe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3.png"/><Relationship Id="rId9" Type="http://schemas.openxmlformats.org/officeDocument/2006/relationships/image" Target="../media/image68.png"/></Relationships>
</file>

<file path=ppt/slides/_rels/slide1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1.jpeg"/><Relationship Id="rId7" Type="http://schemas.openxmlformats.org/officeDocument/2006/relationships/image" Target="../media/image66.png"/><Relationship Id="rId12" Type="http://schemas.openxmlformats.org/officeDocument/2006/relationships/image" Target="../media/image7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3.png"/><Relationship Id="rId11" Type="http://schemas.openxmlformats.org/officeDocument/2006/relationships/image" Target="../media/image77.png"/><Relationship Id="rId5" Type="http://schemas.openxmlformats.org/officeDocument/2006/relationships/image" Target="../media/image72.png"/><Relationship Id="rId10" Type="http://schemas.openxmlformats.org/officeDocument/2006/relationships/image" Target="../media/image76.png"/><Relationship Id="rId4" Type="http://schemas.openxmlformats.org/officeDocument/2006/relationships/image" Target="../media/image3.png"/><Relationship Id="rId9" Type="http://schemas.openxmlformats.org/officeDocument/2006/relationships/image" Target="../media/image75.png"/></Relationships>
</file>

<file path=ppt/slides/_rels/slide12.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1.jpeg"/><Relationship Id="rId7" Type="http://schemas.openxmlformats.org/officeDocument/2006/relationships/image" Target="../media/image66.png"/><Relationship Id="rId12" Type="http://schemas.openxmlformats.org/officeDocument/2006/relationships/image" Target="../media/image8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3.png"/><Relationship Id="rId5" Type="http://schemas.openxmlformats.org/officeDocument/2006/relationships/image" Target="../media/image79.png"/><Relationship Id="rId10" Type="http://schemas.openxmlformats.org/officeDocument/2006/relationships/image" Target="../media/image82.png"/><Relationship Id="rId4" Type="http://schemas.openxmlformats.org/officeDocument/2006/relationships/image" Target="../media/image3.png"/><Relationship Id="rId9" Type="http://schemas.openxmlformats.org/officeDocument/2006/relationships/image" Target="../media/image81.png"/></Relationships>
</file>

<file path=ppt/slides/_rels/slide1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1.jpeg"/><Relationship Id="rId7" Type="http://schemas.openxmlformats.org/officeDocument/2006/relationships/image" Target="../media/image66.png"/><Relationship Id="rId12"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6.png"/><Relationship Id="rId11" Type="http://schemas.openxmlformats.org/officeDocument/2006/relationships/image" Target="../media/image89.png"/><Relationship Id="rId5" Type="http://schemas.openxmlformats.org/officeDocument/2006/relationships/image" Target="../media/image85.png"/><Relationship Id="rId10" Type="http://schemas.openxmlformats.org/officeDocument/2006/relationships/image" Target="../media/image88.png"/><Relationship Id="rId4" Type="http://schemas.openxmlformats.org/officeDocument/2006/relationships/image" Target="../media/image3.png"/><Relationship Id="rId9" Type="http://schemas.openxmlformats.org/officeDocument/2006/relationships/image" Target="../media/image87.png"/></Relationships>
</file>

<file path=ppt/slides/_rels/slide14.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1.jpe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notesSlide" Target="../notesSlides/notesSlide14.xml"/><Relationship Id="rId16" Type="http://schemas.openxmlformats.org/officeDocument/2006/relationships/image" Target="../media/image101.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96.png"/><Relationship Id="rId5" Type="http://schemas.openxmlformats.org/officeDocument/2006/relationships/image" Target="../media/image91.png"/><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image" Target="../media/image3.png"/><Relationship Id="rId9" Type="http://schemas.openxmlformats.org/officeDocument/2006/relationships/image" Target="../media/image94.png"/><Relationship Id="rId14" Type="http://schemas.openxmlformats.org/officeDocument/2006/relationships/image" Target="../media/image99.png"/></Relationships>
</file>

<file path=ppt/slides/_rels/slide15.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09.png"/><Relationship Id="rId3" Type="http://schemas.openxmlformats.org/officeDocument/2006/relationships/image" Target="../media/image1.jpeg"/><Relationship Id="rId7" Type="http://schemas.openxmlformats.org/officeDocument/2006/relationships/image" Target="../media/image104.png"/><Relationship Id="rId12" Type="http://schemas.openxmlformats.org/officeDocument/2006/relationships/image" Target="../media/image108.png"/><Relationship Id="rId2" Type="http://schemas.openxmlformats.org/officeDocument/2006/relationships/notesSlide" Target="../notesSlides/notesSlide15.xml"/><Relationship Id="rId16"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03.png"/><Relationship Id="rId11" Type="http://schemas.openxmlformats.org/officeDocument/2006/relationships/image" Target="../media/image107.png"/><Relationship Id="rId5" Type="http://schemas.openxmlformats.org/officeDocument/2006/relationships/image" Target="../media/image102.png"/><Relationship Id="rId15" Type="http://schemas.openxmlformats.org/officeDocument/2006/relationships/image" Target="../media/image100.png"/><Relationship Id="rId10" Type="http://schemas.openxmlformats.org/officeDocument/2006/relationships/image" Target="../media/image106.png"/><Relationship Id="rId4" Type="http://schemas.openxmlformats.org/officeDocument/2006/relationships/image" Target="../media/image3.png"/><Relationship Id="rId9" Type="http://schemas.openxmlformats.org/officeDocument/2006/relationships/image" Target="../media/image94.png"/><Relationship Id="rId14" Type="http://schemas.openxmlformats.org/officeDocument/2006/relationships/image" Target="../media/image11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109.png"/><Relationship Id="rId3" Type="http://schemas.openxmlformats.org/officeDocument/2006/relationships/image" Target="../media/image1.jpeg"/><Relationship Id="rId7" Type="http://schemas.openxmlformats.org/officeDocument/2006/relationships/image" Target="../media/image104.png"/><Relationship Id="rId12" Type="http://schemas.openxmlformats.org/officeDocument/2006/relationships/image" Target="../media/image108.png"/><Relationship Id="rId2" Type="http://schemas.openxmlformats.org/officeDocument/2006/relationships/notesSlide" Target="../notesSlides/notesSlide17.xml"/><Relationship Id="rId16"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103.png"/><Relationship Id="rId11" Type="http://schemas.openxmlformats.org/officeDocument/2006/relationships/image" Target="../media/image107.png"/><Relationship Id="rId5" Type="http://schemas.openxmlformats.org/officeDocument/2006/relationships/image" Target="../media/image102.png"/><Relationship Id="rId15" Type="http://schemas.openxmlformats.org/officeDocument/2006/relationships/image" Target="../media/image100.png"/><Relationship Id="rId10" Type="http://schemas.openxmlformats.org/officeDocument/2006/relationships/image" Target="../media/image115.png"/><Relationship Id="rId4" Type="http://schemas.openxmlformats.org/officeDocument/2006/relationships/image" Target="../media/image3.png"/><Relationship Id="rId9" Type="http://schemas.openxmlformats.org/officeDocument/2006/relationships/image" Target="../media/image94.png"/><Relationship Id="rId14" Type="http://schemas.openxmlformats.org/officeDocument/2006/relationships/image" Target="../media/image99.png"/></Relationships>
</file>

<file path=ppt/slides/_rels/slide18.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09.png"/><Relationship Id="rId3" Type="http://schemas.openxmlformats.org/officeDocument/2006/relationships/image" Target="../media/image1.jpeg"/><Relationship Id="rId7" Type="http://schemas.openxmlformats.org/officeDocument/2006/relationships/image" Target="../media/image104.png"/><Relationship Id="rId12" Type="http://schemas.openxmlformats.org/officeDocument/2006/relationships/image" Target="../media/image121.png"/><Relationship Id="rId2" Type="http://schemas.openxmlformats.org/officeDocument/2006/relationships/notesSlide" Target="../notesSlides/notesSlide18.xml"/><Relationship Id="rId16" Type="http://schemas.openxmlformats.org/officeDocument/2006/relationships/image" Target="../media/image122.png"/><Relationship Id="rId1" Type="http://schemas.openxmlformats.org/officeDocument/2006/relationships/slideLayout" Target="../slideLayouts/slideLayout7.xml"/><Relationship Id="rId6" Type="http://schemas.openxmlformats.org/officeDocument/2006/relationships/image" Target="../media/image118.png"/><Relationship Id="rId11" Type="http://schemas.openxmlformats.org/officeDocument/2006/relationships/image" Target="../media/image120.png"/><Relationship Id="rId5" Type="http://schemas.openxmlformats.org/officeDocument/2006/relationships/image" Target="../media/image117.png"/><Relationship Id="rId15" Type="http://schemas.openxmlformats.org/officeDocument/2006/relationships/image" Target="../media/image100.png"/><Relationship Id="rId10" Type="http://schemas.openxmlformats.org/officeDocument/2006/relationships/image" Target="../media/image119.png"/><Relationship Id="rId4" Type="http://schemas.openxmlformats.org/officeDocument/2006/relationships/image" Target="../media/image3.png"/><Relationship Id="rId9" Type="http://schemas.openxmlformats.org/officeDocument/2006/relationships/image" Target="../media/image94.png"/><Relationship Id="rId14" Type="http://schemas.openxmlformats.org/officeDocument/2006/relationships/image" Target="../media/image110.png"/></Relationships>
</file>

<file path=ppt/slides/_rels/slide1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jpeg"/><Relationship Id="rId7" Type="http://schemas.openxmlformats.org/officeDocument/2006/relationships/image" Target="../media/image12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3.png"/><Relationship Id="rId9" Type="http://schemas.openxmlformats.org/officeDocument/2006/relationships/image" Target="../media/image12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image" Target="../media/image1.jpeg"/><Relationship Id="rId7" Type="http://schemas.openxmlformats.org/officeDocument/2006/relationships/image" Target="../media/image130.png"/><Relationship Id="rId12" Type="http://schemas.openxmlformats.org/officeDocument/2006/relationships/image" Target="../media/image13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29.png"/><Relationship Id="rId11" Type="http://schemas.openxmlformats.org/officeDocument/2006/relationships/image" Target="../media/image134.png"/><Relationship Id="rId5" Type="http://schemas.openxmlformats.org/officeDocument/2006/relationships/image" Target="../media/image128.png"/><Relationship Id="rId15" Type="http://schemas.openxmlformats.org/officeDocument/2006/relationships/image" Target="../media/image138.png"/><Relationship Id="rId10" Type="http://schemas.openxmlformats.org/officeDocument/2006/relationships/image" Target="../media/image133.png"/><Relationship Id="rId4" Type="http://schemas.openxmlformats.org/officeDocument/2006/relationships/image" Target="../media/image3.png"/><Relationship Id="rId9" Type="http://schemas.openxmlformats.org/officeDocument/2006/relationships/image" Target="../media/image132.png"/><Relationship Id="rId14" Type="http://schemas.openxmlformats.org/officeDocument/2006/relationships/image" Target="../media/image137.png"/></Relationships>
</file>

<file path=ppt/slides/_rels/slide21.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7.png"/><Relationship Id="rId3" Type="http://schemas.openxmlformats.org/officeDocument/2006/relationships/image" Target="../media/image1.jpeg"/><Relationship Id="rId7" Type="http://schemas.openxmlformats.org/officeDocument/2006/relationships/image" Target="../media/image141.png"/><Relationship Id="rId12" Type="http://schemas.openxmlformats.org/officeDocument/2006/relationships/image" Target="../media/image146.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40.png"/><Relationship Id="rId11" Type="http://schemas.openxmlformats.org/officeDocument/2006/relationships/image" Target="../media/image145.png"/><Relationship Id="rId5" Type="http://schemas.openxmlformats.org/officeDocument/2006/relationships/image" Target="../media/image139.png"/><Relationship Id="rId15" Type="http://schemas.openxmlformats.org/officeDocument/2006/relationships/image" Target="../media/image149.png"/><Relationship Id="rId10" Type="http://schemas.openxmlformats.org/officeDocument/2006/relationships/image" Target="../media/image144.png"/><Relationship Id="rId4" Type="http://schemas.openxmlformats.org/officeDocument/2006/relationships/image" Target="../media/image3.png"/><Relationship Id="rId9" Type="http://schemas.openxmlformats.org/officeDocument/2006/relationships/image" Target="../media/image143.png"/><Relationship Id="rId14" Type="http://schemas.openxmlformats.org/officeDocument/2006/relationships/image" Target="../media/image148.png"/></Relationships>
</file>

<file path=ppt/slides/_rels/slide22.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7.png"/><Relationship Id="rId3" Type="http://schemas.openxmlformats.org/officeDocument/2006/relationships/image" Target="../media/image1.jpeg"/><Relationship Id="rId7" Type="http://schemas.openxmlformats.org/officeDocument/2006/relationships/image" Target="../media/image141.png"/><Relationship Id="rId12" Type="http://schemas.openxmlformats.org/officeDocument/2006/relationships/image" Target="../media/image14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40.png"/><Relationship Id="rId11" Type="http://schemas.openxmlformats.org/officeDocument/2006/relationships/image" Target="../media/image145.png"/><Relationship Id="rId5" Type="http://schemas.openxmlformats.org/officeDocument/2006/relationships/image" Target="../media/image139.png"/><Relationship Id="rId15" Type="http://schemas.openxmlformats.org/officeDocument/2006/relationships/image" Target="../media/image150.png"/><Relationship Id="rId10" Type="http://schemas.openxmlformats.org/officeDocument/2006/relationships/image" Target="../media/image144.png"/><Relationship Id="rId4" Type="http://schemas.openxmlformats.org/officeDocument/2006/relationships/image" Target="../media/image3.png"/><Relationship Id="rId9" Type="http://schemas.openxmlformats.org/officeDocument/2006/relationships/image" Target="../media/image143.png"/><Relationship Id="rId14" Type="http://schemas.openxmlformats.org/officeDocument/2006/relationships/image" Target="../media/image148.png"/></Relationships>
</file>

<file path=ppt/slides/_rels/slide23.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7.png"/><Relationship Id="rId3" Type="http://schemas.openxmlformats.org/officeDocument/2006/relationships/image" Target="../media/image1.jpeg"/><Relationship Id="rId7" Type="http://schemas.openxmlformats.org/officeDocument/2006/relationships/image" Target="../media/image141.png"/><Relationship Id="rId12" Type="http://schemas.openxmlformats.org/officeDocument/2006/relationships/image" Target="../media/image14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40.png"/><Relationship Id="rId11" Type="http://schemas.openxmlformats.org/officeDocument/2006/relationships/image" Target="../media/image145.png"/><Relationship Id="rId5" Type="http://schemas.openxmlformats.org/officeDocument/2006/relationships/image" Target="../media/image139.png"/><Relationship Id="rId15" Type="http://schemas.openxmlformats.org/officeDocument/2006/relationships/image" Target="../media/image151.png"/><Relationship Id="rId10" Type="http://schemas.openxmlformats.org/officeDocument/2006/relationships/image" Target="../media/image144.png"/><Relationship Id="rId4" Type="http://schemas.openxmlformats.org/officeDocument/2006/relationships/image" Target="../media/image3.png"/><Relationship Id="rId9" Type="http://schemas.openxmlformats.org/officeDocument/2006/relationships/image" Target="../media/image143.png"/><Relationship Id="rId14" Type="http://schemas.openxmlformats.org/officeDocument/2006/relationships/image" Target="../media/image148.png"/></Relationships>
</file>

<file path=ppt/slides/_rels/slide24.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7.png"/><Relationship Id="rId3" Type="http://schemas.openxmlformats.org/officeDocument/2006/relationships/image" Target="../media/image1.jpeg"/><Relationship Id="rId7" Type="http://schemas.openxmlformats.org/officeDocument/2006/relationships/image" Target="../media/image141.png"/><Relationship Id="rId12" Type="http://schemas.openxmlformats.org/officeDocument/2006/relationships/image" Target="../media/image14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40.png"/><Relationship Id="rId11" Type="http://schemas.openxmlformats.org/officeDocument/2006/relationships/image" Target="../media/image145.png"/><Relationship Id="rId5" Type="http://schemas.openxmlformats.org/officeDocument/2006/relationships/image" Target="../media/image139.png"/><Relationship Id="rId15" Type="http://schemas.openxmlformats.org/officeDocument/2006/relationships/image" Target="../media/image152.png"/><Relationship Id="rId10" Type="http://schemas.openxmlformats.org/officeDocument/2006/relationships/image" Target="../media/image144.png"/><Relationship Id="rId4" Type="http://schemas.openxmlformats.org/officeDocument/2006/relationships/image" Target="../media/image3.png"/><Relationship Id="rId9" Type="http://schemas.openxmlformats.org/officeDocument/2006/relationships/image" Target="../media/image143.png"/><Relationship Id="rId14" Type="http://schemas.openxmlformats.org/officeDocument/2006/relationships/image" Target="../media/image148.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5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5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jpe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3.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1.jpe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7.xml"/><Relationship Id="rId16"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png"/><Relationship Id="rId9" Type="http://schemas.openxmlformats.org/officeDocument/2006/relationships/image" Target="../media/image41.png"/><Relationship Id="rId14" Type="http://schemas.openxmlformats.org/officeDocument/2006/relationships/image" Target="../media/image46.png"/></Relationships>
</file>

<file path=ppt/slides/_rels/slide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jpeg"/><Relationship Id="rId7"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3.png"/><Relationship Id="rId9" Type="http://schemas.openxmlformats.org/officeDocument/2006/relationships/image" Target="../media/image56.png"/></Relationships>
</file>

<file path=ppt/slides/_rels/slide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jpeg"/><Relationship Id="rId7" Type="http://schemas.openxmlformats.org/officeDocument/2006/relationships/image" Target="../media/image6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3.png"/><Relationship Id="rId9"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8;p13">
            <a:extLst>
              <a:ext uri="{FF2B5EF4-FFF2-40B4-BE49-F238E27FC236}">
                <a16:creationId xmlns:a16="http://schemas.microsoft.com/office/drawing/2014/main" id="{04336EC4-28BB-5BD7-6438-0C2AE477E0D1}"/>
              </a:ext>
            </a:extLst>
          </p:cNvPr>
          <p:cNvSpPr txBox="1">
            <a:spLocks/>
          </p:cNvSpPr>
          <p:nvPr/>
        </p:nvSpPr>
        <p:spPr>
          <a:xfrm>
            <a:off x="1305740" y="884744"/>
            <a:ext cx="9144000" cy="23876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rgbClr val="002780"/>
              </a:buClr>
              <a:buSzPts val="6000"/>
              <a:buFont typeface="Century Gothic"/>
              <a:buNone/>
            </a:pPr>
            <a:r>
              <a:rPr lang="es-ES" sz="5400" cap="small" dirty="0">
                <a:solidFill>
                  <a:srgbClr val="002780"/>
                </a:solidFill>
                <a:latin typeface="+mn-lt"/>
                <a:ea typeface="Century Gothic"/>
                <a:cs typeface="Century Gothic"/>
                <a:sym typeface="Century Gothic"/>
              </a:rPr>
              <a:t>Redes neuronales</a:t>
            </a:r>
            <a:br>
              <a:rPr lang="es-ES" cap="small" dirty="0">
                <a:solidFill>
                  <a:srgbClr val="002780"/>
                </a:solidFill>
                <a:latin typeface="Century Gothic"/>
                <a:ea typeface="Century Gothic"/>
                <a:cs typeface="Century Gothic"/>
                <a:sym typeface="Century Gothic"/>
              </a:rPr>
            </a:br>
            <a:r>
              <a:rPr lang="es-ES" sz="2800" b="1" cap="small" dirty="0">
                <a:solidFill>
                  <a:schemeClr val="accent1"/>
                </a:solidFill>
                <a:latin typeface="+mn-lt"/>
                <a:ea typeface="Century Gothic"/>
                <a:cs typeface="Century Gothic"/>
                <a:sym typeface="Century Gothic"/>
              </a:rPr>
              <a:t>Maestría en ciencias de los datos</a:t>
            </a:r>
            <a:br>
              <a:rPr lang="es-ES" sz="2800" cap="small" dirty="0">
                <a:solidFill>
                  <a:srgbClr val="002780"/>
                </a:solidFill>
                <a:latin typeface="+mn-lt"/>
                <a:ea typeface="Century Gothic"/>
                <a:cs typeface="Century Gothic"/>
                <a:sym typeface="Century Gothic"/>
              </a:rPr>
            </a:br>
            <a:r>
              <a:rPr lang="es-ES" sz="2000" cap="small" dirty="0">
                <a:solidFill>
                  <a:srgbClr val="002780"/>
                </a:solidFill>
                <a:latin typeface="+mn-lt"/>
                <a:ea typeface="Century Gothic"/>
                <a:cs typeface="Century Gothic"/>
                <a:sym typeface="Century Gothic"/>
              </a:rPr>
              <a:t>Centro Universitario de Ciencias Económico-Administrativas</a:t>
            </a:r>
            <a:endParaRPr lang="es-ES" cap="small" dirty="0">
              <a:solidFill>
                <a:srgbClr val="002780"/>
              </a:solidFill>
              <a:latin typeface="+mn-lt"/>
              <a:ea typeface="Century Gothic"/>
              <a:cs typeface="Century Gothic"/>
              <a:sym typeface="Century Gothic"/>
            </a:endParaRPr>
          </a:p>
        </p:txBody>
      </p:sp>
      <p:sp>
        <p:nvSpPr>
          <p:cNvPr id="11" name="Google Shape;92;p13">
            <a:extLst>
              <a:ext uri="{FF2B5EF4-FFF2-40B4-BE49-F238E27FC236}">
                <a16:creationId xmlns:a16="http://schemas.microsoft.com/office/drawing/2014/main" id="{8B5570E7-6E34-440D-232E-28905662869C}"/>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MX" sz="1800" i="1" cap="small" dirty="0">
                <a:solidFill>
                  <a:schemeClr val="accent1">
                    <a:lumMod val="50000"/>
                  </a:schemeClr>
                </a:solidFill>
                <a:latin typeface="Century Gothic"/>
                <a:ea typeface="Century Gothic"/>
                <a:cs typeface="Century Gothic"/>
                <a:sym typeface="Century Gothic"/>
              </a:rPr>
              <a:t>Fecha _</a:t>
            </a:r>
            <a:r>
              <a:rPr lang="es-MX" i="1" u="sng" cap="small" dirty="0">
                <a:solidFill>
                  <a:schemeClr val="accent1">
                    <a:lumMod val="50000"/>
                  </a:schemeClr>
                </a:solidFill>
                <a:latin typeface="Century Gothic"/>
                <a:ea typeface="Century Gothic"/>
                <a:cs typeface="Century Gothic"/>
                <a:sym typeface="Century Gothic"/>
              </a:rPr>
              <a:t>18</a:t>
            </a:r>
            <a:r>
              <a:rPr lang="es-MX" sz="1800" i="1" cap="small" dirty="0">
                <a:solidFill>
                  <a:schemeClr val="accent1">
                    <a:lumMod val="50000"/>
                  </a:schemeClr>
                </a:solidFill>
                <a:latin typeface="Century Gothic"/>
                <a:ea typeface="Century Gothic"/>
                <a:cs typeface="Century Gothic"/>
                <a:sym typeface="Century Gothic"/>
              </a:rPr>
              <a:t>__ de _</a:t>
            </a:r>
            <a:r>
              <a:rPr lang="es-MX" sz="1800" i="1" u="sng" cap="small" dirty="0">
                <a:solidFill>
                  <a:schemeClr val="accent1">
                    <a:lumMod val="50000"/>
                  </a:schemeClr>
                </a:solidFill>
                <a:latin typeface="Century Gothic"/>
                <a:ea typeface="Century Gothic"/>
                <a:cs typeface="Century Gothic"/>
                <a:sym typeface="Century Gothic"/>
              </a:rPr>
              <a:t>_</a:t>
            </a:r>
            <a:r>
              <a:rPr lang="es-MX" i="1" u="sng" cap="small" dirty="0">
                <a:solidFill>
                  <a:schemeClr val="accent1">
                    <a:lumMod val="50000"/>
                  </a:schemeClr>
                </a:solidFill>
                <a:latin typeface="Century Gothic"/>
                <a:ea typeface="Century Gothic"/>
                <a:cs typeface="Century Gothic"/>
                <a:sym typeface="Century Gothic"/>
              </a:rPr>
              <a:t>marzo</a:t>
            </a:r>
            <a:r>
              <a:rPr lang="es-MX" sz="1800" i="1" u="sng" cap="small" dirty="0">
                <a:solidFill>
                  <a:schemeClr val="accent1">
                    <a:lumMod val="50000"/>
                  </a:schemeClr>
                </a:solidFill>
                <a:latin typeface="Century Gothic"/>
                <a:ea typeface="Century Gothic"/>
                <a:cs typeface="Century Gothic"/>
                <a:sym typeface="Century Gothic"/>
              </a:rPr>
              <a:t>_</a:t>
            </a:r>
            <a:r>
              <a:rPr lang="es-MX" sz="1800" i="1" cap="small" dirty="0">
                <a:solidFill>
                  <a:schemeClr val="accent1">
                    <a:lumMod val="50000"/>
                  </a:schemeClr>
                </a:solidFill>
                <a:latin typeface="Century Gothic"/>
                <a:ea typeface="Century Gothic"/>
                <a:cs typeface="Century Gothic"/>
                <a:sym typeface="Century Gothic"/>
              </a:rPr>
              <a:t>__ de </a:t>
            </a:r>
            <a:r>
              <a:rPr lang="es-MX" sz="1800" i="1" cap="small" dirty="0">
                <a:solidFill>
                  <a:srgbClr val="002060"/>
                </a:solidFill>
                <a:latin typeface="Century Gothic"/>
                <a:ea typeface="Century Gothic"/>
                <a:cs typeface="Century Gothic"/>
                <a:sym typeface="Century Gothic"/>
              </a:rPr>
              <a:t>2025</a:t>
            </a:r>
            <a:endParaRPr sz="1800" i="1" cap="small" dirty="0">
              <a:solidFill>
                <a:srgbClr val="002060"/>
              </a:solidFill>
              <a:latin typeface="Century Gothic"/>
              <a:ea typeface="Century Gothic"/>
              <a:cs typeface="Century Gothic"/>
              <a:sym typeface="Century Gothic"/>
            </a:endParaRPr>
          </a:p>
        </p:txBody>
      </p:sp>
      <p:pic>
        <p:nvPicPr>
          <p:cNvPr id="12" name="Imagen 2">
            <a:extLst>
              <a:ext uri="{FF2B5EF4-FFF2-40B4-BE49-F238E27FC236}">
                <a16:creationId xmlns:a16="http://schemas.microsoft.com/office/drawing/2014/main" id="{D2B9F951-2B63-6AE0-5E3B-69D937677B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371" y="213692"/>
            <a:ext cx="1976470" cy="758097"/>
          </a:xfrm>
          <a:prstGeom prst="rect">
            <a:avLst/>
          </a:prstGeom>
        </p:spPr>
      </p:pic>
      <p:pic>
        <p:nvPicPr>
          <p:cNvPr id="13" name="Imagen 7">
            <a:extLst>
              <a:ext uri="{FF2B5EF4-FFF2-40B4-BE49-F238E27FC236}">
                <a16:creationId xmlns:a16="http://schemas.microsoft.com/office/drawing/2014/main" id="{B1D96656-59BE-7468-EB57-EFCD104BDDE6}"/>
              </a:ext>
            </a:extLst>
          </p:cNvPr>
          <p:cNvPicPr>
            <a:picLocks noChangeAspect="1"/>
          </p:cNvPicPr>
          <p:nvPr/>
        </p:nvPicPr>
        <p:blipFill>
          <a:blip r:embed="rId4">
            <a:extLst>
              <a:ext uri="{BEBA8EAE-BF5A-486C-A8C5-ECC9F3942E4B}">
                <a14:imgProps xmlns:a14="http://schemas.microsoft.com/office/drawing/2010/main">
                  <a14:imgLayer r:embed="rId5">
                    <a14:imgEffect>
                      <a14:saturation sat="300000"/>
                    </a14:imgEffect>
                  </a14:imgLayer>
                </a14:imgProps>
              </a:ext>
            </a:extLst>
          </a:blip>
          <a:stretch>
            <a:fillRect/>
          </a:stretch>
        </p:blipFill>
        <p:spPr>
          <a:xfrm>
            <a:off x="548639" y="361554"/>
            <a:ext cx="2931055" cy="668735"/>
          </a:xfrm>
          <a:prstGeom prst="rect">
            <a:avLst/>
          </a:prstGeom>
        </p:spPr>
      </p:pic>
      <p:sp>
        <p:nvSpPr>
          <p:cNvPr id="14" name="Google Shape;89;p13">
            <a:extLst>
              <a:ext uri="{FF2B5EF4-FFF2-40B4-BE49-F238E27FC236}">
                <a16:creationId xmlns:a16="http://schemas.microsoft.com/office/drawing/2014/main" id="{CB44F74D-84E8-9BE6-6824-B37933E0F1D0}"/>
              </a:ext>
            </a:extLst>
          </p:cNvPr>
          <p:cNvSpPr txBox="1">
            <a:spLocks/>
          </p:cNvSpPr>
          <p:nvPr/>
        </p:nvSpPr>
        <p:spPr>
          <a:xfrm>
            <a:off x="1305740" y="3063275"/>
            <a:ext cx="9144000" cy="3106902"/>
          </a:xfrm>
          <a:prstGeom prst="rect">
            <a:avLst/>
          </a:prstGeom>
          <a:noFill/>
          <a:ln>
            <a:noFill/>
          </a:ln>
        </p:spPr>
        <p:txBody>
          <a:bodyPr spcFirstLastPara="1" vert="horz" wrap="square" lIns="91425" tIns="45700" rIns="91425" bIns="457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70000"/>
              </a:lnSpc>
              <a:spcBef>
                <a:spcPts val="0"/>
              </a:spcBef>
              <a:buClr>
                <a:schemeClr val="accent1"/>
              </a:buClr>
              <a:buSzPts val="2220"/>
            </a:pPr>
            <a:endParaRPr lang="es-ES" sz="2220" b="1" cap="small" dirty="0">
              <a:solidFill>
                <a:schemeClr val="accent1"/>
              </a:solidFill>
              <a:latin typeface="Century Gothic" panose="020B0502020202020204" pitchFamily="34" charset="0"/>
              <a:sym typeface="Century Gothic"/>
            </a:endParaRPr>
          </a:p>
          <a:p>
            <a:pPr>
              <a:lnSpc>
                <a:spcPct val="70000"/>
              </a:lnSpc>
              <a:spcBef>
                <a:spcPts val="0"/>
              </a:spcBef>
              <a:buClr>
                <a:schemeClr val="accent1"/>
              </a:buClr>
              <a:buSzPts val="2220"/>
            </a:pPr>
            <a:endParaRPr lang="es-ES" sz="2220" b="1" cap="small" dirty="0">
              <a:solidFill>
                <a:schemeClr val="accent1"/>
              </a:solidFill>
              <a:latin typeface="Century Gothic" panose="020B0502020202020204" pitchFamily="34" charset="0"/>
              <a:sym typeface="Century Gothic"/>
            </a:endParaRPr>
          </a:p>
          <a:p>
            <a:pPr>
              <a:lnSpc>
                <a:spcPct val="70000"/>
              </a:lnSpc>
              <a:spcBef>
                <a:spcPts val="0"/>
              </a:spcBef>
              <a:buClr>
                <a:schemeClr val="accent1"/>
              </a:buClr>
              <a:buSzPts val="2220"/>
            </a:pPr>
            <a:r>
              <a:rPr lang="es-ES" sz="2220" b="1" cap="small" dirty="0">
                <a:solidFill>
                  <a:schemeClr val="accent1"/>
                </a:solidFill>
                <a:latin typeface="Century Gothic" panose="020B0502020202020204" pitchFamily="34" charset="0"/>
                <a:sym typeface="Century Gothic"/>
              </a:rPr>
              <a:t>GUILLERMO ORTIZ MACÍAS</a:t>
            </a:r>
          </a:p>
          <a:p>
            <a:pPr>
              <a:lnSpc>
                <a:spcPct val="70000"/>
              </a:lnSpc>
              <a:spcBef>
                <a:spcPts val="0"/>
              </a:spcBef>
              <a:buClr>
                <a:schemeClr val="accent1"/>
              </a:buClr>
              <a:buSzPts val="2220"/>
            </a:pPr>
            <a:endParaRPr lang="es-ES" dirty="0">
              <a:latin typeface="Century Gothic" panose="020B0502020202020204" pitchFamily="34" charset="0"/>
            </a:endParaRPr>
          </a:p>
          <a:p>
            <a:pPr>
              <a:lnSpc>
                <a:spcPct val="70000"/>
              </a:lnSpc>
              <a:spcBef>
                <a:spcPts val="0"/>
              </a:spcBef>
              <a:buClr>
                <a:schemeClr val="accent1"/>
              </a:buClr>
              <a:buSzPts val="2220"/>
            </a:pPr>
            <a:r>
              <a:rPr lang="es-ES" sz="2220" b="1" cap="small" dirty="0">
                <a:latin typeface="Century Gothic" panose="020B0502020202020204" pitchFamily="34" charset="0"/>
                <a:sym typeface="Century Gothic"/>
              </a:rPr>
              <a:t>Programación 2</a:t>
            </a:r>
            <a:endParaRPr lang="es-ES" dirty="0">
              <a:latin typeface="Century Gothic" panose="020B0502020202020204" pitchFamily="34" charset="0"/>
            </a:endParaRPr>
          </a:p>
          <a:p>
            <a:pPr>
              <a:lnSpc>
                <a:spcPct val="70000"/>
              </a:lnSpc>
              <a:buClr>
                <a:srgbClr val="002780"/>
              </a:buClr>
              <a:buSzPts val="1295"/>
            </a:pPr>
            <a:endParaRPr lang="es-ES" sz="1850" cap="small" dirty="0">
              <a:solidFill>
                <a:srgbClr val="002780"/>
              </a:solidFill>
              <a:latin typeface="Century Gothic" panose="020B0502020202020204" pitchFamily="34" charset="0"/>
              <a:sym typeface="Century Gothic"/>
            </a:endParaRPr>
          </a:p>
        </p:txBody>
      </p:sp>
    </p:spTree>
    <p:extLst>
      <p:ext uri="{BB962C8B-B14F-4D97-AF65-F5344CB8AC3E}">
        <p14:creationId xmlns:p14="http://schemas.microsoft.com/office/powerpoint/2010/main" val="184557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707BD-132E-8AE7-6BDC-09F2B98F608D}"/>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4AC564BD-EF18-8A4D-9503-5E5AFD6BE897}"/>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4933241C-3648-C200-766C-C4F7B319E4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519DCB5A-1D67-6F03-A045-6396A91E39C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D5ACC627-BC74-1AF5-634C-A3CF6F60ED98}"/>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0A407892-2E57-725F-1A90-6AD13322A250}"/>
                  </a:ext>
                </a:extLst>
              </p:cNvPr>
              <p:cNvSpPr txBox="1"/>
              <p:nvPr/>
            </p:nvSpPr>
            <p:spPr>
              <a:xfrm>
                <a:off x="247415" y="1622313"/>
                <a:ext cx="1274131" cy="4657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 </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r>
                                  <m:rPr>
                                    <m:brk m:alnAt="7"/>
                                  </m:rPr>
                                  <a:rPr lang="es-MX" b="0" i="1" smtClean="0">
                                    <a:latin typeface="Cambria Math" panose="02040503050406030204" pitchFamily="18" charset="0"/>
                                  </a:rPr>
                                  <m:t>−</m:t>
                                </m:r>
                                <m:r>
                                  <a:rPr lang="es-MX" b="0" i="1" smtClean="0">
                                    <a:latin typeface="Cambria Math" panose="02040503050406030204" pitchFamily="18" charset="0"/>
                                  </a:rPr>
                                  <m:t>2.5</m:t>
                                </m:r>
                              </m:e>
                            </m:mr>
                            <m:mr>
                              <m:e>
                                <m:r>
                                  <a:rPr lang="es-MX" b="0" i="1" smtClean="0">
                                    <a:latin typeface="Cambria Math" panose="02040503050406030204" pitchFamily="18" charset="0"/>
                                    <a:ea typeface="Cambria Math" panose="02040503050406030204" pitchFamily="18" charset="0"/>
                                  </a:rPr>
                                  <m:t>1.75</m:t>
                                </m:r>
                              </m:e>
                            </m:mr>
                          </m:m>
                        </m:e>
                      </m:d>
                    </m:oMath>
                  </m:oMathPara>
                </a14:m>
                <a:endParaRPr lang="es-MX" dirty="0"/>
              </a:p>
            </p:txBody>
          </p:sp>
        </mc:Choice>
        <mc:Fallback>
          <p:sp>
            <p:nvSpPr>
              <p:cNvPr id="24" name="TextBox 23">
                <a:extLst>
                  <a:ext uri="{FF2B5EF4-FFF2-40B4-BE49-F238E27FC236}">
                    <a16:creationId xmlns:a16="http://schemas.microsoft.com/office/drawing/2014/main" id="{0A407892-2E57-725F-1A90-6AD13322A250}"/>
                  </a:ext>
                </a:extLst>
              </p:cNvPr>
              <p:cNvSpPr txBox="1">
                <a:spLocks noRot="1" noChangeAspect="1" noMove="1" noResize="1" noEditPoints="1" noAdjustHandles="1" noChangeArrowheads="1" noChangeShapeType="1" noTextEdit="1"/>
              </p:cNvSpPr>
              <p:nvPr/>
            </p:nvSpPr>
            <p:spPr>
              <a:xfrm>
                <a:off x="247415" y="1622313"/>
                <a:ext cx="1274131" cy="465705"/>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CE1D311-418D-854F-0BD1-B22FC3047793}"/>
                  </a:ext>
                </a:extLst>
              </p:cNvPr>
              <p:cNvSpPr txBox="1"/>
              <p:nvPr/>
            </p:nvSpPr>
            <p:spPr>
              <a:xfrm>
                <a:off x="1680208" y="1716665"/>
                <a:ext cx="60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m:t>
                      </m:r>
                    </m:oMath>
                  </m:oMathPara>
                </a14:m>
                <a:endParaRPr lang="es-MX" dirty="0"/>
              </a:p>
            </p:txBody>
          </p:sp>
        </mc:Choice>
        <mc:Fallback>
          <p:sp>
            <p:nvSpPr>
              <p:cNvPr id="8" name="TextBox 7">
                <a:extLst>
                  <a:ext uri="{FF2B5EF4-FFF2-40B4-BE49-F238E27FC236}">
                    <a16:creationId xmlns:a16="http://schemas.microsoft.com/office/drawing/2014/main" id="{3CE1D311-418D-854F-0BD1-B22FC3047793}"/>
                  </a:ext>
                </a:extLst>
              </p:cNvPr>
              <p:cNvSpPr txBox="1">
                <a:spLocks noRot="1" noChangeAspect="1" noMove="1" noResize="1" noEditPoints="1" noAdjustHandles="1" noChangeArrowheads="1" noChangeShapeType="1" noTextEdit="1"/>
              </p:cNvSpPr>
              <p:nvPr/>
            </p:nvSpPr>
            <p:spPr>
              <a:xfrm>
                <a:off x="1680208" y="1716665"/>
                <a:ext cx="606192" cy="276999"/>
              </a:xfrm>
              <a:prstGeom prst="rect">
                <a:avLst/>
              </a:prstGeom>
              <a:blipFill>
                <a:blip r:embed="rId6"/>
                <a:stretch>
                  <a:fillRect l="-10101" r="-9091" b="-8889"/>
                </a:stretch>
              </a:blipFill>
            </p:spPr>
            <p:txBody>
              <a:bodyPr/>
              <a:lstStyle/>
              <a:p>
                <a:r>
                  <a:rPr lang="es-MX">
                    <a:noFill/>
                  </a:rPr>
                  <a:t> </a:t>
                </a:r>
              </a:p>
            </p:txBody>
          </p:sp>
        </mc:Fallback>
      </mc:AlternateContent>
      <p:sp>
        <p:nvSpPr>
          <p:cNvPr id="11" name="Marcador de contenido 2">
            <a:extLst>
              <a:ext uri="{FF2B5EF4-FFF2-40B4-BE49-F238E27FC236}">
                <a16:creationId xmlns:a16="http://schemas.microsoft.com/office/drawing/2014/main" id="{830B834E-61FF-2B56-7EAA-C79D29AD5517}"/>
              </a:ext>
            </a:extLst>
          </p:cNvPr>
          <p:cNvSpPr txBox="1">
            <a:spLocks/>
          </p:cNvSpPr>
          <p:nvPr/>
        </p:nvSpPr>
        <p:spPr>
          <a:xfrm>
            <a:off x="238773" y="540075"/>
            <a:ext cx="1471537" cy="6177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Época 1.</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2086A2A-3A58-3EBA-BE5F-034FE449F87C}"/>
                  </a:ext>
                </a:extLst>
              </p:cNvPr>
              <p:cNvSpPr txBox="1"/>
              <p:nvPr/>
            </p:nvSpPr>
            <p:spPr>
              <a:xfrm>
                <a:off x="8983458" y="0"/>
                <a:ext cx="3381131" cy="2585323"/>
              </a:xfrm>
              <a:prstGeom prst="rect">
                <a:avLst/>
              </a:prstGeom>
              <a:noFill/>
            </p:spPr>
            <p:txBody>
              <a:bodyPr wrap="square" rtlCol="0">
                <a:spAutoFit/>
              </a:bodyPr>
              <a:lstStyle/>
              <a:p>
                <a:r>
                  <a:rPr lang="es-MX" dirty="0"/>
                  <a:t>f</a:t>
                </a:r>
                <a:r>
                  <a:rPr lang="es-MX" dirty="0" err="1"/>
                  <a:t>or</a:t>
                </a:r>
                <a:r>
                  <a:rPr lang="es-MX" dirty="0"/>
                  <a:t> n in </a:t>
                </a:r>
                <a:r>
                  <a:rPr lang="es-MX" dirty="0" err="1"/>
                  <a:t>range</a:t>
                </a:r>
                <a:r>
                  <a:rPr lang="es-MX" dirty="0"/>
                  <a:t>(</a:t>
                </a:r>
                <a:r>
                  <a:rPr lang="es-MX" dirty="0" err="1"/>
                  <a:t>len</a:t>
                </a:r>
                <a:r>
                  <a:rPr lang="es-MX" dirty="0"/>
                  <a:t>(épocas)):</a:t>
                </a:r>
              </a:p>
              <a:p>
                <a:r>
                  <a:rPr lang="es-MX" dirty="0"/>
                  <a:t>    </a:t>
                </a:r>
                <a:r>
                  <a:rPr lang="es-MX" dirty="0" err="1"/>
                  <a:t>for</a:t>
                </a:r>
                <a:r>
                  <a:rPr lang="es-MX" dirty="0"/>
                  <a:t> i in </a:t>
                </a:r>
                <a:r>
                  <a:rPr lang="es-MX" dirty="0" err="1"/>
                  <a:t>range</a:t>
                </a:r>
                <a:r>
                  <a:rPr lang="es-MX" dirty="0"/>
                  <a:t>(</a:t>
                </a:r>
                <a:r>
                  <a:rPr lang="es-MX" dirty="0" err="1"/>
                  <a:t>len</a:t>
                </a:r>
                <a:r>
                  <a:rPr lang="es-MX" dirty="0"/>
                  <a:t>(</a:t>
                </a:r>
                <a:r>
                  <a:rPr lang="es-MX" dirty="0" err="1"/>
                  <a:t>n_entradas</a:t>
                </a:r>
                <a:r>
                  <a:rPr lang="es-MX" dirty="0"/>
                  <a:t>)):</a:t>
                </a:r>
              </a:p>
              <a:p>
                <a:r>
                  <a:rPr lang="es-MX" dirty="0"/>
                  <a:t>        </a:t>
                </a:r>
                <a14:m>
                  <m:oMath xmlns:m="http://schemas.openxmlformats.org/officeDocument/2006/math">
                    <m:r>
                      <a:rPr lang="es-MX" b="0" i="1" smtClean="0">
                        <a:latin typeface="Cambria Math" panose="02040503050406030204" pitchFamily="18" charset="0"/>
                      </a:rPr>
                      <m:t>𝑧</m:t>
                    </m:r>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𝑊</m:t>
                        </m:r>
                      </m:e>
                      <m:sup>
                        <m:r>
                          <a:rPr lang="es-MX" b="0" i="1" smtClean="0">
                            <a:latin typeface="Cambria Math" panose="02040503050406030204" pitchFamily="18" charset="0"/>
                          </a:rPr>
                          <m:t>𝑇</m:t>
                        </m:r>
                      </m:sup>
                    </m:sSup>
                    <m:r>
                      <a:rPr lang="es-MX" b="0" i="1" smtClean="0">
                        <a:latin typeface="Cambria Math" panose="02040503050406030204" pitchFamily="18" charset="0"/>
                      </a:rPr>
                      <m:t>𝑋</m:t>
                    </m:r>
                    <m:r>
                      <a:rPr lang="es-MX" b="0" i="1" smtClean="0">
                        <a:latin typeface="Cambria Math" panose="02040503050406030204" pitchFamily="18" charset="0"/>
                      </a:rPr>
                      <m:t>+</m:t>
                    </m:r>
                    <m:r>
                      <a:rPr lang="es-MX" b="0" i="1" smtClean="0">
                        <a:latin typeface="Cambria Math" panose="02040503050406030204" pitchFamily="18" charset="0"/>
                      </a:rPr>
                      <m:t>𝑏</m:t>
                    </m:r>
                  </m:oMath>
                </a14:m>
                <a:endParaRPr lang="es-MX" b="0" i="1" dirty="0">
                  <a:latin typeface="Cambria Math" panose="02040503050406030204" pitchFamily="18" charset="0"/>
                </a:endParaRPr>
              </a:p>
              <a:p>
                <a:pPr/>
                <a:r>
                  <a:rPr lang="es-MX" b="0" dirty="0">
                    <a:solidFill>
                      <a:schemeClr val="tx1"/>
                    </a:solidFill>
                  </a:rPr>
                  <a:t>        </a:t>
                </a:r>
                <a14:m>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r>
                      <a:rPr lang="es-MX" b="0" i="0"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𝜑</m:t>
                    </m:r>
                    <m:d>
                      <m:dPr>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𝑧</m:t>
                        </m:r>
                      </m:e>
                    </m:d>
                  </m:oMath>
                </a14:m>
                <a:endParaRPr lang="es-MX" b="0" dirty="0">
                  <a:ea typeface="Cambria Math" panose="02040503050406030204" pitchFamily="18" charset="0"/>
                </a:endParaRPr>
              </a:p>
              <a:p>
                <a:pPr/>
                <a:r>
                  <a:rPr lang="es-MX" dirty="0"/>
                  <a:t>        </a:t>
                </a:r>
                <a14:m>
                  <m:oMath xmlns:m="http://schemas.openxmlformats.org/officeDocument/2006/math">
                    <m:r>
                      <a:rPr lang="es-MX" b="0" i="1" smtClean="0">
                        <a:latin typeface="Cambria Math" panose="02040503050406030204" pitchFamily="18" charset="0"/>
                      </a:rPr>
                      <m:t>𝑒𝑟𝑟𝑜𝑟</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𝑌</m:t>
                        </m:r>
                      </m:e>
                      <m:sub>
                        <m:r>
                          <a:rPr lang="es-MX" b="0" i="1" smtClean="0">
                            <a:latin typeface="Cambria Math" panose="02040503050406030204" pitchFamily="18" charset="0"/>
                          </a:rPr>
                          <m:t>𝑖</m:t>
                        </m:r>
                      </m:sub>
                    </m:sSub>
                    <m:r>
                      <a:rPr lang="es-MX" b="0" i="1" smtClean="0">
                        <a:latin typeface="Cambria Math" panose="02040503050406030204" pitchFamily="18" charset="0"/>
                      </a:rPr>
                      <m:t>−</m:t>
                    </m:r>
                  </m:oMath>
                </a14:m>
                <a:r>
                  <a:rPr lang="es-MX" b="0" dirty="0">
                    <a:solidFill>
                      <a:schemeClr val="tx1"/>
                    </a:solidFill>
                  </a:rPr>
                  <a:t> </a:t>
                </a:r>
                <a14:m>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a14:m>
                <a:endParaRPr lang="es-MX" dirty="0"/>
              </a:p>
              <a:p>
                <a:r>
                  <a:rPr lang="es-MX" dirty="0"/>
                  <a:t>        </a:t>
                </a:r>
                <a14:m>
                  <m:oMath xmlns:m="http://schemas.openxmlformats.org/officeDocument/2006/math">
                    <m:r>
                      <a:rPr lang="es-MX" b="0" i="1" smtClean="0">
                        <a:latin typeface="Cambria Math" panose="02040503050406030204" pitchFamily="18" charset="0"/>
                      </a:rPr>
                      <m:t>𝑤</m:t>
                    </m:r>
                    <m:r>
                      <a:rPr lang="es-MX" b="0" i="1" smtClean="0">
                        <a:latin typeface="Cambria Math" panose="02040503050406030204" pitchFamily="18" charset="0"/>
                      </a:rPr>
                      <m:t>=</m:t>
                    </m:r>
                    <m:r>
                      <m:rPr>
                        <m:sty m:val="p"/>
                      </m:rPr>
                      <a:rPr lang="es-MX" b="0" i="0" smtClean="0">
                        <a:latin typeface="Cambria Math" panose="02040503050406030204" pitchFamily="18" charset="0"/>
                      </a:rPr>
                      <m:t>w</m:t>
                    </m:r>
                    <m:r>
                      <a:rPr lang="es-MX"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𝑒𝑟𝑟𝑜𝑟</m:t>
                    </m:r>
                    <m:r>
                      <a:rPr lang="es-MX" b="0" i="1" smtClean="0">
                        <a:latin typeface="Cambria Math" panose="02040503050406030204" pitchFamily="18" charset="0"/>
                        <a:ea typeface="Cambria Math" panose="02040503050406030204" pitchFamily="18" charset="0"/>
                      </a:rPr>
                      <m:t> ∗</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𝑋</m:t>
                        </m:r>
                      </m:e>
                      <m:sub>
                        <m:r>
                          <a:rPr lang="es-MX" b="0" i="1" smtClean="0">
                            <a:latin typeface="Cambria Math" panose="02040503050406030204" pitchFamily="18" charset="0"/>
                            <a:ea typeface="Cambria Math" panose="02040503050406030204" pitchFamily="18" charset="0"/>
                          </a:rPr>
                          <m:t>𝑖</m:t>
                        </m:r>
                      </m:sub>
                    </m:sSub>
                  </m:oMath>
                </a14:m>
                <a:endParaRPr lang="es-MX" b="0" dirty="0">
                  <a:ea typeface="Cambria Math" panose="02040503050406030204" pitchFamily="18" charset="0"/>
                </a:endParaRPr>
              </a:p>
              <a:p>
                <a:pPr/>
                <a:r>
                  <a:rPr lang="es-MX" b="0" dirty="0"/>
                  <a:t>        </a:t>
                </a:r>
                <a14:m>
                  <m:oMath xmlns:m="http://schemas.openxmlformats.org/officeDocument/2006/math">
                    <m:r>
                      <m:rPr>
                        <m:sty m:val="p"/>
                      </m:rPr>
                      <a:rPr lang="es-MX" b="0" i="0" smtClean="0">
                        <a:latin typeface="Cambria Math" panose="02040503050406030204" pitchFamily="18" charset="0"/>
                      </a:rPr>
                      <m:t>b</m:t>
                    </m:r>
                    <m:r>
                      <a:rPr lang="es-MX" b="0" i="1" smtClean="0">
                        <a:latin typeface="Cambria Math" panose="02040503050406030204" pitchFamily="18" charset="0"/>
                      </a:rPr>
                      <m:t> =</m:t>
                    </m:r>
                    <m:r>
                      <m:rPr>
                        <m:sty m:val="p"/>
                      </m:rPr>
                      <a:rPr lang="es-MX" b="0" i="0" smtClean="0">
                        <a:latin typeface="Cambria Math" panose="02040503050406030204" pitchFamily="18" charset="0"/>
                      </a:rPr>
                      <m:t>b</m:t>
                    </m:r>
                    <m:r>
                      <a:rPr lang="es-MX" b="0" i="0" smtClean="0">
                        <a:latin typeface="Cambria Math" panose="02040503050406030204" pitchFamily="18" charset="0"/>
                      </a:rPr>
                      <m:t> + </m:t>
                    </m:r>
                    <m:r>
                      <m:rPr>
                        <m:sty m:val="p"/>
                      </m:rPr>
                      <a:rPr lang="el-GR" b="0" i="1" smtClean="0">
                        <a:latin typeface="Cambria Math" panose="02040503050406030204" pitchFamily="18" charset="0"/>
                        <a:ea typeface="Cambria Math" panose="02040503050406030204" pitchFamily="18" charset="0"/>
                      </a:rPr>
                      <m:t>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𝑒𝑟𝑟𝑜𝑟</m:t>
                    </m:r>
                  </m:oMath>
                </a14:m>
                <a:endParaRPr lang="es-MX" b="0" dirty="0">
                  <a:ea typeface="Cambria Math" panose="02040503050406030204" pitchFamily="18" charset="0"/>
                </a:endParaRPr>
              </a:p>
              <a:p>
                <a:endParaRPr lang="es-MX" dirty="0"/>
              </a:p>
              <a:p>
                <a:endParaRPr lang="es-MX" dirty="0"/>
              </a:p>
            </p:txBody>
          </p:sp>
        </mc:Choice>
        <mc:Fallback>
          <p:sp>
            <p:nvSpPr>
              <p:cNvPr id="9" name="TextBox 8">
                <a:extLst>
                  <a:ext uri="{FF2B5EF4-FFF2-40B4-BE49-F238E27FC236}">
                    <a16:creationId xmlns:a16="http://schemas.microsoft.com/office/drawing/2014/main" id="{72086A2A-3A58-3EBA-BE5F-034FE449F87C}"/>
                  </a:ext>
                </a:extLst>
              </p:cNvPr>
              <p:cNvSpPr txBox="1">
                <a:spLocks noRot="1" noChangeAspect="1" noMove="1" noResize="1" noEditPoints="1" noAdjustHandles="1" noChangeArrowheads="1" noChangeShapeType="1" noTextEdit="1"/>
              </p:cNvSpPr>
              <p:nvPr/>
            </p:nvSpPr>
            <p:spPr>
              <a:xfrm>
                <a:off x="8983458" y="0"/>
                <a:ext cx="3381131" cy="2585323"/>
              </a:xfrm>
              <a:prstGeom prst="rect">
                <a:avLst/>
              </a:prstGeom>
              <a:blipFill>
                <a:blip r:embed="rId7"/>
                <a:stretch>
                  <a:fillRect l="-1625" t="-94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55F3BD9-66EE-7296-9D86-D58F7684E5A6}"/>
                  </a:ext>
                </a:extLst>
              </p:cNvPr>
              <p:cNvSpPr txBox="1"/>
              <p:nvPr/>
            </p:nvSpPr>
            <p:spPr>
              <a:xfrm>
                <a:off x="2462629" y="1737492"/>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m:t>
                      </m:r>
                      <m:r>
                        <a:rPr lang="es-MX" b="0" i="1" smtClean="0">
                          <a:latin typeface="Cambria Math" panose="02040503050406030204" pitchFamily="18" charset="0"/>
                        </a:rPr>
                        <m:t>.5</m:t>
                      </m:r>
                    </m:oMath>
                  </m:oMathPara>
                </a14:m>
                <a:endParaRPr lang="es-MX" dirty="0"/>
              </a:p>
            </p:txBody>
          </p:sp>
        </mc:Choice>
        <mc:Fallback>
          <p:sp>
            <p:nvSpPr>
              <p:cNvPr id="12" name="TextBox 11">
                <a:extLst>
                  <a:ext uri="{FF2B5EF4-FFF2-40B4-BE49-F238E27FC236}">
                    <a16:creationId xmlns:a16="http://schemas.microsoft.com/office/drawing/2014/main" id="{155F3BD9-66EE-7296-9D86-D58F7684E5A6}"/>
                  </a:ext>
                </a:extLst>
              </p:cNvPr>
              <p:cNvSpPr txBox="1">
                <a:spLocks noRot="1" noChangeAspect="1" noMove="1" noResize="1" noEditPoints="1" noAdjustHandles="1" noChangeArrowheads="1" noChangeShapeType="1" noTextEdit="1"/>
              </p:cNvSpPr>
              <p:nvPr/>
            </p:nvSpPr>
            <p:spPr>
              <a:xfrm>
                <a:off x="2462629" y="1737492"/>
                <a:ext cx="780983" cy="276999"/>
              </a:xfrm>
              <a:prstGeom prst="rect">
                <a:avLst/>
              </a:prstGeom>
              <a:blipFill>
                <a:blip r:embed="rId8"/>
                <a:stretch>
                  <a:fillRect l="-7813" r="-7813"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D87FCA8-28F1-68E8-0381-9F11EEECF615}"/>
                  </a:ext>
                </a:extLst>
              </p:cNvPr>
              <p:cNvSpPr txBox="1"/>
              <p:nvPr/>
            </p:nvSpPr>
            <p:spPr>
              <a:xfrm>
                <a:off x="3324726" y="1663284"/>
                <a:ext cx="1028611" cy="4601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1</m:t>
                              </m:r>
                            </m:e>
                            <m:e>
                              <m:r>
                                <a:rPr lang="es-MX" b="0" i="1" smtClean="0">
                                  <a:latin typeface="Cambria Math" panose="02040503050406030204" pitchFamily="18" charset="0"/>
                                </a:rPr>
                                <m:t>1</m:t>
                              </m:r>
                            </m:e>
                          </m:eqArr>
                        </m:e>
                      </m:d>
                    </m:oMath>
                  </m:oMathPara>
                </a14:m>
                <a:endParaRPr lang="es-MX" dirty="0"/>
              </a:p>
            </p:txBody>
          </p:sp>
        </mc:Choice>
        <mc:Fallback>
          <p:sp>
            <p:nvSpPr>
              <p:cNvPr id="13" name="TextBox 12">
                <a:extLst>
                  <a:ext uri="{FF2B5EF4-FFF2-40B4-BE49-F238E27FC236}">
                    <a16:creationId xmlns:a16="http://schemas.microsoft.com/office/drawing/2014/main" id="{BD87FCA8-28F1-68E8-0381-9F11EEECF615}"/>
                  </a:ext>
                </a:extLst>
              </p:cNvPr>
              <p:cNvSpPr txBox="1">
                <a:spLocks noRot="1" noChangeAspect="1" noMove="1" noResize="1" noEditPoints="1" noAdjustHandles="1" noChangeArrowheads="1" noChangeShapeType="1" noTextEdit="1"/>
              </p:cNvSpPr>
              <p:nvPr/>
            </p:nvSpPr>
            <p:spPr>
              <a:xfrm>
                <a:off x="3324726" y="1663284"/>
                <a:ext cx="1028611" cy="460126"/>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449962C-22A4-2D1E-255A-FC3DB855937B}"/>
                  </a:ext>
                </a:extLst>
              </p:cNvPr>
              <p:cNvSpPr txBox="1"/>
              <p:nvPr/>
            </p:nvSpPr>
            <p:spPr>
              <a:xfrm>
                <a:off x="4434451" y="1750203"/>
                <a:ext cx="558166" cy="276999"/>
              </a:xfrm>
              <a:prstGeom prst="rect">
                <a:avLst/>
              </a:prstGeom>
              <a:noFill/>
            </p:spPr>
            <p:txBody>
              <a:bodyPr wrap="none" lIns="0" tIns="0" rIns="0" bIns="0" rtlCol="0">
                <a:spAutoFit/>
              </a:bodyPr>
              <a:lstStyle/>
              <a:p>
                <a:pP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oMath>
                </a14:m>
                <a:r>
                  <a:rPr lang="es-MX" dirty="0"/>
                  <a:t>1</a:t>
                </a:r>
              </a:p>
            </p:txBody>
          </p:sp>
        </mc:Choice>
        <mc:Fallback>
          <p:sp>
            <p:nvSpPr>
              <p:cNvPr id="14" name="TextBox 13">
                <a:extLst>
                  <a:ext uri="{FF2B5EF4-FFF2-40B4-BE49-F238E27FC236}">
                    <a16:creationId xmlns:a16="http://schemas.microsoft.com/office/drawing/2014/main" id="{5449962C-22A4-2D1E-255A-FC3DB855937B}"/>
                  </a:ext>
                </a:extLst>
              </p:cNvPr>
              <p:cNvSpPr txBox="1">
                <a:spLocks noRot="1" noChangeAspect="1" noMove="1" noResize="1" noEditPoints="1" noAdjustHandles="1" noChangeArrowheads="1" noChangeShapeType="1" noTextEdit="1"/>
              </p:cNvSpPr>
              <p:nvPr/>
            </p:nvSpPr>
            <p:spPr>
              <a:xfrm>
                <a:off x="4434451" y="1750203"/>
                <a:ext cx="558166" cy="276999"/>
              </a:xfrm>
              <a:prstGeom prst="rect">
                <a:avLst/>
              </a:prstGeom>
              <a:blipFill>
                <a:blip r:embed="rId10"/>
                <a:stretch>
                  <a:fillRect l="-15217" t="-26087" r="-25000" b="-52174"/>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8CF84B7-143D-C5F1-A009-000BEF0089D6}"/>
                  </a:ext>
                </a:extLst>
              </p:cNvPr>
              <p:cNvSpPr txBox="1"/>
              <p:nvPr/>
            </p:nvSpPr>
            <p:spPr>
              <a:xfrm>
                <a:off x="173334" y="2192456"/>
                <a:ext cx="4851400" cy="3914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−2.5 1.75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1</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r>
                        <a:rPr lang="es-MX" sz="2400" b="0" i="1" smtClean="0">
                          <a:latin typeface="Cambria Math" panose="02040503050406030204" pitchFamily="18" charset="0"/>
                        </a:rPr>
                        <m:t>0=−0.75</m:t>
                      </m:r>
                    </m:oMath>
                  </m:oMathPara>
                </a14:m>
                <a:endParaRPr lang="es-MX" sz="2400" b="0" i="1" dirty="0">
                  <a:latin typeface="Cambria Math" panose="02040503050406030204" pitchFamily="18" charset="0"/>
                </a:endParaRPr>
              </a:p>
              <a:p>
                <a:pPr/>
                <a:endParaRPr lang="es-MX" sz="2400" b="0" i="1" dirty="0">
                  <a:solidFill>
                    <a:schemeClr val="tx1"/>
                  </a:solidFill>
                  <a:latin typeface="Cambria Math" panose="02040503050406030204" pitchFamily="18" charset="0"/>
                </a:endParaRPr>
              </a:p>
              <a:p>
                <a:pPr/>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−0.75</m:t>
                        </m:r>
                      </m:e>
                    </m:d>
                  </m:oMath>
                </a14:m>
                <a:r>
                  <a:rPr lang="es-MX" sz="2400" b="0" i="1" dirty="0">
                    <a:latin typeface="Cambria Math" panose="02040503050406030204" pitchFamily="18" charset="0"/>
                  </a:rPr>
                  <a:t> = 0</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=1−0=1</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pPr/>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m:t>
                                </m:r>
                                <m:r>
                                  <a:rPr lang="es-MX" sz="2400" b="0" i="1" smtClean="0">
                                    <a:latin typeface="Cambria Math" panose="02040503050406030204" pitchFamily="18" charset="0"/>
                                  </a:rPr>
                                  <m:t>2.5</m:t>
                                </m:r>
                              </m:e>
                            </m:mr>
                            <m:mr>
                              <m:e>
                                <m:r>
                                  <a:rPr lang="es-MX" sz="2400" b="0" i="1" smtClean="0">
                                    <a:latin typeface="Cambria Math" panose="02040503050406030204" pitchFamily="18" charset="0"/>
                                    <a:ea typeface="Cambria Math" panose="02040503050406030204" pitchFamily="18" charset="0"/>
                                  </a:rPr>
                                  <m:t>1.75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1</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m:t>
                                </m:r>
                                <m:r>
                                  <a:rPr lang="es-MX" sz="2400" b="0" i="1" smtClean="0">
                                    <a:latin typeface="Cambria Math" panose="02040503050406030204" pitchFamily="18" charset="0"/>
                                  </a:rPr>
                                  <m:t>2</m:t>
                                </m:r>
                              </m:e>
                            </m:mr>
                            <m:mr>
                              <m:e>
                                <m:r>
                                  <a:rPr lang="es-MX" sz="2400" b="0" i="1" smtClean="0">
                                    <a:latin typeface="Cambria Math" panose="02040503050406030204" pitchFamily="18" charset="0"/>
                                  </a:rPr>
                                  <m:t>2.25</m:t>
                                </m:r>
                              </m:e>
                            </m:mr>
                          </m:m>
                        </m:e>
                      </m:d>
                    </m:oMath>
                  </m:oMathPara>
                </a14:m>
                <a:endParaRPr lang="es-MX" sz="2400" b="0" i="1" dirty="0">
                  <a:latin typeface="Cambria Math" panose="02040503050406030204" pitchFamily="18" charset="0"/>
                </a:endParaRPr>
              </a:p>
              <a:p>
                <a:pPr/>
                <a:endParaRPr lang="es-MX" sz="2400" b="0" i="1" dirty="0">
                  <a:latin typeface="Cambria Math" panose="02040503050406030204" pitchFamily="18" charset="0"/>
                </a:endParaRPr>
              </a:p>
              <a:p>
                <a:pPr/>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0</m:t>
                    </m:r>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e>
                    </m:d>
                    <m:r>
                      <a:rPr lang="es-MX" sz="2400" b="0" i="1" smtClean="0">
                        <a:latin typeface="Cambria Math" panose="02040503050406030204" pitchFamily="18" charset="0"/>
                      </a:rPr>
                      <m:t>=</m:t>
                    </m:r>
                  </m:oMath>
                </a14:m>
                <a:r>
                  <a:rPr lang="es-MX" sz="2400" b="0" i="1" dirty="0">
                    <a:latin typeface="Cambria Math" panose="02040503050406030204" pitchFamily="18" charset="0"/>
                  </a:rPr>
                  <a:t> 0.5</a:t>
                </a:r>
              </a:p>
            </p:txBody>
          </p:sp>
        </mc:Choice>
        <mc:Fallback>
          <p:sp>
            <p:nvSpPr>
              <p:cNvPr id="16" name="TextBox 15">
                <a:extLst>
                  <a:ext uri="{FF2B5EF4-FFF2-40B4-BE49-F238E27FC236}">
                    <a16:creationId xmlns:a16="http://schemas.microsoft.com/office/drawing/2014/main" id="{E8CF84B7-143D-C5F1-A009-000BEF0089D6}"/>
                  </a:ext>
                </a:extLst>
              </p:cNvPr>
              <p:cNvSpPr txBox="1">
                <a:spLocks noRot="1" noChangeAspect="1" noMove="1" noResize="1" noEditPoints="1" noAdjustHandles="1" noChangeArrowheads="1" noChangeShapeType="1" noTextEdit="1"/>
              </p:cNvSpPr>
              <p:nvPr/>
            </p:nvSpPr>
            <p:spPr>
              <a:xfrm>
                <a:off x="173334" y="2192456"/>
                <a:ext cx="4851400" cy="3914405"/>
              </a:xfrm>
              <a:prstGeom prst="rect">
                <a:avLst/>
              </a:prstGeom>
              <a:blipFill>
                <a:blip r:embed="rId11"/>
                <a:stretch>
                  <a:fillRect l="-377" b="-2648"/>
                </a:stretch>
              </a:blipFill>
            </p:spPr>
            <p:txBody>
              <a:bodyPr/>
              <a:lstStyle/>
              <a:p>
                <a:r>
                  <a:rPr lang="es-MX">
                    <a:noFill/>
                  </a:rPr>
                  <a:t> </a:t>
                </a:r>
              </a:p>
            </p:txBody>
          </p:sp>
        </mc:Fallback>
      </mc:AlternateContent>
      <p:sp>
        <p:nvSpPr>
          <p:cNvPr id="20" name="TextBox 19">
            <a:extLst>
              <a:ext uri="{FF2B5EF4-FFF2-40B4-BE49-F238E27FC236}">
                <a16:creationId xmlns:a16="http://schemas.microsoft.com/office/drawing/2014/main" id="{4B8AA8C6-3A49-E4BA-251C-64D84E37E018}"/>
              </a:ext>
            </a:extLst>
          </p:cNvPr>
          <p:cNvSpPr txBox="1"/>
          <p:nvPr/>
        </p:nvSpPr>
        <p:spPr>
          <a:xfrm>
            <a:off x="173334"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1</a:t>
            </a:r>
            <a:endParaRPr lang="es-MX" dirty="0"/>
          </a:p>
        </p:txBody>
      </p:sp>
      <p:pic>
        <p:nvPicPr>
          <p:cNvPr id="26" name="Picture 25">
            <a:extLst>
              <a:ext uri="{FF2B5EF4-FFF2-40B4-BE49-F238E27FC236}">
                <a16:creationId xmlns:a16="http://schemas.microsoft.com/office/drawing/2014/main" id="{9B64BE22-AE3E-A99A-768A-DEBB8A6E5649}"/>
              </a:ext>
            </a:extLst>
          </p:cNvPr>
          <p:cNvPicPr>
            <a:picLocks noChangeAspect="1"/>
          </p:cNvPicPr>
          <p:nvPr/>
        </p:nvPicPr>
        <p:blipFill>
          <a:blip r:embed="rId12"/>
          <a:stretch>
            <a:fillRect/>
          </a:stretch>
        </p:blipFill>
        <p:spPr>
          <a:xfrm>
            <a:off x="5746977" y="2426306"/>
            <a:ext cx="6068272" cy="2667372"/>
          </a:xfrm>
          <a:prstGeom prst="rect">
            <a:avLst/>
          </a:prstGeom>
        </p:spPr>
      </p:pic>
    </p:spTree>
    <p:extLst>
      <p:ext uri="{BB962C8B-B14F-4D97-AF65-F5344CB8AC3E}">
        <p14:creationId xmlns:p14="http://schemas.microsoft.com/office/powerpoint/2010/main" val="327437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0E786-48AA-3587-CBDE-E9586E66C9A2}"/>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EBE10B41-BFEA-DA06-B0D3-7CEBB4B08CFB}"/>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24092327-D35D-C693-5F2B-F96446E971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E177DDD4-E3B7-F4A1-9B78-3400281381A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81CD864B-B1F6-C74E-58AE-84AD45305323}"/>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D5D9132-CBB6-B58B-ADA1-DD6E0D806AC6}"/>
                  </a:ext>
                </a:extLst>
              </p:cNvPr>
              <p:cNvSpPr txBox="1"/>
              <p:nvPr/>
            </p:nvSpPr>
            <p:spPr>
              <a:xfrm>
                <a:off x="298700" y="1657010"/>
                <a:ext cx="1177950" cy="4619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m:t>
                                </m:r>
                                <m:r>
                                  <a:rPr lang="es-MX" i="1">
                                    <a:latin typeface="Cambria Math" panose="02040503050406030204" pitchFamily="18" charset="0"/>
                                  </a:rPr>
                                  <m:t>2</m:t>
                                </m:r>
                              </m:e>
                            </m:mr>
                            <m:mr>
                              <m:e>
                                <m:r>
                                  <a:rPr lang="es-MX" i="1">
                                    <a:latin typeface="Cambria Math" panose="02040503050406030204" pitchFamily="18" charset="0"/>
                                  </a:rPr>
                                  <m:t>2.25</m:t>
                                </m:r>
                              </m:e>
                            </m:mr>
                          </m:m>
                        </m:e>
                      </m:d>
                    </m:oMath>
                  </m:oMathPara>
                </a14:m>
                <a:endParaRPr lang="es-MX" dirty="0"/>
              </a:p>
            </p:txBody>
          </p:sp>
        </mc:Choice>
        <mc:Fallback>
          <p:sp>
            <p:nvSpPr>
              <p:cNvPr id="24" name="TextBox 23">
                <a:extLst>
                  <a:ext uri="{FF2B5EF4-FFF2-40B4-BE49-F238E27FC236}">
                    <a16:creationId xmlns:a16="http://schemas.microsoft.com/office/drawing/2014/main" id="{DD5D9132-CBB6-B58B-ADA1-DD6E0D806AC6}"/>
                  </a:ext>
                </a:extLst>
              </p:cNvPr>
              <p:cNvSpPr txBox="1">
                <a:spLocks noRot="1" noChangeAspect="1" noMove="1" noResize="1" noEditPoints="1" noAdjustHandles="1" noChangeArrowheads="1" noChangeShapeType="1" noTextEdit="1"/>
              </p:cNvSpPr>
              <p:nvPr/>
            </p:nvSpPr>
            <p:spPr>
              <a:xfrm>
                <a:off x="298700" y="1657010"/>
                <a:ext cx="1177950" cy="461986"/>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97102CB-C18C-4D59-BB6C-9923AF082E7C}"/>
                  </a:ext>
                </a:extLst>
              </p:cNvPr>
              <p:cNvSpPr txBox="1"/>
              <p:nvPr/>
            </p:nvSpPr>
            <p:spPr>
              <a:xfrm>
                <a:off x="1710310" y="1767670"/>
                <a:ext cx="7825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=0.5</m:t>
                      </m:r>
                    </m:oMath>
                  </m:oMathPara>
                </a14:m>
                <a:endParaRPr lang="es-MX" dirty="0"/>
              </a:p>
            </p:txBody>
          </p:sp>
        </mc:Choice>
        <mc:Fallback>
          <p:sp>
            <p:nvSpPr>
              <p:cNvPr id="8" name="TextBox 7">
                <a:extLst>
                  <a:ext uri="{FF2B5EF4-FFF2-40B4-BE49-F238E27FC236}">
                    <a16:creationId xmlns:a16="http://schemas.microsoft.com/office/drawing/2014/main" id="{297102CB-C18C-4D59-BB6C-9923AF082E7C}"/>
                  </a:ext>
                </a:extLst>
              </p:cNvPr>
              <p:cNvSpPr txBox="1">
                <a:spLocks noRot="1" noChangeAspect="1" noMove="1" noResize="1" noEditPoints="1" noAdjustHandles="1" noChangeArrowheads="1" noChangeShapeType="1" noTextEdit="1"/>
              </p:cNvSpPr>
              <p:nvPr/>
            </p:nvSpPr>
            <p:spPr>
              <a:xfrm>
                <a:off x="1710310" y="1767670"/>
                <a:ext cx="782522" cy="276999"/>
              </a:xfrm>
              <a:prstGeom prst="rect">
                <a:avLst/>
              </a:prstGeom>
              <a:blipFill>
                <a:blip r:embed="rId6"/>
                <a:stretch>
                  <a:fillRect l="-7813" r="-7813" b="-8889"/>
                </a:stretch>
              </a:blipFill>
            </p:spPr>
            <p:txBody>
              <a:bodyPr/>
              <a:lstStyle/>
              <a:p>
                <a:r>
                  <a:rPr lang="es-MX">
                    <a:noFill/>
                  </a:rPr>
                  <a:t> </a:t>
                </a:r>
              </a:p>
            </p:txBody>
          </p:sp>
        </mc:Fallback>
      </mc:AlternateContent>
      <p:sp>
        <p:nvSpPr>
          <p:cNvPr id="11" name="Marcador de contenido 2">
            <a:extLst>
              <a:ext uri="{FF2B5EF4-FFF2-40B4-BE49-F238E27FC236}">
                <a16:creationId xmlns:a16="http://schemas.microsoft.com/office/drawing/2014/main" id="{76436915-281E-090B-8C03-0F1F3AF8A229}"/>
              </a:ext>
            </a:extLst>
          </p:cNvPr>
          <p:cNvSpPr txBox="1">
            <a:spLocks/>
          </p:cNvSpPr>
          <p:nvPr/>
        </p:nvSpPr>
        <p:spPr>
          <a:xfrm>
            <a:off x="238773" y="540075"/>
            <a:ext cx="1471537" cy="6177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Época 1.</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3BAAFCE-D373-F4E7-CC50-63F1054A8E32}"/>
                  </a:ext>
                </a:extLst>
              </p:cNvPr>
              <p:cNvSpPr txBox="1"/>
              <p:nvPr/>
            </p:nvSpPr>
            <p:spPr>
              <a:xfrm>
                <a:off x="8983458" y="0"/>
                <a:ext cx="3381131" cy="2585323"/>
              </a:xfrm>
              <a:prstGeom prst="rect">
                <a:avLst/>
              </a:prstGeom>
              <a:noFill/>
            </p:spPr>
            <p:txBody>
              <a:bodyPr wrap="square" rtlCol="0">
                <a:spAutoFit/>
              </a:bodyPr>
              <a:lstStyle/>
              <a:p>
                <a:r>
                  <a:rPr lang="es-MX" dirty="0"/>
                  <a:t>f</a:t>
                </a:r>
                <a:r>
                  <a:rPr lang="es-MX" dirty="0" err="1"/>
                  <a:t>or</a:t>
                </a:r>
                <a:r>
                  <a:rPr lang="es-MX" dirty="0"/>
                  <a:t> n in </a:t>
                </a:r>
                <a:r>
                  <a:rPr lang="es-MX" dirty="0" err="1"/>
                  <a:t>range</a:t>
                </a:r>
                <a:r>
                  <a:rPr lang="es-MX" dirty="0"/>
                  <a:t>(</a:t>
                </a:r>
                <a:r>
                  <a:rPr lang="es-MX" dirty="0" err="1"/>
                  <a:t>len</a:t>
                </a:r>
                <a:r>
                  <a:rPr lang="es-MX" dirty="0"/>
                  <a:t>(épocas)):</a:t>
                </a:r>
              </a:p>
              <a:p>
                <a:r>
                  <a:rPr lang="es-MX" dirty="0"/>
                  <a:t>    </a:t>
                </a:r>
                <a:r>
                  <a:rPr lang="es-MX" dirty="0" err="1"/>
                  <a:t>for</a:t>
                </a:r>
                <a:r>
                  <a:rPr lang="es-MX" dirty="0"/>
                  <a:t> i in </a:t>
                </a:r>
                <a:r>
                  <a:rPr lang="es-MX" dirty="0" err="1"/>
                  <a:t>range</a:t>
                </a:r>
                <a:r>
                  <a:rPr lang="es-MX" dirty="0"/>
                  <a:t>(</a:t>
                </a:r>
                <a:r>
                  <a:rPr lang="es-MX" dirty="0" err="1"/>
                  <a:t>len</a:t>
                </a:r>
                <a:r>
                  <a:rPr lang="es-MX" dirty="0"/>
                  <a:t>(</a:t>
                </a:r>
                <a:r>
                  <a:rPr lang="es-MX" dirty="0" err="1"/>
                  <a:t>n_entradas</a:t>
                </a:r>
                <a:r>
                  <a:rPr lang="es-MX" dirty="0"/>
                  <a:t>)):</a:t>
                </a:r>
              </a:p>
              <a:p>
                <a:r>
                  <a:rPr lang="es-MX" dirty="0"/>
                  <a:t>        </a:t>
                </a:r>
                <a14:m>
                  <m:oMath xmlns:m="http://schemas.openxmlformats.org/officeDocument/2006/math">
                    <m:r>
                      <a:rPr lang="es-MX" b="0" i="1" smtClean="0">
                        <a:latin typeface="Cambria Math" panose="02040503050406030204" pitchFamily="18" charset="0"/>
                      </a:rPr>
                      <m:t>𝑧</m:t>
                    </m:r>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𝑊</m:t>
                        </m:r>
                      </m:e>
                      <m:sup>
                        <m:r>
                          <a:rPr lang="es-MX" b="0" i="1" smtClean="0">
                            <a:latin typeface="Cambria Math" panose="02040503050406030204" pitchFamily="18" charset="0"/>
                          </a:rPr>
                          <m:t>𝑇</m:t>
                        </m:r>
                      </m:sup>
                    </m:sSup>
                    <m:r>
                      <a:rPr lang="es-MX" b="0" i="1" smtClean="0">
                        <a:latin typeface="Cambria Math" panose="02040503050406030204" pitchFamily="18" charset="0"/>
                      </a:rPr>
                      <m:t>𝑋</m:t>
                    </m:r>
                    <m:r>
                      <a:rPr lang="es-MX" b="0" i="1" smtClean="0">
                        <a:latin typeface="Cambria Math" panose="02040503050406030204" pitchFamily="18" charset="0"/>
                      </a:rPr>
                      <m:t>+</m:t>
                    </m:r>
                    <m:r>
                      <a:rPr lang="es-MX" b="0" i="1" smtClean="0">
                        <a:latin typeface="Cambria Math" panose="02040503050406030204" pitchFamily="18" charset="0"/>
                      </a:rPr>
                      <m:t>𝑏</m:t>
                    </m:r>
                  </m:oMath>
                </a14:m>
                <a:endParaRPr lang="es-MX" b="0" i="1" dirty="0">
                  <a:latin typeface="Cambria Math" panose="02040503050406030204" pitchFamily="18" charset="0"/>
                </a:endParaRPr>
              </a:p>
              <a:p>
                <a:r>
                  <a:rPr lang="es-MX" b="0" dirty="0">
                    <a:solidFill>
                      <a:schemeClr val="tx1"/>
                    </a:solidFill>
                  </a:rPr>
                  <a:t>        </a:t>
                </a:r>
                <a14:m>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r>
                      <a:rPr lang="es-MX" b="0" i="0"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𝜑</m:t>
                    </m:r>
                    <m:d>
                      <m:dPr>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𝑧</m:t>
                        </m:r>
                      </m:e>
                    </m:d>
                  </m:oMath>
                </a14:m>
                <a:endParaRPr lang="es-MX" b="0" dirty="0">
                  <a:ea typeface="Cambria Math" panose="02040503050406030204" pitchFamily="18" charset="0"/>
                </a:endParaRPr>
              </a:p>
              <a:p>
                <a:r>
                  <a:rPr lang="es-MX" dirty="0"/>
                  <a:t>        </a:t>
                </a:r>
                <a14:m>
                  <m:oMath xmlns:m="http://schemas.openxmlformats.org/officeDocument/2006/math">
                    <m:r>
                      <a:rPr lang="es-MX" b="0" i="1" smtClean="0">
                        <a:latin typeface="Cambria Math" panose="02040503050406030204" pitchFamily="18" charset="0"/>
                      </a:rPr>
                      <m:t>𝑒𝑟𝑟𝑜𝑟</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𝑌</m:t>
                        </m:r>
                      </m:e>
                      <m:sub>
                        <m:r>
                          <a:rPr lang="es-MX" b="0" i="1" smtClean="0">
                            <a:latin typeface="Cambria Math" panose="02040503050406030204" pitchFamily="18" charset="0"/>
                          </a:rPr>
                          <m:t>𝑖</m:t>
                        </m:r>
                      </m:sub>
                    </m:sSub>
                    <m:r>
                      <a:rPr lang="es-MX" b="0" i="1" smtClean="0">
                        <a:latin typeface="Cambria Math" panose="02040503050406030204" pitchFamily="18" charset="0"/>
                      </a:rPr>
                      <m:t>−</m:t>
                    </m:r>
                  </m:oMath>
                </a14:m>
                <a:r>
                  <a:rPr lang="es-MX" b="0" dirty="0">
                    <a:solidFill>
                      <a:schemeClr val="tx1"/>
                    </a:solidFill>
                  </a:rPr>
                  <a:t> </a:t>
                </a:r>
                <a14:m>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a14:m>
                <a:endParaRPr lang="es-MX" dirty="0"/>
              </a:p>
              <a:p>
                <a:r>
                  <a:rPr lang="es-MX" dirty="0"/>
                  <a:t>        </a:t>
                </a:r>
                <a14:m>
                  <m:oMath xmlns:m="http://schemas.openxmlformats.org/officeDocument/2006/math">
                    <m:r>
                      <a:rPr lang="es-MX" b="0" i="1" smtClean="0">
                        <a:latin typeface="Cambria Math" panose="02040503050406030204" pitchFamily="18" charset="0"/>
                      </a:rPr>
                      <m:t>𝑤</m:t>
                    </m:r>
                    <m:r>
                      <a:rPr lang="es-MX" b="0" i="1" smtClean="0">
                        <a:latin typeface="Cambria Math" panose="02040503050406030204" pitchFamily="18" charset="0"/>
                      </a:rPr>
                      <m:t>=</m:t>
                    </m:r>
                    <m:r>
                      <m:rPr>
                        <m:sty m:val="p"/>
                      </m:rPr>
                      <a:rPr lang="es-MX" b="0" i="0" smtClean="0">
                        <a:latin typeface="Cambria Math" panose="02040503050406030204" pitchFamily="18" charset="0"/>
                      </a:rPr>
                      <m:t>w</m:t>
                    </m:r>
                    <m:r>
                      <a:rPr lang="es-MX"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𝑒𝑟𝑟𝑜𝑟</m:t>
                    </m:r>
                    <m:r>
                      <a:rPr lang="es-MX" b="0" i="1" smtClean="0">
                        <a:latin typeface="Cambria Math" panose="02040503050406030204" pitchFamily="18" charset="0"/>
                        <a:ea typeface="Cambria Math" panose="02040503050406030204" pitchFamily="18" charset="0"/>
                      </a:rPr>
                      <m:t> ∗</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𝑋</m:t>
                        </m:r>
                      </m:e>
                      <m:sub>
                        <m:r>
                          <a:rPr lang="es-MX" b="0" i="1" smtClean="0">
                            <a:latin typeface="Cambria Math" panose="02040503050406030204" pitchFamily="18" charset="0"/>
                            <a:ea typeface="Cambria Math" panose="02040503050406030204" pitchFamily="18" charset="0"/>
                          </a:rPr>
                          <m:t>𝑖</m:t>
                        </m:r>
                      </m:sub>
                    </m:sSub>
                  </m:oMath>
                </a14:m>
                <a:endParaRPr lang="es-MX" b="0" dirty="0">
                  <a:ea typeface="Cambria Math" panose="02040503050406030204" pitchFamily="18" charset="0"/>
                </a:endParaRPr>
              </a:p>
              <a:p>
                <a:r>
                  <a:rPr lang="es-MX" b="0" dirty="0"/>
                  <a:t>        </a:t>
                </a:r>
                <a14:m>
                  <m:oMath xmlns:m="http://schemas.openxmlformats.org/officeDocument/2006/math">
                    <m:r>
                      <m:rPr>
                        <m:sty m:val="p"/>
                      </m:rPr>
                      <a:rPr lang="es-MX" b="0" i="0" smtClean="0">
                        <a:latin typeface="Cambria Math" panose="02040503050406030204" pitchFamily="18" charset="0"/>
                      </a:rPr>
                      <m:t>b</m:t>
                    </m:r>
                    <m:r>
                      <a:rPr lang="es-MX" b="0" i="1" smtClean="0">
                        <a:latin typeface="Cambria Math" panose="02040503050406030204" pitchFamily="18" charset="0"/>
                      </a:rPr>
                      <m:t> =</m:t>
                    </m:r>
                    <m:r>
                      <m:rPr>
                        <m:sty m:val="p"/>
                      </m:rPr>
                      <a:rPr lang="es-MX" b="0" i="0" smtClean="0">
                        <a:latin typeface="Cambria Math" panose="02040503050406030204" pitchFamily="18" charset="0"/>
                      </a:rPr>
                      <m:t>b</m:t>
                    </m:r>
                    <m:r>
                      <a:rPr lang="es-MX" b="0" i="0" smtClean="0">
                        <a:latin typeface="Cambria Math" panose="02040503050406030204" pitchFamily="18" charset="0"/>
                      </a:rPr>
                      <m:t> + </m:t>
                    </m:r>
                    <m:r>
                      <m:rPr>
                        <m:sty m:val="p"/>
                      </m:rPr>
                      <a:rPr lang="el-GR" b="0" i="1" smtClean="0">
                        <a:latin typeface="Cambria Math" panose="02040503050406030204" pitchFamily="18" charset="0"/>
                        <a:ea typeface="Cambria Math" panose="02040503050406030204" pitchFamily="18" charset="0"/>
                      </a:rPr>
                      <m:t>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𝑒𝑟𝑟𝑜𝑟</m:t>
                    </m:r>
                  </m:oMath>
                </a14:m>
                <a:endParaRPr lang="es-MX" b="0" dirty="0">
                  <a:ea typeface="Cambria Math" panose="02040503050406030204" pitchFamily="18" charset="0"/>
                </a:endParaRPr>
              </a:p>
              <a:p>
                <a:endParaRPr lang="es-MX" dirty="0"/>
              </a:p>
              <a:p>
                <a:endParaRPr lang="es-MX" dirty="0"/>
              </a:p>
            </p:txBody>
          </p:sp>
        </mc:Choice>
        <mc:Fallback>
          <p:sp>
            <p:nvSpPr>
              <p:cNvPr id="9" name="TextBox 8">
                <a:extLst>
                  <a:ext uri="{FF2B5EF4-FFF2-40B4-BE49-F238E27FC236}">
                    <a16:creationId xmlns:a16="http://schemas.microsoft.com/office/drawing/2014/main" id="{33BAAFCE-D373-F4E7-CC50-63F1054A8E32}"/>
                  </a:ext>
                </a:extLst>
              </p:cNvPr>
              <p:cNvSpPr txBox="1">
                <a:spLocks noRot="1" noChangeAspect="1" noMove="1" noResize="1" noEditPoints="1" noAdjustHandles="1" noChangeArrowheads="1" noChangeShapeType="1" noTextEdit="1"/>
              </p:cNvSpPr>
              <p:nvPr/>
            </p:nvSpPr>
            <p:spPr>
              <a:xfrm>
                <a:off x="8983458" y="0"/>
                <a:ext cx="3381131" cy="2585323"/>
              </a:xfrm>
              <a:prstGeom prst="rect">
                <a:avLst/>
              </a:prstGeom>
              <a:blipFill>
                <a:blip r:embed="rId7"/>
                <a:stretch>
                  <a:fillRect l="-1625" t="-94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1763079-D6BF-1283-3104-E6583796C4BD}"/>
                  </a:ext>
                </a:extLst>
              </p:cNvPr>
              <p:cNvSpPr txBox="1"/>
              <p:nvPr/>
            </p:nvSpPr>
            <p:spPr>
              <a:xfrm>
                <a:off x="2791265" y="1757338"/>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2" name="TextBox 11">
                <a:extLst>
                  <a:ext uri="{FF2B5EF4-FFF2-40B4-BE49-F238E27FC236}">
                    <a16:creationId xmlns:a16="http://schemas.microsoft.com/office/drawing/2014/main" id="{81763079-D6BF-1283-3104-E6583796C4BD}"/>
                  </a:ext>
                </a:extLst>
              </p:cNvPr>
              <p:cNvSpPr txBox="1">
                <a:spLocks noRot="1" noChangeAspect="1" noMove="1" noResize="1" noEditPoints="1" noAdjustHandles="1" noChangeArrowheads="1" noChangeShapeType="1" noTextEdit="1"/>
              </p:cNvSpPr>
              <p:nvPr/>
            </p:nvSpPr>
            <p:spPr>
              <a:xfrm>
                <a:off x="2791265" y="1757338"/>
                <a:ext cx="780983" cy="276999"/>
              </a:xfrm>
              <a:prstGeom prst="rect">
                <a:avLst/>
              </a:prstGeom>
              <a:blipFill>
                <a:blip r:embed="rId8"/>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3B51B78-7CF8-E965-719F-1FDBE1AB43BA}"/>
                  </a:ext>
                </a:extLst>
              </p:cNvPr>
              <p:cNvSpPr txBox="1"/>
              <p:nvPr/>
            </p:nvSpPr>
            <p:spPr>
              <a:xfrm>
                <a:off x="3870681" y="1673315"/>
                <a:ext cx="1177950" cy="4657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−0.5</m:t>
                              </m:r>
                            </m:e>
                            <m:e>
                              <m:r>
                                <a:rPr lang="es-MX" b="0" i="1" smtClean="0">
                                  <a:latin typeface="Cambria Math" panose="02040503050406030204" pitchFamily="18" charset="0"/>
                                </a:rPr>
                                <m:t>1</m:t>
                              </m:r>
                            </m:e>
                          </m:eqArr>
                        </m:e>
                      </m:d>
                    </m:oMath>
                  </m:oMathPara>
                </a14:m>
                <a:endParaRPr lang="es-MX" dirty="0"/>
              </a:p>
            </p:txBody>
          </p:sp>
        </mc:Choice>
        <mc:Fallback>
          <p:sp>
            <p:nvSpPr>
              <p:cNvPr id="13" name="TextBox 12">
                <a:extLst>
                  <a:ext uri="{FF2B5EF4-FFF2-40B4-BE49-F238E27FC236}">
                    <a16:creationId xmlns:a16="http://schemas.microsoft.com/office/drawing/2014/main" id="{53B51B78-7CF8-E965-719F-1FDBE1AB43BA}"/>
                  </a:ext>
                </a:extLst>
              </p:cNvPr>
              <p:cNvSpPr txBox="1">
                <a:spLocks noRot="1" noChangeAspect="1" noMove="1" noResize="1" noEditPoints="1" noAdjustHandles="1" noChangeArrowheads="1" noChangeShapeType="1" noTextEdit="1"/>
              </p:cNvSpPr>
              <p:nvPr/>
            </p:nvSpPr>
            <p:spPr>
              <a:xfrm>
                <a:off x="3870681" y="1673315"/>
                <a:ext cx="1177950" cy="465705"/>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9DF7D43-656F-FCC9-A0BF-9DE2CE2E1A6D}"/>
                  </a:ext>
                </a:extLst>
              </p:cNvPr>
              <p:cNvSpPr txBox="1"/>
              <p:nvPr/>
            </p:nvSpPr>
            <p:spPr>
              <a:xfrm>
                <a:off x="5370555" y="1767670"/>
                <a:ext cx="558166" cy="276999"/>
              </a:xfrm>
              <a:prstGeom prst="rect">
                <a:avLst/>
              </a:prstGeom>
              <a:noFill/>
            </p:spPr>
            <p:txBody>
              <a:bodyPr wrap="none" lIns="0" tIns="0" rIns="0" bIns="0" rtlCol="0">
                <a:spAutoFit/>
              </a:bodyPr>
              <a:lstStyle/>
              <a:p>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oMath>
                </a14:m>
                <a:r>
                  <a:rPr lang="es-MX" dirty="0"/>
                  <a:t>0</a:t>
                </a:r>
              </a:p>
            </p:txBody>
          </p:sp>
        </mc:Choice>
        <mc:Fallback>
          <p:sp>
            <p:nvSpPr>
              <p:cNvPr id="14" name="TextBox 13">
                <a:extLst>
                  <a:ext uri="{FF2B5EF4-FFF2-40B4-BE49-F238E27FC236}">
                    <a16:creationId xmlns:a16="http://schemas.microsoft.com/office/drawing/2014/main" id="{29DF7D43-656F-FCC9-A0BF-9DE2CE2E1A6D}"/>
                  </a:ext>
                </a:extLst>
              </p:cNvPr>
              <p:cNvSpPr txBox="1">
                <a:spLocks noRot="1" noChangeAspect="1" noMove="1" noResize="1" noEditPoints="1" noAdjustHandles="1" noChangeArrowheads="1" noChangeShapeType="1" noTextEdit="1"/>
              </p:cNvSpPr>
              <p:nvPr/>
            </p:nvSpPr>
            <p:spPr>
              <a:xfrm>
                <a:off x="5370555" y="1767670"/>
                <a:ext cx="558166" cy="276999"/>
              </a:xfrm>
              <a:prstGeom prst="rect">
                <a:avLst/>
              </a:prstGeom>
              <a:blipFill>
                <a:blip r:embed="rId10"/>
                <a:stretch>
                  <a:fillRect l="-15217" t="-26667" r="-23913" b="-5333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2F399C6-86CC-564E-0663-C00EB733DD60}"/>
                  </a:ext>
                </a:extLst>
              </p:cNvPr>
              <p:cNvSpPr txBox="1"/>
              <p:nvPr/>
            </p:nvSpPr>
            <p:spPr>
              <a:xfrm>
                <a:off x="238773" y="2311207"/>
                <a:ext cx="5630022" cy="3921907"/>
              </a:xfrm>
              <a:prstGeom prst="rect">
                <a:avLst/>
              </a:prstGeom>
              <a:noFill/>
            </p:spPr>
            <p:txBody>
              <a:bodyPr wrap="square">
                <a:spAutoFit/>
              </a:bodyPr>
              <a:lstStyle/>
              <a:p>
                <a:pPr/>
                <a14:m>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−2 </m:t>
                        </m:r>
                        <m:r>
                          <a:rPr lang="es-MX" sz="2400" b="0" i="1" smtClean="0">
                            <a:latin typeface="Cambria Math" panose="02040503050406030204" pitchFamily="18" charset="0"/>
                          </a:rPr>
                          <m:t>2.25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−0.5</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+0</m:t>
                    </m:r>
                    <m:r>
                      <a:rPr lang="es-MX" sz="2400" b="0" i="1" smtClean="0">
                        <a:latin typeface="Cambria Math" panose="02040503050406030204" pitchFamily="18" charset="0"/>
                      </a:rPr>
                      <m:t>.5</m:t>
                    </m:r>
                    <m:r>
                      <a:rPr lang="es-MX" sz="2400" b="0" i="1" smtClean="0">
                        <a:latin typeface="Cambria Math" panose="02040503050406030204" pitchFamily="18" charset="0"/>
                      </a:rPr>
                      <m:t>=</m:t>
                    </m:r>
                  </m:oMath>
                </a14:m>
                <a:r>
                  <a:rPr lang="es-MX" sz="2400" b="0" i="1" dirty="0">
                    <a:latin typeface="Cambria Math" panose="02040503050406030204" pitchFamily="18" charset="0"/>
                  </a:rPr>
                  <a:t>3.75</a:t>
                </a:r>
              </a:p>
              <a:p>
                <a:pPr/>
                <a:endParaRPr lang="es-MX" sz="2400" b="0" i="1" dirty="0">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3</m:t>
                        </m:r>
                        <m:r>
                          <a:rPr lang="es-MX" sz="2400" b="0" i="1" smtClean="0">
                            <a:latin typeface="Cambria Math" panose="02040503050406030204" pitchFamily="18" charset="0"/>
                            <a:ea typeface="Cambria Math" panose="02040503050406030204" pitchFamily="18" charset="0"/>
                          </a:rPr>
                          <m:t>.75</m:t>
                        </m:r>
                      </m:e>
                    </m:d>
                  </m:oMath>
                </a14:m>
                <a:r>
                  <a:rPr lang="es-MX" sz="2400" b="0" i="1" dirty="0">
                    <a:latin typeface="Cambria Math" panose="02040503050406030204" pitchFamily="18" charset="0"/>
                  </a:rPr>
                  <a:t> = 1</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=0−1=−1</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pPr/>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m:t>
                                </m:r>
                                <m:r>
                                  <a:rPr lang="es-MX" sz="2400" b="0" i="1" smtClean="0">
                                    <a:latin typeface="Cambria Math" panose="02040503050406030204" pitchFamily="18" charset="0"/>
                                  </a:rPr>
                                  <m:t>2</m:t>
                                </m:r>
                              </m:e>
                            </m:mr>
                            <m:mr>
                              <m:e>
                                <m:r>
                                  <a:rPr lang="es-MX" sz="2400" b="0" i="1" smtClean="0">
                                    <a:latin typeface="Cambria Math" panose="02040503050406030204" pitchFamily="18" charset="0"/>
                                  </a:rPr>
                                  <m:t>2.25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m:t>
                          </m:r>
                          <m:r>
                            <a:rPr lang="es-MX" sz="2400" b="0" i="1" smtClean="0">
                              <a:latin typeface="Cambria Math" panose="02040503050406030204" pitchFamily="18" charset="0"/>
                            </a:rPr>
                            <m:t>1</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−0.5</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m:t>
                                </m:r>
                                <m:r>
                                  <a:rPr lang="es-MX" sz="2400" b="0" i="1" smtClean="0">
                                    <a:latin typeface="Cambria Math" panose="02040503050406030204" pitchFamily="18" charset="0"/>
                                  </a:rPr>
                                  <m:t>1.75</m:t>
                                </m:r>
                              </m:e>
                            </m:mr>
                            <m:mr>
                              <m:e>
                                <m:r>
                                  <a:rPr lang="es-MX" sz="2400" b="0" i="1" smtClean="0">
                                    <a:latin typeface="Cambria Math" panose="02040503050406030204" pitchFamily="18" charset="0"/>
                                  </a:rPr>
                                  <m:t>1.75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0</m:t>
                    </m:r>
                    <m:r>
                      <a:rPr lang="es-MX" sz="2400" b="0" i="0" smtClean="0">
                        <a:latin typeface="Cambria Math" panose="02040503050406030204" pitchFamily="18" charset="0"/>
                      </a:rPr>
                      <m:t>.5</m:t>
                    </m:r>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m:t>
                        </m:r>
                        <m:r>
                          <a:rPr lang="es-MX" sz="2400" b="0" i="1" smtClean="0">
                            <a:latin typeface="Cambria Math" panose="02040503050406030204" pitchFamily="18" charset="0"/>
                          </a:rPr>
                          <m:t>1</m:t>
                        </m:r>
                      </m:e>
                    </m:d>
                    <m:r>
                      <a:rPr lang="es-MX" sz="2400" b="0" i="1" smtClean="0">
                        <a:latin typeface="Cambria Math" panose="02040503050406030204" pitchFamily="18" charset="0"/>
                      </a:rPr>
                      <m:t>=</m:t>
                    </m:r>
                  </m:oMath>
                </a14:m>
                <a:r>
                  <a:rPr lang="es-MX" sz="2400" b="0" i="1" dirty="0">
                    <a:latin typeface="Cambria Math" panose="02040503050406030204" pitchFamily="18" charset="0"/>
                  </a:rPr>
                  <a:t> 0</a:t>
                </a:r>
              </a:p>
            </p:txBody>
          </p:sp>
        </mc:Choice>
        <mc:Fallback>
          <p:sp>
            <p:nvSpPr>
              <p:cNvPr id="16" name="TextBox 15">
                <a:extLst>
                  <a:ext uri="{FF2B5EF4-FFF2-40B4-BE49-F238E27FC236}">
                    <a16:creationId xmlns:a16="http://schemas.microsoft.com/office/drawing/2014/main" id="{C2F399C6-86CC-564E-0663-C00EB733DD60}"/>
                  </a:ext>
                </a:extLst>
              </p:cNvPr>
              <p:cNvSpPr txBox="1">
                <a:spLocks noRot="1" noChangeAspect="1" noMove="1" noResize="1" noEditPoints="1" noAdjustHandles="1" noChangeArrowheads="1" noChangeShapeType="1" noTextEdit="1"/>
              </p:cNvSpPr>
              <p:nvPr/>
            </p:nvSpPr>
            <p:spPr>
              <a:xfrm>
                <a:off x="238773" y="2311207"/>
                <a:ext cx="5630022" cy="3921907"/>
              </a:xfrm>
              <a:prstGeom prst="rect">
                <a:avLst/>
              </a:prstGeom>
              <a:blipFill>
                <a:blip r:embed="rId11"/>
                <a:stretch>
                  <a:fillRect l="-325" b="-2644"/>
                </a:stretch>
              </a:blipFill>
            </p:spPr>
            <p:txBody>
              <a:bodyPr/>
              <a:lstStyle/>
              <a:p>
                <a:r>
                  <a:rPr lang="es-MX">
                    <a:noFill/>
                  </a:rPr>
                  <a:t> </a:t>
                </a:r>
              </a:p>
            </p:txBody>
          </p:sp>
        </mc:Fallback>
      </mc:AlternateContent>
      <p:sp>
        <p:nvSpPr>
          <p:cNvPr id="20" name="TextBox 19">
            <a:extLst>
              <a:ext uri="{FF2B5EF4-FFF2-40B4-BE49-F238E27FC236}">
                <a16:creationId xmlns:a16="http://schemas.microsoft.com/office/drawing/2014/main" id="{03B4BC3A-4039-DA25-A73D-0194C82056FC}"/>
              </a:ext>
            </a:extLst>
          </p:cNvPr>
          <p:cNvSpPr txBox="1"/>
          <p:nvPr/>
        </p:nvSpPr>
        <p:spPr>
          <a:xfrm>
            <a:off x="173334"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2</a:t>
            </a:r>
            <a:endParaRPr lang="es-MX" dirty="0"/>
          </a:p>
        </p:txBody>
      </p:sp>
      <p:pic>
        <p:nvPicPr>
          <p:cNvPr id="7" name="Picture 6">
            <a:extLst>
              <a:ext uri="{FF2B5EF4-FFF2-40B4-BE49-F238E27FC236}">
                <a16:creationId xmlns:a16="http://schemas.microsoft.com/office/drawing/2014/main" id="{E930F4FA-93A2-BB1C-EC56-73902C548850}"/>
              </a:ext>
            </a:extLst>
          </p:cNvPr>
          <p:cNvPicPr>
            <a:picLocks noChangeAspect="1"/>
          </p:cNvPicPr>
          <p:nvPr/>
        </p:nvPicPr>
        <p:blipFill>
          <a:blip r:embed="rId12"/>
          <a:stretch>
            <a:fillRect/>
          </a:stretch>
        </p:blipFill>
        <p:spPr>
          <a:xfrm>
            <a:off x="5830243" y="2547744"/>
            <a:ext cx="6306430" cy="2372056"/>
          </a:xfrm>
          <a:prstGeom prst="rect">
            <a:avLst/>
          </a:prstGeom>
        </p:spPr>
      </p:pic>
    </p:spTree>
    <p:extLst>
      <p:ext uri="{BB962C8B-B14F-4D97-AF65-F5344CB8AC3E}">
        <p14:creationId xmlns:p14="http://schemas.microsoft.com/office/powerpoint/2010/main" val="183647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06DF0-2ECA-82DE-4D55-0D68BBFC15B5}"/>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74E6EE74-23EB-3E24-2119-8E1E8C59E5C0}"/>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E1B61CF2-2C23-1B8A-EDBC-D5757426C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AB11C23D-B688-3DCD-B8DD-C0C27BDEFE6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265CDEF2-BF19-6651-9CE2-EEED09006DA2}"/>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72E676E2-3CC7-438C-18A8-E195EBA899B7}"/>
                  </a:ext>
                </a:extLst>
              </p:cNvPr>
              <p:cNvSpPr txBox="1"/>
              <p:nvPr/>
            </p:nvSpPr>
            <p:spPr>
              <a:xfrm>
                <a:off x="298700" y="1657010"/>
                <a:ext cx="1351074"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m:t>
                                </m:r>
                                <m:r>
                                  <a:rPr lang="es-MX" i="1">
                                    <a:latin typeface="Cambria Math" panose="02040503050406030204" pitchFamily="18" charset="0"/>
                                  </a:rPr>
                                  <m:t>1.75</m:t>
                                </m:r>
                              </m:e>
                            </m:mr>
                            <m:mr>
                              <m:e>
                                <m:r>
                                  <a:rPr lang="es-MX" i="1">
                                    <a:latin typeface="Cambria Math" panose="02040503050406030204" pitchFamily="18" charset="0"/>
                                  </a:rPr>
                                  <m:t>1.75</m:t>
                                </m:r>
                              </m:e>
                            </m:mr>
                          </m:m>
                        </m:e>
                      </m:d>
                    </m:oMath>
                  </m:oMathPara>
                </a14:m>
                <a:endParaRPr lang="es-MX" dirty="0"/>
              </a:p>
            </p:txBody>
          </p:sp>
        </mc:Choice>
        <mc:Fallback>
          <p:sp>
            <p:nvSpPr>
              <p:cNvPr id="24" name="TextBox 23">
                <a:extLst>
                  <a:ext uri="{FF2B5EF4-FFF2-40B4-BE49-F238E27FC236}">
                    <a16:creationId xmlns:a16="http://schemas.microsoft.com/office/drawing/2014/main" id="{72E676E2-3CC7-438C-18A8-E195EBA899B7}"/>
                  </a:ext>
                </a:extLst>
              </p:cNvPr>
              <p:cNvSpPr txBox="1">
                <a:spLocks noRot="1" noChangeAspect="1" noMove="1" noResize="1" noEditPoints="1" noAdjustHandles="1" noChangeArrowheads="1" noChangeShapeType="1" noTextEdit="1"/>
              </p:cNvSpPr>
              <p:nvPr/>
            </p:nvSpPr>
            <p:spPr>
              <a:xfrm>
                <a:off x="298700" y="1657010"/>
                <a:ext cx="1351074" cy="467564"/>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8C2E468-617D-C23F-FB2C-D2B070295830}"/>
                  </a:ext>
                </a:extLst>
              </p:cNvPr>
              <p:cNvSpPr txBox="1"/>
              <p:nvPr/>
            </p:nvSpPr>
            <p:spPr>
              <a:xfrm>
                <a:off x="1723010" y="1767670"/>
                <a:ext cx="60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m:t>
                      </m:r>
                    </m:oMath>
                  </m:oMathPara>
                </a14:m>
                <a:endParaRPr lang="es-MX" dirty="0"/>
              </a:p>
            </p:txBody>
          </p:sp>
        </mc:Choice>
        <mc:Fallback>
          <p:sp>
            <p:nvSpPr>
              <p:cNvPr id="8" name="TextBox 7">
                <a:extLst>
                  <a:ext uri="{FF2B5EF4-FFF2-40B4-BE49-F238E27FC236}">
                    <a16:creationId xmlns:a16="http://schemas.microsoft.com/office/drawing/2014/main" id="{58C2E468-617D-C23F-FB2C-D2B070295830}"/>
                  </a:ext>
                </a:extLst>
              </p:cNvPr>
              <p:cNvSpPr txBox="1">
                <a:spLocks noRot="1" noChangeAspect="1" noMove="1" noResize="1" noEditPoints="1" noAdjustHandles="1" noChangeArrowheads="1" noChangeShapeType="1" noTextEdit="1"/>
              </p:cNvSpPr>
              <p:nvPr/>
            </p:nvSpPr>
            <p:spPr>
              <a:xfrm>
                <a:off x="1723010" y="1767670"/>
                <a:ext cx="606192" cy="276999"/>
              </a:xfrm>
              <a:prstGeom prst="rect">
                <a:avLst/>
              </a:prstGeom>
              <a:blipFill>
                <a:blip r:embed="rId6"/>
                <a:stretch>
                  <a:fillRect l="-10101" r="-9091" b="-8889"/>
                </a:stretch>
              </a:blipFill>
            </p:spPr>
            <p:txBody>
              <a:bodyPr/>
              <a:lstStyle/>
              <a:p>
                <a:r>
                  <a:rPr lang="es-MX">
                    <a:noFill/>
                  </a:rPr>
                  <a:t> </a:t>
                </a:r>
              </a:p>
            </p:txBody>
          </p:sp>
        </mc:Fallback>
      </mc:AlternateContent>
      <p:sp>
        <p:nvSpPr>
          <p:cNvPr id="11" name="Marcador de contenido 2">
            <a:extLst>
              <a:ext uri="{FF2B5EF4-FFF2-40B4-BE49-F238E27FC236}">
                <a16:creationId xmlns:a16="http://schemas.microsoft.com/office/drawing/2014/main" id="{AC9A6384-E85D-93B2-747A-7AD7CFC97EBB}"/>
              </a:ext>
            </a:extLst>
          </p:cNvPr>
          <p:cNvSpPr txBox="1">
            <a:spLocks/>
          </p:cNvSpPr>
          <p:nvPr/>
        </p:nvSpPr>
        <p:spPr>
          <a:xfrm>
            <a:off x="238773" y="540075"/>
            <a:ext cx="1471537" cy="6177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Época 1.</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E39AEC0-7646-D121-425F-4A05A0E89F2E}"/>
                  </a:ext>
                </a:extLst>
              </p:cNvPr>
              <p:cNvSpPr txBox="1"/>
              <p:nvPr/>
            </p:nvSpPr>
            <p:spPr>
              <a:xfrm>
                <a:off x="8983458" y="0"/>
                <a:ext cx="3381131" cy="2585323"/>
              </a:xfrm>
              <a:prstGeom prst="rect">
                <a:avLst/>
              </a:prstGeom>
              <a:noFill/>
            </p:spPr>
            <p:txBody>
              <a:bodyPr wrap="square" rtlCol="0">
                <a:spAutoFit/>
              </a:bodyPr>
              <a:lstStyle/>
              <a:p>
                <a:r>
                  <a:rPr lang="es-MX" dirty="0"/>
                  <a:t>f</a:t>
                </a:r>
                <a:r>
                  <a:rPr lang="es-MX" dirty="0" err="1"/>
                  <a:t>or</a:t>
                </a:r>
                <a:r>
                  <a:rPr lang="es-MX" dirty="0"/>
                  <a:t> n in </a:t>
                </a:r>
                <a:r>
                  <a:rPr lang="es-MX" dirty="0" err="1"/>
                  <a:t>range</a:t>
                </a:r>
                <a:r>
                  <a:rPr lang="es-MX" dirty="0"/>
                  <a:t>(</a:t>
                </a:r>
                <a:r>
                  <a:rPr lang="es-MX" dirty="0" err="1"/>
                  <a:t>len</a:t>
                </a:r>
                <a:r>
                  <a:rPr lang="es-MX" dirty="0"/>
                  <a:t>(épocas)):</a:t>
                </a:r>
              </a:p>
              <a:p>
                <a:r>
                  <a:rPr lang="es-MX" dirty="0"/>
                  <a:t>    </a:t>
                </a:r>
                <a:r>
                  <a:rPr lang="es-MX" dirty="0" err="1"/>
                  <a:t>for</a:t>
                </a:r>
                <a:r>
                  <a:rPr lang="es-MX" dirty="0"/>
                  <a:t> i in </a:t>
                </a:r>
                <a:r>
                  <a:rPr lang="es-MX" dirty="0" err="1"/>
                  <a:t>range</a:t>
                </a:r>
                <a:r>
                  <a:rPr lang="es-MX" dirty="0"/>
                  <a:t>(</a:t>
                </a:r>
                <a:r>
                  <a:rPr lang="es-MX" dirty="0" err="1"/>
                  <a:t>len</a:t>
                </a:r>
                <a:r>
                  <a:rPr lang="es-MX" dirty="0"/>
                  <a:t>(</a:t>
                </a:r>
                <a:r>
                  <a:rPr lang="es-MX" dirty="0" err="1"/>
                  <a:t>n_entradas</a:t>
                </a:r>
                <a:r>
                  <a:rPr lang="es-MX" dirty="0"/>
                  <a:t>)):</a:t>
                </a:r>
              </a:p>
              <a:p>
                <a:r>
                  <a:rPr lang="es-MX" dirty="0"/>
                  <a:t>        </a:t>
                </a:r>
                <a14:m>
                  <m:oMath xmlns:m="http://schemas.openxmlformats.org/officeDocument/2006/math">
                    <m:r>
                      <a:rPr lang="es-MX" b="0" i="1" smtClean="0">
                        <a:latin typeface="Cambria Math" panose="02040503050406030204" pitchFamily="18" charset="0"/>
                      </a:rPr>
                      <m:t>𝑧</m:t>
                    </m:r>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𝑊</m:t>
                        </m:r>
                      </m:e>
                      <m:sup>
                        <m:r>
                          <a:rPr lang="es-MX" b="0" i="1" smtClean="0">
                            <a:latin typeface="Cambria Math" panose="02040503050406030204" pitchFamily="18" charset="0"/>
                          </a:rPr>
                          <m:t>𝑇</m:t>
                        </m:r>
                      </m:sup>
                    </m:sSup>
                    <m:r>
                      <a:rPr lang="es-MX" b="0" i="1" smtClean="0">
                        <a:latin typeface="Cambria Math" panose="02040503050406030204" pitchFamily="18" charset="0"/>
                      </a:rPr>
                      <m:t>𝑋</m:t>
                    </m:r>
                    <m:r>
                      <a:rPr lang="es-MX" b="0" i="1" smtClean="0">
                        <a:latin typeface="Cambria Math" panose="02040503050406030204" pitchFamily="18" charset="0"/>
                      </a:rPr>
                      <m:t>+</m:t>
                    </m:r>
                    <m:r>
                      <a:rPr lang="es-MX" b="0" i="1" smtClean="0">
                        <a:latin typeface="Cambria Math" panose="02040503050406030204" pitchFamily="18" charset="0"/>
                      </a:rPr>
                      <m:t>𝑏</m:t>
                    </m:r>
                  </m:oMath>
                </a14:m>
                <a:endParaRPr lang="es-MX" b="0" i="1" dirty="0">
                  <a:latin typeface="Cambria Math" panose="02040503050406030204" pitchFamily="18" charset="0"/>
                </a:endParaRPr>
              </a:p>
              <a:p>
                <a:r>
                  <a:rPr lang="es-MX" b="0" dirty="0">
                    <a:solidFill>
                      <a:schemeClr val="tx1"/>
                    </a:solidFill>
                  </a:rPr>
                  <a:t>        </a:t>
                </a:r>
                <a14:m>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r>
                      <a:rPr lang="es-MX" b="0" i="0"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𝜑</m:t>
                    </m:r>
                    <m:d>
                      <m:dPr>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𝑧</m:t>
                        </m:r>
                      </m:e>
                    </m:d>
                  </m:oMath>
                </a14:m>
                <a:endParaRPr lang="es-MX" b="0" dirty="0">
                  <a:ea typeface="Cambria Math" panose="02040503050406030204" pitchFamily="18" charset="0"/>
                </a:endParaRPr>
              </a:p>
              <a:p>
                <a:r>
                  <a:rPr lang="es-MX" dirty="0"/>
                  <a:t>        </a:t>
                </a:r>
                <a14:m>
                  <m:oMath xmlns:m="http://schemas.openxmlformats.org/officeDocument/2006/math">
                    <m:r>
                      <a:rPr lang="es-MX" b="0" i="1" smtClean="0">
                        <a:latin typeface="Cambria Math" panose="02040503050406030204" pitchFamily="18" charset="0"/>
                      </a:rPr>
                      <m:t>𝑒𝑟𝑟𝑜𝑟</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𝑌</m:t>
                        </m:r>
                      </m:e>
                      <m:sub>
                        <m:r>
                          <a:rPr lang="es-MX" b="0" i="1" smtClean="0">
                            <a:latin typeface="Cambria Math" panose="02040503050406030204" pitchFamily="18" charset="0"/>
                          </a:rPr>
                          <m:t>𝑖</m:t>
                        </m:r>
                      </m:sub>
                    </m:sSub>
                    <m:r>
                      <a:rPr lang="es-MX" b="0" i="1" smtClean="0">
                        <a:latin typeface="Cambria Math" panose="02040503050406030204" pitchFamily="18" charset="0"/>
                      </a:rPr>
                      <m:t>−</m:t>
                    </m:r>
                  </m:oMath>
                </a14:m>
                <a:r>
                  <a:rPr lang="es-MX" b="0" dirty="0">
                    <a:solidFill>
                      <a:schemeClr val="tx1"/>
                    </a:solidFill>
                  </a:rPr>
                  <a:t> </a:t>
                </a:r>
                <a14:m>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a14:m>
                <a:endParaRPr lang="es-MX" dirty="0"/>
              </a:p>
              <a:p>
                <a:r>
                  <a:rPr lang="es-MX" dirty="0"/>
                  <a:t>        </a:t>
                </a:r>
                <a14:m>
                  <m:oMath xmlns:m="http://schemas.openxmlformats.org/officeDocument/2006/math">
                    <m:r>
                      <a:rPr lang="es-MX" b="0" i="1" smtClean="0">
                        <a:latin typeface="Cambria Math" panose="02040503050406030204" pitchFamily="18" charset="0"/>
                      </a:rPr>
                      <m:t>𝑤</m:t>
                    </m:r>
                    <m:r>
                      <a:rPr lang="es-MX" b="0" i="1" smtClean="0">
                        <a:latin typeface="Cambria Math" panose="02040503050406030204" pitchFamily="18" charset="0"/>
                      </a:rPr>
                      <m:t>=</m:t>
                    </m:r>
                    <m:r>
                      <m:rPr>
                        <m:sty m:val="p"/>
                      </m:rPr>
                      <a:rPr lang="es-MX" b="0" i="0" smtClean="0">
                        <a:latin typeface="Cambria Math" panose="02040503050406030204" pitchFamily="18" charset="0"/>
                      </a:rPr>
                      <m:t>w</m:t>
                    </m:r>
                    <m:r>
                      <a:rPr lang="es-MX"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𝑒𝑟𝑟𝑜𝑟</m:t>
                    </m:r>
                    <m:r>
                      <a:rPr lang="es-MX" b="0" i="1" smtClean="0">
                        <a:latin typeface="Cambria Math" panose="02040503050406030204" pitchFamily="18" charset="0"/>
                        <a:ea typeface="Cambria Math" panose="02040503050406030204" pitchFamily="18" charset="0"/>
                      </a:rPr>
                      <m:t> ∗</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𝑋</m:t>
                        </m:r>
                      </m:e>
                      <m:sub>
                        <m:r>
                          <a:rPr lang="es-MX" b="0" i="1" smtClean="0">
                            <a:latin typeface="Cambria Math" panose="02040503050406030204" pitchFamily="18" charset="0"/>
                            <a:ea typeface="Cambria Math" panose="02040503050406030204" pitchFamily="18" charset="0"/>
                          </a:rPr>
                          <m:t>𝑖</m:t>
                        </m:r>
                      </m:sub>
                    </m:sSub>
                  </m:oMath>
                </a14:m>
                <a:endParaRPr lang="es-MX" b="0" dirty="0">
                  <a:ea typeface="Cambria Math" panose="02040503050406030204" pitchFamily="18" charset="0"/>
                </a:endParaRPr>
              </a:p>
              <a:p>
                <a:r>
                  <a:rPr lang="es-MX" b="0" dirty="0"/>
                  <a:t>        </a:t>
                </a:r>
                <a14:m>
                  <m:oMath xmlns:m="http://schemas.openxmlformats.org/officeDocument/2006/math">
                    <m:r>
                      <m:rPr>
                        <m:sty m:val="p"/>
                      </m:rPr>
                      <a:rPr lang="es-MX" b="0" i="0" smtClean="0">
                        <a:latin typeface="Cambria Math" panose="02040503050406030204" pitchFamily="18" charset="0"/>
                      </a:rPr>
                      <m:t>b</m:t>
                    </m:r>
                    <m:r>
                      <a:rPr lang="es-MX" b="0" i="1" smtClean="0">
                        <a:latin typeface="Cambria Math" panose="02040503050406030204" pitchFamily="18" charset="0"/>
                      </a:rPr>
                      <m:t> =</m:t>
                    </m:r>
                    <m:r>
                      <m:rPr>
                        <m:sty m:val="p"/>
                      </m:rPr>
                      <a:rPr lang="es-MX" b="0" i="0" smtClean="0">
                        <a:latin typeface="Cambria Math" panose="02040503050406030204" pitchFamily="18" charset="0"/>
                      </a:rPr>
                      <m:t>b</m:t>
                    </m:r>
                    <m:r>
                      <a:rPr lang="es-MX" b="0" i="0" smtClean="0">
                        <a:latin typeface="Cambria Math" panose="02040503050406030204" pitchFamily="18" charset="0"/>
                      </a:rPr>
                      <m:t> + </m:t>
                    </m:r>
                    <m:r>
                      <m:rPr>
                        <m:sty m:val="p"/>
                      </m:rPr>
                      <a:rPr lang="el-GR" b="0" i="1" smtClean="0">
                        <a:latin typeface="Cambria Math" panose="02040503050406030204" pitchFamily="18" charset="0"/>
                        <a:ea typeface="Cambria Math" panose="02040503050406030204" pitchFamily="18" charset="0"/>
                      </a:rPr>
                      <m:t>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𝑒𝑟𝑟𝑜𝑟</m:t>
                    </m:r>
                  </m:oMath>
                </a14:m>
                <a:endParaRPr lang="es-MX" b="0" dirty="0">
                  <a:ea typeface="Cambria Math" panose="02040503050406030204" pitchFamily="18" charset="0"/>
                </a:endParaRPr>
              </a:p>
              <a:p>
                <a:endParaRPr lang="es-MX" dirty="0"/>
              </a:p>
              <a:p>
                <a:endParaRPr lang="es-MX" dirty="0"/>
              </a:p>
            </p:txBody>
          </p:sp>
        </mc:Choice>
        <mc:Fallback>
          <p:sp>
            <p:nvSpPr>
              <p:cNvPr id="9" name="TextBox 8">
                <a:extLst>
                  <a:ext uri="{FF2B5EF4-FFF2-40B4-BE49-F238E27FC236}">
                    <a16:creationId xmlns:a16="http://schemas.microsoft.com/office/drawing/2014/main" id="{7E39AEC0-7646-D121-425F-4A05A0E89F2E}"/>
                  </a:ext>
                </a:extLst>
              </p:cNvPr>
              <p:cNvSpPr txBox="1">
                <a:spLocks noRot="1" noChangeAspect="1" noMove="1" noResize="1" noEditPoints="1" noAdjustHandles="1" noChangeArrowheads="1" noChangeShapeType="1" noTextEdit="1"/>
              </p:cNvSpPr>
              <p:nvPr/>
            </p:nvSpPr>
            <p:spPr>
              <a:xfrm>
                <a:off x="8983458" y="0"/>
                <a:ext cx="3381131" cy="2585323"/>
              </a:xfrm>
              <a:prstGeom prst="rect">
                <a:avLst/>
              </a:prstGeom>
              <a:blipFill>
                <a:blip r:embed="rId7"/>
                <a:stretch>
                  <a:fillRect l="-1625" t="-94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260B0E1-CF05-FEBF-6EFA-B10BBC8EDA5E}"/>
                  </a:ext>
                </a:extLst>
              </p:cNvPr>
              <p:cNvSpPr txBox="1"/>
              <p:nvPr/>
            </p:nvSpPr>
            <p:spPr>
              <a:xfrm>
                <a:off x="2791265" y="1757338"/>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2" name="TextBox 11">
                <a:extLst>
                  <a:ext uri="{FF2B5EF4-FFF2-40B4-BE49-F238E27FC236}">
                    <a16:creationId xmlns:a16="http://schemas.microsoft.com/office/drawing/2014/main" id="{F260B0E1-CF05-FEBF-6EFA-B10BBC8EDA5E}"/>
                  </a:ext>
                </a:extLst>
              </p:cNvPr>
              <p:cNvSpPr txBox="1">
                <a:spLocks noRot="1" noChangeAspect="1" noMove="1" noResize="1" noEditPoints="1" noAdjustHandles="1" noChangeArrowheads="1" noChangeShapeType="1" noTextEdit="1"/>
              </p:cNvSpPr>
              <p:nvPr/>
            </p:nvSpPr>
            <p:spPr>
              <a:xfrm>
                <a:off x="2791265" y="1757338"/>
                <a:ext cx="780983" cy="276999"/>
              </a:xfrm>
              <a:prstGeom prst="rect">
                <a:avLst/>
              </a:prstGeom>
              <a:blipFill>
                <a:blip r:embed="rId8"/>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2817C6C-040C-DADF-F84F-D5ECE5619F10}"/>
                  </a:ext>
                </a:extLst>
              </p:cNvPr>
              <p:cNvSpPr txBox="1"/>
              <p:nvPr/>
            </p:nvSpPr>
            <p:spPr>
              <a:xfrm>
                <a:off x="3870681" y="1673315"/>
                <a:ext cx="1177950" cy="4601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3</m:t>
                              </m:r>
                            </m:e>
                            <m:e>
                              <m:r>
                                <a:rPr lang="es-MX" b="0" i="1" smtClean="0">
                                  <a:latin typeface="Cambria Math" panose="02040503050406030204" pitchFamily="18" charset="0"/>
                                </a:rPr>
                                <m:t>1</m:t>
                              </m:r>
                            </m:e>
                          </m:eqArr>
                        </m:e>
                      </m:d>
                    </m:oMath>
                  </m:oMathPara>
                </a14:m>
                <a:endParaRPr lang="es-MX" dirty="0"/>
              </a:p>
            </p:txBody>
          </p:sp>
        </mc:Choice>
        <mc:Fallback>
          <p:sp>
            <p:nvSpPr>
              <p:cNvPr id="13" name="TextBox 12">
                <a:extLst>
                  <a:ext uri="{FF2B5EF4-FFF2-40B4-BE49-F238E27FC236}">
                    <a16:creationId xmlns:a16="http://schemas.microsoft.com/office/drawing/2014/main" id="{72817C6C-040C-DADF-F84F-D5ECE5619F10}"/>
                  </a:ext>
                </a:extLst>
              </p:cNvPr>
              <p:cNvSpPr txBox="1">
                <a:spLocks noRot="1" noChangeAspect="1" noMove="1" noResize="1" noEditPoints="1" noAdjustHandles="1" noChangeArrowheads="1" noChangeShapeType="1" noTextEdit="1"/>
              </p:cNvSpPr>
              <p:nvPr/>
            </p:nvSpPr>
            <p:spPr>
              <a:xfrm>
                <a:off x="3870681" y="1673315"/>
                <a:ext cx="1177950" cy="460126"/>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4363584-A1A7-5277-2259-A9FDB4FD7D58}"/>
                  </a:ext>
                </a:extLst>
              </p:cNvPr>
              <p:cNvSpPr txBox="1"/>
              <p:nvPr/>
            </p:nvSpPr>
            <p:spPr>
              <a:xfrm>
                <a:off x="5370555" y="1767670"/>
                <a:ext cx="67358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r>
                        <a:rPr lang="es-MX" b="0" i="0" smtClean="0">
                          <a:latin typeface="Cambria Math" panose="02040503050406030204" pitchFamily="18" charset="0"/>
                        </a:rPr>
                        <m:t>1</m:t>
                      </m:r>
                    </m:oMath>
                  </m:oMathPara>
                </a14:m>
                <a:endParaRPr lang="es-MX" dirty="0"/>
              </a:p>
            </p:txBody>
          </p:sp>
        </mc:Choice>
        <mc:Fallback>
          <p:sp>
            <p:nvSpPr>
              <p:cNvPr id="14" name="TextBox 13">
                <a:extLst>
                  <a:ext uri="{FF2B5EF4-FFF2-40B4-BE49-F238E27FC236}">
                    <a16:creationId xmlns:a16="http://schemas.microsoft.com/office/drawing/2014/main" id="{E4363584-A1A7-5277-2259-A9FDB4FD7D58}"/>
                  </a:ext>
                </a:extLst>
              </p:cNvPr>
              <p:cNvSpPr txBox="1">
                <a:spLocks noRot="1" noChangeAspect="1" noMove="1" noResize="1" noEditPoints="1" noAdjustHandles="1" noChangeArrowheads="1" noChangeShapeType="1" noTextEdit="1"/>
              </p:cNvSpPr>
              <p:nvPr/>
            </p:nvSpPr>
            <p:spPr>
              <a:xfrm>
                <a:off x="5370555" y="1767670"/>
                <a:ext cx="673582" cy="276999"/>
              </a:xfrm>
              <a:prstGeom prst="rect">
                <a:avLst/>
              </a:prstGeom>
              <a:blipFill>
                <a:blip r:embed="rId10"/>
                <a:stretch>
                  <a:fillRect l="-9091" r="-8182"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6EC610D-AE11-1A78-19E1-9675ACC53BD4}"/>
                  </a:ext>
                </a:extLst>
              </p:cNvPr>
              <p:cNvSpPr txBox="1"/>
              <p:nvPr/>
            </p:nvSpPr>
            <p:spPr>
              <a:xfrm>
                <a:off x="238773" y="2292997"/>
                <a:ext cx="5630022" cy="3914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m:t>
                          </m:r>
                          <m:r>
                            <a:rPr lang="es-MX" sz="2400" b="0" i="1" smtClean="0">
                              <a:latin typeface="Cambria Math" panose="02040503050406030204" pitchFamily="18" charset="0"/>
                            </a:rPr>
                            <m:t>1.75</m:t>
                          </m:r>
                          <m:r>
                            <a:rPr lang="es-MX" sz="2400" b="0" i="1" smtClean="0">
                              <a:latin typeface="Cambria Math" panose="02040503050406030204" pitchFamily="18" charset="0"/>
                            </a:rPr>
                            <m:t> </m:t>
                          </m:r>
                          <m:r>
                            <a:rPr lang="es-MX" sz="2400" b="0" i="1" smtClean="0">
                              <a:latin typeface="Cambria Math" panose="02040503050406030204" pitchFamily="18" charset="0"/>
                            </a:rPr>
                            <m:t>1.75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3</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r>
                        <a:rPr lang="es-MX" sz="2400" b="0" i="1" smtClean="0">
                          <a:latin typeface="Cambria Math" panose="02040503050406030204" pitchFamily="18" charset="0"/>
                        </a:rPr>
                        <m:t>0=−3.5</m:t>
                      </m:r>
                    </m:oMath>
                  </m:oMathPara>
                </a14:m>
                <a:endParaRPr lang="es-MX" sz="2400" b="0" i="1" dirty="0">
                  <a:latin typeface="Cambria Math" panose="02040503050406030204" pitchFamily="18" charset="0"/>
                </a:endParaRPr>
              </a:p>
              <a:p>
                <a:endParaRPr lang="es-MX" sz="2400" b="0" i="1" dirty="0">
                  <a:solidFill>
                    <a:schemeClr val="tx1"/>
                  </a:solidFill>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−3.5</m:t>
                        </m:r>
                      </m:e>
                    </m:d>
                  </m:oMath>
                </a14:m>
                <a:r>
                  <a:rPr lang="es-MX" sz="2400" b="0" i="1" dirty="0">
                    <a:latin typeface="Cambria Math" panose="02040503050406030204" pitchFamily="18" charset="0"/>
                  </a:rPr>
                  <a:t> = 0</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=1−0=1</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pPr/>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m:t>
                                </m:r>
                                <m:r>
                                  <a:rPr lang="es-MX" sz="2400" b="0" i="1" smtClean="0">
                                    <a:latin typeface="Cambria Math" panose="02040503050406030204" pitchFamily="18" charset="0"/>
                                  </a:rPr>
                                  <m:t>1.75</m:t>
                                </m:r>
                              </m:e>
                            </m:mr>
                            <m:mr>
                              <m:e>
                                <m:r>
                                  <a:rPr lang="es-MX" sz="2400" b="0" i="1" smtClean="0">
                                    <a:latin typeface="Cambria Math" panose="02040503050406030204" pitchFamily="18" charset="0"/>
                                  </a:rPr>
                                  <m:t>1.75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r>
                            <a:rPr lang="es-MX" sz="2400" b="0" i="1" smtClean="0">
                              <a:latin typeface="Cambria Math" panose="02040503050406030204" pitchFamily="18" charset="0"/>
                            </a:rPr>
                            <m:t>.5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3</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m:t>
                                </m:r>
                                <m:r>
                                  <a:rPr lang="es-MX" sz="2400" b="0" i="1" smtClean="0">
                                    <a:latin typeface="Cambria Math" panose="02040503050406030204" pitchFamily="18" charset="0"/>
                                  </a:rPr>
                                  <m:t>0.25</m:t>
                                </m:r>
                              </m:e>
                            </m:mr>
                            <m:mr>
                              <m:e>
                                <m:r>
                                  <a:rPr lang="es-MX" sz="2400" b="0" i="1" smtClean="0">
                                    <a:latin typeface="Cambria Math" panose="02040503050406030204" pitchFamily="18" charset="0"/>
                                  </a:rPr>
                                  <m:t>2.25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0+</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e>
                    </m:d>
                    <m:r>
                      <a:rPr lang="es-MX" sz="2400" b="0" i="1" smtClean="0">
                        <a:latin typeface="Cambria Math" panose="02040503050406030204" pitchFamily="18" charset="0"/>
                      </a:rPr>
                      <m:t>=</m:t>
                    </m:r>
                  </m:oMath>
                </a14:m>
                <a:r>
                  <a:rPr lang="es-MX" sz="2400" b="0" i="1" dirty="0">
                    <a:latin typeface="Cambria Math" panose="02040503050406030204" pitchFamily="18" charset="0"/>
                  </a:rPr>
                  <a:t> 0.5</a:t>
                </a:r>
              </a:p>
            </p:txBody>
          </p:sp>
        </mc:Choice>
        <mc:Fallback>
          <p:sp>
            <p:nvSpPr>
              <p:cNvPr id="16" name="TextBox 15">
                <a:extLst>
                  <a:ext uri="{FF2B5EF4-FFF2-40B4-BE49-F238E27FC236}">
                    <a16:creationId xmlns:a16="http://schemas.microsoft.com/office/drawing/2014/main" id="{C6EC610D-AE11-1A78-19E1-9675ACC53BD4}"/>
                  </a:ext>
                </a:extLst>
              </p:cNvPr>
              <p:cNvSpPr txBox="1">
                <a:spLocks noRot="1" noChangeAspect="1" noMove="1" noResize="1" noEditPoints="1" noAdjustHandles="1" noChangeArrowheads="1" noChangeShapeType="1" noTextEdit="1"/>
              </p:cNvSpPr>
              <p:nvPr/>
            </p:nvSpPr>
            <p:spPr>
              <a:xfrm>
                <a:off x="238773" y="2292997"/>
                <a:ext cx="5630022" cy="3914405"/>
              </a:xfrm>
              <a:prstGeom prst="rect">
                <a:avLst/>
              </a:prstGeom>
              <a:blipFill>
                <a:blip r:embed="rId11"/>
                <a:stretch>
                  <a:fillRect l="-325" b="-2648"/>
                </a:stretch>
              </a:blipFill>
            </p:spPr>
            <p:txBody>
              <a:bodyPr/>
              <a:lstStyle/>
              <a:p>
                <a:r>
                  <a:rPr lang="es-MX">
                    <a:noFill/>
                  </a:rPr>
                  <a:t> </a:t>
                </a:r>
              </a:p>
            </p:txBody>
          </p:sp>
        </mc:Fallback>
      </mc:AlternateContent>
      <p:sp>
        <p:nvSpPr>
          <p:cNvPr id="20" name="TextBox 19">
            <a:extLst>
              <a:ext uri="{FF2B5EF4-FFF2-40B4-BE49-F238E27FC236}">
                <a16:creationId xmlns:a16="http://schemas.microsoft.com/office/drawing/2014/main" id="{2DA377D7-0738-F60F-E4A7-DA75F3650679}"/>
              </a:ext>
            </a:extLst>
          </p:cNvPr>
          <p:cNvSpPr txBox="1"/>
          <p:nvPr/>
        </p:nvSpPr>
        <p:spPr>
          <a:xfrm>
            <a:off x="173334"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3</a:t>
            </a:r>
            <a:endParaRPr lang="es-MX" dirty="0"/>
          </a:p>
        </p:txBody>
      </p:sp>
      <p:pic>
        <p:nvPicPr>
          <p:cNvPr id="10" name="Picture 9">
            <a:extLst>
              <a:ext uri="{FF2B5EF4-FFF2-40B4-BE49-F238E27FC236}">
                <a16:creationId xmlns:a16="http://schemas.microsoft.com/office/drawing/2014/main" id="{D0CCA04B-CC39-4ED2-1D5B-FDC4D0E5F20E}"/>
              </a:ext>
            </a:extLst>
          </p:cNvPr>
          <p:cNvPicPr>
            <a:picLocks noChangeAspect="1"/>
          </p:cNvPicPr>
          <p:nvPr/>
        </p:nvPicPr>
        <p:blipFill>
          <a:blip r:embed="rId12"/>
          <a:stretch>
            <a:fillRect/>
          </a:stretch>
        </p:blipFill>
        <p:spPr>
          <a:xfrm>
            <a:off x="5707346" y="2565530"/>
            <a:ext cx="6373114" cy="2429214"/>
          </a:xfrm>
          <a:prstGeom prst="rect">
            <a:avLst/>
          </a:prstGeom>
        </p:spPr>
      </p:pic>
    </p:spTree>
    <p:extLst>
      <p:ext uri="{BB962C8B-B14F-4D97-AF65-F5344CB8AC3E}">
        <p14:creationId xmlns:p14="http://schemas.microsoft.com/office/powerpoint/2010/main" val="5038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F6FDA-6A59-F965-A769-853694FA8455}"/>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D2A30DD7-E150-48ED-8312-371C04793D37}"/>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ABCFAF4B-1090-02D7-3A77-F9EAD01FE2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9190E4C7-2F3E-A4AF-B25A-3B0D85FC3ED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34E3EE89-9739-6124-2962-DF5617724AE3}"/>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A21525F-8EBB-CC88-73B2-049830AC5734}"/>
                  </a:ext>
                </a:extLst>
              </p:cNvPr>
              <p:cNvSpPr txBox="1"/>
              <p:nvPr/>
            </p:nvSpPr>
            <p:spPr>
              <a:xfrm>
                <a:off x="298700" y="1657010"/>
                <a:ext cx="1351074"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m:t>
                                </m:r>
                                <m:r>
                                  <a:rPr lang="es-MX" i="1">
                                    <a:latin typeface="Cambria Math" panose="02040503050406030204" pitchFamily="18" charset="0"/>
                                  </a:rPr>
                                  <m:t>0.25</m:t>
                                </m:r>
                              </m:e>
                            </m:mr>
                            <m:mr>
                              <m:e>
                                <m:r>
                                  <a:rPr lang="es-MX" i="1">
                                    <a:latin typeface="Cambria Math" panose="02040503050406030204" pitchFamily="18" charset="0"/>
                                  </a:rPr>
                                  <m:t>2.25</m:t>
                                </m:r>
                              </m:e>
                            </m:mr>
                          </m:m>
                        </m:e>
                      </m:d>
                    </m:oMath>
                  </m:oMathPara>
                </a14:m>
                <a:endParaRPr lang="es-MX" dirty="0"/>
              </a:p>
            </p:txBody>
          </p:sp>
        </mc:Choice>
        <mc:Fallback>
          <p:sp>
            <p:nvSpPr>
              <p:cNvPr id="24" name="TextBox 23">
                <a:extLst>
                  <a:ext uri="{FF2B5EF4-FFF2-40B4-BE49-F238E27FC236}">
                    <a16:creationId xmlns:a16="http://schemas.microsoft.com/office/drawing/2014/main" id="{1A21525F-8EBB-CC88-73B2-049830AC5734}"/>
                  </a:ext>
                </a:extLst>
              </p:cNvPr>
              <p:cNvSpPr txBox="1">
                <a:spLocks noRot="1" noChangeAspect="1" noMove="1" noResize="1" noEditPoints="1" noAdjustHandles="1" noChangeArrowheads="1" noChangeShapeType="1" noTextEdit="1"/>
              </p:cNvSpPr>
              <p:nvPr/>
            </p:nvSpPr>
            <p:spPr>
              <a:xfrm>
                <a:off x="298700" y="1657010"/>
                <a:ext cx="1351074" cy="467564"/>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0357038-C86B-90B1-7AD3-FCAE0F7CFC55}"/>
                  </a:ext>
                </a:extLst>
              </p:cNvPr>
              <p:cNvSpPr txBox="1"/>
              <p:nvPr/>
            </p:nvSpPr>
            <p:spPr>
              <a:xfrm>
                <a:off x="1723010" y="1767670"/>
                <a:ext cx="7825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=0.5</m:t>
                      </m:r>
                    </m:oMath>
                  </m:oMathPara>
                </a14:m>
                <a:endParaRPr lang="es-MX" dirty="0"/>
              </a:p>
            </p:txBody>
          </p:sp>
        </mc:Choice>
        <mc:Fallback>
          <p:sp>
            <p:nvSpPr>
              <p:cNvPr id="8" name="TextBox 7">
                <a:extLst>
                  <a:ext uri="{FF2B5EF4-FFF2-40B4-BE49-F238E27FC236}">
                    <a16:creationId xmlns:a16="http://schemas.microsoft.com/office/drawing/2014/main" id="{B0357038-C86B-90B1-7AD3-FCAE0F7CFC55}"/>
                  </a:ext>
                </a:extLst>
              </p:cNvPr>
              <p:cNvSpPr txBox="1">
                <a:spLocks noRot="1" noChangeAspect="1" noMove="1" noResize="1" noEditPoints="1" noAdjustHandles="1" noChangeArrowheads="1" noChangeShapeType="1" noTextEdit="1"/>
              </p:cNvSpPr>
              <p:nvPr/>
            </p:nvSpPr>
            <p:spPr>
              <a:xfrm>
                <a:off x="1723010" y="1767670"/>
                <a:ext cx="782522" cy="276999"/>
              </a:xfrm>
              <a:prstGeom prst="rect">
                <a:avLst/>
              </a:prstGeom>
              <a:blipFill>
                <a:blip r:embed="rId6"/>
                <a:stretch>
                  <a:fillRect l="-7813" r="-7813" b="-8889"/>
                </a:stretch>
              </a:blipFill>
            </p:spPr>
            <p:txBody>
              <a:bodyPr/>
              <a:lstStyle/>
              <a:p>
                <a:r>
                  <a:rPr lang="es-MX">
                    <a:noFill/>
                  </a:rPr>
                  <a:t> </a:t>
                </a:r>
              </a:p>
            </p:txBody>
          </p:sp>
        </mc:Fallback>
      </mc:AlternateContent>
      <p:sp>
        <p:nvSpPr>
          <p:cNvPr id="11" name="Marcador de contenido 2">
            <a:extLst>
              <a:ext uri="{FF2B5EF4-FFF2-40B4-BE49-F238E27FC236}">
                <a16:creationId xmlns:a16="http://schemas.microsoft.com/office/drawing/2014/main" id="{C1CD168D-3770-E9AC-5F2B-BBC423EA4A49}"/>
              </a:ext>
            </a:extLst>
          </p:cNvPr>
          <p:cNvSpPr txBox="1">
            <a:spLocks/>
          </p:cNvSpPr>
          <p:nvPr/>
        </p:nvSpPr>
        <p:spPr>
          <a:xfrm>
            <a:off x="238773" y="540075"/>
            <a:ext cx="1471537" cy="6177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Época 1.</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83283FB-4DBC-633C-AE5D-FD41D4AD52C1}"/>
                  </a:ext>
                </a:extLst>
              </p:cNvPr>
              <p:cNvSpPr txBox="1"/>
              <p:nvPr/>
            </p:nvSpPr>
            <p:spPr>
              <a:xfrm>
                <a:off x="8983458" y="0"/>
                <a:ext cx="3381131" cy="2585323"/>
              </a:xfrm>
              <a:prstGeom prst="rect">
                <a:avLst/>
              </a:prstGeom>
              <a:noFill/>
            </p:spPr>
            <p:txBody>
              <a:bodyPr wrap="square" rtlCol="0">
                <a:spAutoFit/>
              </a:bodyPr>
              <a:lstStyle/>
              <a:p>
                <a:r>
                  <a:rPr lang="es-MX" dirty="0"/>
                  <a:t>f</a:t>
                </a:r>
                <a:r>
                  <a:rPr lang="es-MX" dirty="0" err="1"/>
                  <a:t>or</a:t>
                </a:r>
                <a:r>
                  <a:rPr lang="es-MX" dirty="0"/>
                  <a:t> n in </a:t>
                </a:r>
                <a:r>
                  <a:rPr lang="es-MX" dirty="0" err="1"/>
                  <a:t>range</a:t>
                </a:r>
                <a:r>
                  <a:rPr lang="es-MX" dirty="0"/>
                  <a:t>(</a:t>
                </a:r>
                <a:r>
                  <a:rPr lang="es-MX" dirty="0" err="1"/>
                  <a:t>len</a:t>
                </a:r>
                <a:r>
                  <a:rPr lang="es-MX" dirty="0"/>
                  <a:t>(épocas)):</a:t>
                </a:r>
              </a:p>
              <a:p>
                <a:r>
                  <a:rPr lang="es-MX" dirty="0"/>
                  <a:t>    </a:t>
                </a:r>
                <a:r>
                  <a:rPr lang="es-MX" dirty="0" err="1"/>
                  <a:t>for</a:t>
                </a:r>
                <a:r>
                  <a:rPr lang="es-MX" dirty="0"/>
                  <a:t> i in </a:t>
                </a:r>
                <a:r>
                  <a:rPr lang="es-MX" dirty="0" err="1"/>
                  <a:t>range</a:t>
                </a:r>
                <a:r>
                  <a:rPr lang="es-MX" dirty="0"/>
                  <a:t>(</a:t>
                </a:r>
                <a:r>
                  <a:rPr lang="es-MX" dirty="0" err="1"/>
                  <a:t>len</a:t>
                </a:r>
                <a:r>
                  <a:rPr lang="es-MX" dirty="0"/>
                  <a:t>(</a:t>
                </a:r>
                <a:r>
                  <a:rPr lang="es-MX" dirty="0" err="1"/>
                  <a:t>n_entradas</a:t>
                </a:r>
                <a:r>
                  <a:rPr lang="es-MX" dirty="0"/>
                  <a:t>)):</a:t>
                </a:r>
              </a:p>
              <a:p>
                <a:r>
                  <a:rPr lang="es-MX" dirty="0"/>
                  <a:t>        </a:t>
                </a:r>
                <a14:m>
                  <m:oMath xmlns:m="http://schemas.openxmlformats.org/officeDocument/2006/math">
                    <m:r>
                      <a:rPr lang="es-MX" b="0" i="1" smtClean="0">
                        <a:latin typeface="Cambria Math" panose="02040503050406030204" pitchFamily="18" charset="0"/>
                      </a:rPr>
                      <m:t>𝑧</m:t>
                    </m:r>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𝑊</m:t>
                        </m:r>
                      </m:e>
                      <m:sup>
                        <m:r>
                          <a:rPr lang="es-MX" b="0" i="1" smtClean="0">
                            <a:latin typeface="Cambria Math" panose="02040503050406030204" pitchFamily="18" charset="0"/>
                          </a:rPr>
                          <m:t>𝑇</m:t>
                        </m:r>
                      </m:sup>
                    </m:sSup>
                    <m:r>
                      <a:rPr lang="es-MX" b="0" i="1" smtClean="0">
                        <a:latin typeface="Cambria Math" panose="02040503050406030204" pitchFamily="18" charset="0"/>
                      </a:rPr>
                      <m:t>𝑋</m:t>
                    </m:r>
                    <m:r>
                      <a:rPr lang="es-MX" b="0" i="1" smtClean="0">
                        <a:latin typeface="Cambria Math" panose="02040503050406030204" pitchFamily="18" charset="0"/>
                      </a:rPr>
                      <m:t>+</m:t>
                    </m:r>
                    <m:r>
                      <a:rPr lang="es-MX" b="0" i="1" smtClean="0">
                        <a:latin typeface="Cambria Math" panose="02040503050406030204" pitchFamily="18" charset="0"/>
                      </a:rPr>
                      <m:t>𝑏</m:t>
                    </m:r>
                  </m:oMath>
                </a14:m>
                <a:endParaRPr lang="es-MX" b="0" i="1" dirty="0">
                  <a:latin typeface="Cambria Math" panose="02040503050406030204" pitchFamily="18" charset="0"/>
                </a:endParaRPr>
              </a:p>
              <a:p>
                <a:r>
                  <a:rPr lang="es-MX" b="0" dirty="0">
                    <a:solidFill>
                      <a:schemeClr val="tx1"/>
                    </a:solidFill>
                  </a:rPr>
                  <a:t>        </a:t>
                </a:r>
                <a14:m>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r>
                      <a:rPr lang="es-MX" b="0" i="0"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𝜑</m:t>
                    </m:r>
                    <m:d>
                      <m:dPr>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𝑧</m:t>
                        </m:r>
                      </m:e>
                    </m:d>
                  </m:oMath>
                </a14:m>
                <a:endParaRPr lang="es-MX" b="0" dirty="0">
                  <a:ea typeface="Cambria Math" panose="02040503050406030204" pitchFamily="18" charset="0"/>
                </a:endParaRPr>
              </a:p>
              <a:p>
                <a:r>
                  <a:rPr lang="es-MX" dirty="0"/>
                  <a:t>        </a:t>
                </a:r>
                <a14:m>
                  <m:oMath xmlns:m="http://schemas.openxmlformats.org/officeDocument/2006/math">
                    <m:r>
                      <a:rPr lang="es-MX" b="0" i="1" smtClean="0">
                        <a:latin typeface="Cambria Math" panose="02040503050406030204" pitchFamily="18" charset="0"/>
                      </a:rPr>
                      <m:t>𝑒𝑟𝑟𝑜𝑟</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𝑌</m:t>
                        </m:r>
                      </m:e>
                      <m:sub>
                        <m:r>
                          <a:rPr lang="es-MX" b="0" i="1" smtClean="0">
                            <a:latin typeface="Cambria Math" panose="02040503050406030204" pitchFamily="18" charset="0"/>
                          </a:rPr>
                          <m:t>𝑖</m:t>
                        </m:r>
                      </m:sub>
                    </m:sSub>
                    <m:r>
                      <a:rPr lang="es-MX" b="0" i="1" smtClean="0">
                        <a:latin typeface="Cambria Math" panose="02040503050406030204" pitchFamily="18" charset="0"/>
                      </a:rPr>
                      <m:t>−</m:t>
                    </m:r>
                  </m:oMath>
                </a14:m>
                <a:r>
                  <a:rPr lang="es-MX" b="0" dirty="0">
                    <a:solidFill>
                      <a:schemeClr val="tx1"/>
                    </a:solidFill>
                  </a:rPr>
                  <a:t> </a:t>
                </a:r>
                <a14:m>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a14:m>
                <a:endParaRPr lang="es-MX" dirty="0"/>
              </a:p>
              <a:p>
                <a:r>
                  <a:rPr lang="es-MX" dirty="0"/>
                  <a:t>        </a:t>
                </a:r>
                <a14:m>
                  <m:oMath xmlns:m="http://schemas.openxmlformats.org/officeDocument/2006/math">
                    <m:r>
                      <a:rPr lang="es-MX" b="0" i="1" smtClean="0">
                        <a:latin typeface="Cambria Math" panose="02040503050406030204" pitchFamily="18" charset="0"/>
                      </a:rPr>
                      <m:t>𝑤</m:t>
                    </m:r>
                    <m:r>
                      <a:rPr lang="es-MX" b="0" i="1" smtClean="0">
                        <a:latin typeface="Cambria Math" panose="02040503050406030204" pitchFamily="18" charset="0"/>
                      </a:rPr>
                      <m:t>=</m:t>
                    </m:r>
                    <m:r>
                      <m:rPr>
                        <m:sty m:val="p"/>
                      </m:rPr>
                      <a:rPr lang="es-MX" b="0" i="0" smtClean="0">
                        <a:latin typeface="Cambria Math" panose="02040503050406030204" pitchFamily="18" charset="0"/>
                      </a:rPr>
                      <m:t>w</m:t>
                    </m:r>
                    <m:r>
                      <a:rPr lang="es-MX"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𝑒𝑟𝑟𝑜𝑟</m:t>
                    </m:r>
                    <m:r>
                      <a:rPr lang="es-MX" b="0" i="1" smtClean="0">
                        <a:latin typeface="Cambria Math" panose="02040503050406030204" pitchFamily="18" charset="0"/>
                        <a:ea typeface="Cambria Math" panose="02040503050406030204" pitchFamily="18" charset="0"/>
                      </a:rPr>
                      <m:t> ∗</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𝑋</m:t>
                        </m:r>
                      </m:e>
                      <m:sub>
                        <m:r>
                          <a:rPr lang="es-MX" b="0" i="1" smtClean="0">
                            <a:latin typeface="Cambria Math" panose="02040503050406030204" pitchFamily="18" charset="0"/>
                            <a:ea typeface="Cambria Math" panose="02040503050406030204" pitchFamily="18" charset="0"/>
                          </a:rPr>
                          <m:t>𝑖</m:t>
                        </m:r>
                      </m:sub>
                    </m:sSub>
                  </m:oMath>
                </a14:m>
                <a:endParaRPr lang="es-MX" b="0" dirty="0">
                  <a:ea typeface="Cambria Math" panose="02040503050406030204" pitchFamily="18" charset="0"/>
                </a:endParaRPr>
              </a:p>
              <a:p>
                <a:r>
                  <a:rPr lang="es-MX" b="0" dirty="0"/>
                  <a:t>        </a:t>
                </a:r>
                <a14:m>
                  <m:oMath xmlns:m="http://schemas.openxmlformats.org/officeDocument/2006/math">
                    <m:r>
                      <m:rPr>
                        <m:sty m:val="p"/>
                      </m:rPr>
                      <a:rPr lang="es-MX" b="0" i="0" smtClean="0">
                        <a:latin typeface="Cambria Math" panose="02040503050406030204" pitchFamily="18" charset="0"/>
                      </a:rPr>
                      <m:t>b</m:t>
                    </m:r>
                    <m:r>
                      <a:rPr lang="es-MX" b="0" i="1" smtClean="0">
                        <a:latin typeface="Cambria Math" panose="02040503050406030204" pitchFamily="18" charset="0"/>
                      </a:rPr>
                      <m:t> =</m:t>
                    </m:r>
                    <m:r>
                      <m:rPr>
                        <m:sty m:val="p"/>
                      </m:rPr>
                      <a:rPr lang="es-MX" b="0" i="0" smtClean="0">
                        <a:latin typeface="Cambria Math" panose="02040503050406030204" pitchFamily="18" charset="0"/>
                      </a:rPr>
                      <m:t>b</m:t>
                    </m:r>
                    <m:r>
                      <a:rPr lang="es-MX" b="0" i="0" smtClean="0">
                        <a:latin typeface="Cambria Math" panose="02040503050406030204" pitchFamily="18" charset="0"/>
                      </a:rPr>
                      <m:t> + </m:t>
                    </m:r>
                    <m:r>
                      <m:rPr>
                        <m:sty m:val="p"/>
                      </m:rPr>
                      <a:rPr lang="el-GR" b="0" i="1" smtClean="0">
                        <a:latin typeface="Cambria Math" panose="02040503050406030204" pitchFamily="18" charset="0"/>
                        <a:ea typeface="Cambria Math" panose="02040503050406030204" pitchFamily="18" charset="0"/>
                      </a:rPr>
                      <m:t>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𝑒𝑟𝑟𝑜𝑟</m:t>
                    </m:r>
                  </m:oMath>
                </a14:m>
                <a:endParaRPr lang="es-MX" b="0" dirty="0">
                  <a:ea typeface="Cambria Math" panose="02040503050406030204" pitchFamily="18" charset="0"/>
                </a:endParaRPr>
              </a:p>
              <a:p>
                <a:endParaRPr lang="es-MX" dirty="0"/>
              </a:p>
              <a:p>
                <a:endParaRPr lang="es-MX" dirty="0"/>
              </a:p>
            </p:txBody>
          </p:sp>
        </mc:Choice>
        <mc:Fallback>
          <p:sp>
            <p:nvSpPr>
              <p:cNvPr id="9" name="TextBox 8">
                <a:extLst>
                  <a:ext uri="{FF2B5EF4-FFF2-40B4-BE49-F238E27FC236}">
                    <a16:creationId xmlns:a16="http://schemas.microsoft.com/office/drawing/2014/main" id="{183283FB-4DBC-633C-AE5D-FD41D4AD52C1}"/>
                  </a:ext>
                </a:extLst>
              </p:cNvPr>
              <p:cNvSpPr txBox="1">
                <a:spLocks noRot="1" noChangeAspect="1" noMove="1" noResize="1" noEditPoints="1" noAdjustHandles="1" noChangeArrowheads="1" noChangeShapeType="1" noTextEdit="1"/>
              </p:cNvSpPr>
              <p:nvPr/>
            </p:nvSpPr>
            <p:spPr>
              <a:xfrm>
                <a:off x="8983458" y="0"/>
                <a:ext cx="3381131" cy="2585323"/>
              </a:xfrm>
              <a:prstGeom prst="rect">
                <a:avLst/>
              </a:prstGeom>
              <a:blipFill>
                <a:blip r:embed="rId7"/>
                <a:stretch>
                  <a:fillRect l="-1625" t="-94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FC8CD82-1A91-0350-0984-1E08C8626030}"/>
                  </a:ext>
                </a:extLst>
              </p:cNvPr>
              <p:cNvSpPr txBox="1"/>
              <p:nvPr/>
            </p:nvSpPr>
            <p:spPr>
              <a:xfrm>
                <a:off x="2791265" y="1757338"/>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2" name="TextBox 11">
                <a:extLst>
                  <a:ext uri="{FF2B5EF4-FFF2-40B4-BE49-F238E27FC236}">
                    <a16:creationId xmlns:a16="http://schemas.microsoft.com/office/drawing/2014/main" id="{FFC8CD82-1A91-0350-0984-1E08C8626030}"/>
                  </a:ext>
                </a:extLst>
              </p:cNvPr>
              <p:cNvSpPr txBox="1">
                <a:spLocks noRot="1" noChangeAspect="1" noMove="1" noResize="1" noEditPoints="1" noAdjustHandles="1" noChangeArrowheads="1" noChangeShapeType="1" noTextEdit="1"/>
              </p:cNvSpPr>
              <p:nvPr/>
            </p:nvSpPr>
            <p:spPr>
              <a:xfrm>
                <a:off x="2791265" y="1757338"/>
                <a:ext cx="780983" cy="276999"/>
              </a:xfrm>
              <a:prstGeom prst="rect">
                <a:avLst/>
              </a:prstGeom>
              <a:blipFill>
                <a:blip r:embed="rId8"/>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90FEA00-E972-7815-C6E4-72D7ABC404BD}"/>
                  </a:ext>
                </a:extLst>
              </p:cNvPr>
              <p:cNvSpPr txBox="1"/>
              <p:nvPr/>
            </p:nvSpPr>
            <p:spPr>
              <a:xfrm>
                <a:off x="3870681" y="1673315"/>
                <a:ext cx="1177950" cy="4601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−2</m:t>
                              </m:r>
                            </m:e>
                            <m:e>
                              <m:r>
                                <a:rPr lang="es-MX" b="0" i="1" smtClean="0">
                                  <a:latin typeface="Cambria Math" panose="02040503050406030204" pitchFamily="18" charset="0"/>
                                </a:rPr>
                                <m:t>1</m:t>
                              </m:r>
                            </m:e>
                          </m:eqArr>
                        </m:e>
                      </m:d>
                    </m:oMath>
                  </m:oMathPara>
                </a14:m>
                <a:endParaRPr lang="es-MX" dirty="0"/>
              </a:p>
            </p:txBody>
          </p:sp>
        </mc:Choice>
        <mc:Fallback>
          <p:sp>
            <p:nvSpPr>
              <p:cNvPr id="13" name="TextBox 12">
                <a:extLst>
                  <a:ext uri="{FF2B5EF4-FFF2-40B4-BE49-F238E27FC236}">
                    <a16:creationId xmlns:a16="http://schemas.microsoft.com/office/drawing/2014/main" id="{490FEA00-E972-7815-C6E4-72D7ABC404BD}"/>
                  </a:ext>
                </a:extLst>
              </p:cNvPr>
              <p:cNvSpPr txBox="1">
                <a:spLocks noRot="1" noChangeAspect="1" noMove="1" noResize="1" noEditPoints="1" noAdjustHandles="1" noChangeArrowheads="1" noChangeShapeType="1" noTextEdit="1"/>
              </p:cNvSpPr>
              <p:nvPr/>
            </p:nvSpPr>
            <p:spPr>
              <a:xfrm>
                <a:off x="3870681" y="1673315"/>
                <a:ext cx="1177950" cy="460126"/>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CFA334F-E52C-D3A5-B55D-41FD4C3193E5}"/>
                  </a:ext>
                </a:extLst>
              </p:cNvPr>
              <p:cNvSpPr txBox="1"/>
              <p:nvPr/>
            </p:nvSpPr>
            <p:spPr>
              <a:xfrm>
                <a:off x="5370555" y="1767670"/>
                <a:ext cx="673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r>
                        <a:rPr lang="es-MX" b="0" i="0" smtClean="0">
                          <a:latin typeface="Cambria Math" panose="02040503050406030204" pitchFamily="18" charset="0"/>
                        </a:rPr>
                        <m:t>0</m:t>
                      </m:r>
                    </m:oMath>
                  </m:oMathPara>
                </a14:m>
                <a:endParaRPr lang="es-MX" dirty="0"/>
              </a:p>
            </p:txBody>
          </p:sp>
        </mc:Choice>
        <mc:Fallback>
          <p:sp>
            <p:nvSpPr>
              <p:cNvPr id="14" name="TextBox 13">
                <a:extLst>
                  <a:ext uri="{FF2B5EF4-FFF2-40B4-BE49-F238E27FC236}">
                    <a16:creationId xmlns:a16="http://schemas.microsoft.com/office/drawing/2014/main" id="{4CFA334F-E52C-D3A5-B55D-41FD4C3193E5}"/>
                  </a:ext>
                </a:extLst>
              </p:cNvPr>
              <p:cNvSpPr txBox="1">
                <a:spLocks noRot="1" noChangeAspect="1" noMove="1" noResize="1" noEditPoints="1" noAdjustHandles="1" noChangeArrowheads="1" noChangeShapeType="1" noTextEdit="1"/>
              </p:cNvSpPr>
              <p:nvPr/>
            </p:nvSpPr>
            <p:spPr>
              <a:xfrm>
                <a:off x="5370555" y="1767670"/>
                <a:ext cx="673582" cy="276999"/>
              </a:xfrm>
              <a:prstGeom prst="rect">
                <a:avLst/>
              </a:prstGeom>
              <a:blipFill>
                <a:blip r:embed="rId10"/>
                <a:stretch>
                  <a:fillRect l="-9091" r="-8182"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86E4AA8F-58C4-A4A6-98F8-DAE0BF9CC7E3}"/>
                  </a:ext>
                </a:extLst>
              </p:cNvPr>
              <p:cNvSpPr txBox="1"/>
              <p:nvPr/>
            </p:nvSpPr>
            <p:spPr>
              <a:xfrm>
                <a:off x="238773" y="2292997"/>
                <a:ext cx="5630022" cy="3914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m:t>
                          </m:r>
                          <m:r>
                            <a:rPr lang="es-MX" sz="2400" b="0" i="1" smtClean="0">
                              <a:latin typeface="Cambria Math" panose="02040503050406030204" pitchFamily="18" charset="0"/>
                            </a:rPr>
                            <m:t>0.25</m:t>
                          </m:r>
                          <m:r>
                            <a:rPr lang="es-MX" sz="2400" b="0" i="1" smtClean="0">
                              <a:latin typeface="Cambria Math" panose="02040503050406030204" pitchFamily="18" charset="0"/>
                            </a:rPr>
                            <m:t> </m:t>
                          </m:r>
                          <m:r>
                            <a:rPr lang="es-MX" sz="2400" b="0" i="1" smtClean="0">
                              <a:latin typeface="Cambria Math" panose="02040503050406030204" pitchFamily="18" charset="0"/>
                            </a:rPr>
                            <m:t>2.25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−2</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+0</m:t>
                      </m:r>
                      <m:r>
                        <a:rPr lang="es-MX" sz="2400" b="0" i="1" smtClean="0">
                          <a:latin typeface="Cambria Math" panose="02040503050406030204" pitchFamily="18" charset="0"/>
                        </a:rPr>
                        <m:t>.5</m:t>
                      </m:r>
                      <m:r>
                        <a:rPr lang="es-MX" sz="2400" b="0" i="1" smtClean="0">
                          <a:latin typeface="Cambria Math" panose="02040503050406030204" pitchFamily="18" charset="0"/>
                        </a:rPr>
                        <m:t>=</m:t>
                      </m:r>
                      <m:r>
                        <a:rPr lang="es-MX" sz="2400" b="0" i="1" smtClean="0">
                          <a:latin typeface="Cambria Math" panose="02040503050406030204" pitchFamily="18" charset="0"/>
                        </a:rPr>
                        <m:t>3.25</m:t>
                      </m:r>
                    </m:oMath>
                  </m:oMathPara>
                </a14:m>
                <a:endParaRPr lang="es-MX" sz="2400" b="0" i="1" dirty="0">
                  <a:latin typeface="Cambria Math" panose="02040503050406030204" pitchFamily="18" charset="0"/>
                </a:endParaRPr>
              </a:p>
              <a:p>
                <a:endParaRPr lang="es-MX" sz="2400" b="0" i="1" dirty="0">
                  <a:solidFill>
                    <a:schemeClr val="tx1"/>
                  </a:solidFill>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3.25</m:t>
                        </m:r>
                      </m:e>
                    </m:d>
                  </m:oMath>
                </a14:m>
                <a:r>
                  <a:rPr lang="es-MX" sz="2400" b="0" i="1" dirty="0">
                    <a:latin typeface="Cambria Math" panose="02040503050406030204" pitchFamily="18" charset="0"/>
                  </a:rPr>
                  <a:t> = 1</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=0−1=−1</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m:t>
                                </m:r>
                                <m:r>
                                  <a:rPr lang="es-MX" sz="2400" b="0" i="1" smtClean="0">
                                    <a:latin typeface="Cambria Math" panose="02040503050406030204" pitchFamily="18" charset="0"/>
                                  </a:rPr>
                                  <m:t>0.25</m:t>
                                </m:r>
                              </m:e>
                            </m:mr>
                            <m:mr>
                              <m:e>
                                <m:r>
                                  <a:rPr lang="es-MX" sz="2400" b="0" i="1" smtClean="0">
                                    <a:latin typeface="Cambria Math" panose="02040503050406030204" pitchFamily="18" charset="0"/>
                                  </a:rPr>
                                  <m:t>2.25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m:t>
                          </m:r>
                          <m:r>
                            <a:rPr lang="es-MX" sz="2400" b="0" i="1" smtClean="0">
                              <a:latin typeface="Cambria Math" panose="02040503050406030204" pitchFamily="18" charset="0"/>
                            </a:rPr>
                            <m:t>1</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−2</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0.75</m:t>
                                </m:r>
                              </m:e>
                            </m:mr>
                            <m:mr>
                              <m:e>
                                <m:r>
                                  <a:rPr lang="es-MX" sz="2400" b="0" i="1" smtClean="0">
                                    <a:latin typeface="Cambria Math" panose="02040503050406030204" pitchFamily="18" charset="0"/>
                                  </a:rPr>
                                  <m:t>1.75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0</m:t>
                    </m:r>
                    <m:r>
                      <a:rPr lang="es-MX" sz="2400" b="0" i="0" smtClean="0">
                        <a:latin typeface="Cambria Math" panose="02040503050406030204" pitchFamily="18" charset="0"/>
                      </a:rPr>
                      <m:t>.5</m:t>
                    </m:r>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m:t>
                        </m:r>
                        <m:r>
                          <a:rPr lang="es-MX" sz="2400" b="0" i="1" smtClean="0">
                            <a:latin typeface="Cambria Math" panose="02040503050406030204" pitchFamily="18" charset="0"/>
                          </a:rPr>
                          <m:t>1</m:t>
                        </m:r>
                      </m:e>
                    </m:d>
                    <m:r>
                      <a:rPr lang="es-MX" sz="2400" b="0" i="1" smtClean="0">
                        <a:latin typeface="Cambria Math" panose="02040503050406030204" pitchFamily="18" charset="0"/>
                      </a:rPr>
                      <m:t>=</m:t>
                    </m:r>
                  </m:oMath>
                </a14:m>
                <a:r>
                  <a:rPr lang="es-MX" sz="2400" b="0" i="1" dirty="0">
                    <a:latin typeface="Cambria Math" panose="02040503050406030204" pitchFamily="18" charset="0"/>
                  </a:rPr>
                  <a:t> 0</a:t>
                </a:r>
              </a:p>
            </p:txBody>
          </p:sp>
        </mc:Choice>
        <mc:Fallback>
          <p:sp>
            <p:nvSpPr>
              <p:cNvPr id="16" name="TextBox 15">
                <a:extLst>
                  <a:ext uri="{FF2B5EF4-FFF2-40B4-BE49-F238E27FC236}">
                    <a16:creationId xmlns:a16="http://schemas.microsoft.com/office/drawing/2014/main" id="{86E4AA8F-58C4-A4A6-98F8-DAE0BF9CC7E3}"/>
                  </a:ext>
                </a:extLst>
              </p:cNvPr>
              <p:cNvSpPr txBox="1">
                <a:spLocks noRot="1" noChangeAspect="1" noMove="1" noResize="1" noEditPoints="1" noAdjustHandles="1" noChangeArrowheads="1" noChangeShapeType="1" noTextEdit="1"/>
              </p:cNvSpPr>
              <p:nvPr/>
            </p:nvSpPr>
            <p:spPr>
              <a:xfrm>
                <a:off x="238773" y="2292997"/>
                <a:ext cx="5630022" cy="3914405"/>
              </a:xfrm>
              <a:prstGeom prst="rect">
                <a:avLst/>
              </a:prstGeom>
              <a:blipFill>
                <a:blip r:embed="rId11"/>
                <a:stretch>
                  <a:fillRect l="-325" b="-2648"/>
                </a:stretch>
              </a:blipFill>
            </p:spPr>
            <p:txBody>
              <a:bodyPr/>
              <a:lstStyle/>
              <a:p>
                <a:r>
                  <a:rPr lang="es-MX">
                    <a:noFill/>
                  </a:rPr>
                  <a:t> </a:t>
                </a:r>
              </a:p>
            </p:txBody>
          </p:sp>
        </mc:Fallback>
      </mc:AlternateContent>
      <p:sp>
        <p:nvSpPr>
          <p:cNvPr id="20" name="TextBox 19">
            <a:extLst>
              <a:ext uri="{FF2B5EF4-FFF2-40B4-BE49-F238E27FC236}">
                <a16:creationId xmlns:a16="http://schemas.microsoft.com/office/drawing/2014/main" id="{C89EE5F7-AFE4-E0D1-294A-7564226A1C74}"/>
              </a:ext>
            </a:extLst>
          </p:cNvPr>
          <p:cNvSpPr txBox="1"/>
          <p:nvPr/>
        </p:nvSpPr>
        <p:spPr>
          <a:xfrm>
            <a:off x="173334"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4</a:t>
            </a:r>
            <a:endParaRPr lang="es-MX" dirty="0"/>
          </a:p>
        </p:txBody>
      </p:sp>
      <p:pic>
        <p:nvPicPr>
          <p:cNvPr id="7" name="Picture 6">
            <a:extLst>
              <a:ext uri="{FF2B5EF4-FFF2-40B4-BE49-F238E27FC236}">
                <a16:creationId xmlns:a16="http://schemas.microsoft.com/office/drawing/2014/main" id="{0F106E9E-1BC9-1AB6-1128-224F228DD41C}"/>
              </a:ext>
            </a:extLst>
          </p:cNvPr>
          <p:cNvPicPr>
            <a:picLocks noChangeAspect="1"/>
          </p:cNvPicPr>
          <p:nvPr/>
        </p:nvPicPr>
        <p:blipFill>
          <a:blip r:embed="rId12"/>
          <a:stretch>
            <a:fillRect/>
          </a:stretch>
        </p:blipFill>
        <p:spPr>
          <a:xfrm>
            <a:off x="5931980" y="2184819"/>
            <a:ext cx="6182588" cy="2924583"/>
          </a:xfrm>
          <a:prstGeom prst="rect">
            <a:avLst/>
          </a:prstGeom>
        </p:spPr>
      </p:pic>
    </p:spTree>
    <p:extLst>
      <p:ext uri="{BB962C8B-B14F-4D97-AF65-F5344CB8AC3E}">
        <p14:creationId xmlns:p14="http://schemas.microsoft.com/office/powerpoint/2010/main" val="375003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0007F-A346-F0FF-70FE-B245B3EB4974}"/>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CC8043FC-8711-5D87-1952-A9E54979EC30}"/>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457B1474-8CA7-18FD-C369-1F0B596616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3532868E-31F7-DD9C-57A4-EF8413A75C7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668D5F2F-17B2-B260-C369-69B854432509}"/>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1615D52-357F-7202-9F74-FD25F9AA03E8}"/>
                  </a:ext>
                </a:extLst>
              </p:cNvPr>
              <p:cNvSpPr txBox="1"/>
              <p:nvPr/>
            </p:nvSpPr>
            <p:spPr>
              <a:xfrm>
                <a:off x="298700" y="1657010"/>
                <a:ext cx="1177950"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0</m:t>
                                </m:r>
                                <m:r>
                                  <a:rPr lang="es-MX" i="1">
                                    <a:latin typeface="Cambria Math" panose="02040503050406030204" pitchFamily="18" charset="0"/>
                                  </a:rPr>
                                  <m:t>.75</m:t>
                                </m:r>
                              </m:e>
                            </m:mr>
                            <m:mr>
                              <m:e>
                                <m:r>
                                  <a:rPr lang="es-MX" i="1">
                                    <a:latin typeface="Cambria Math" panose="02040503050406030204" pitchFamily="18" charset="0"/>
                                  </a:rPr>
                                  <m:t>1.75</m:t>
                                </m:r>
                              </m:e>
                            </m:mr>
                          </m:m>
                        </m:e>
                      </m:d>
                    </m:oMath>
                  </m:oMathPara>
                </a14:m>
                <a:endParaRPr lang="es-MX" dirty="0"/>
              </a:p>
            </p:txBody>
          </p:sp>
        </mc:Choice>
        <mc:Fallback>
          <p:sp>
            <p:nvSpPr>
              <p:cNvPr id="24" name="TextBox 23">
                <a:extLst>
                  <a:ext uri="{FF2B5EF4-FFF2-40B4-BE49-F238E27FC236}">
                    <a16:creationId xmlns:a16="http://schemas.microsoft.com/office/drawing/2014/main" id="{D1615D52-357F-7202-9F74-FD25F9AA03E8}"/>
                  </a:ext>
                </a:extLst>
              </p:cNvPr>
              <p:cNvSpPr txBox="1">
                <a:spLocks noRot="1" noChangeAspect="1" noMove="1" noResize="1" noEditPoints="1" noAdjustHandles="1" noChangeArrowheads="1" noChangeShapeType="1" noTextEdit="1"/>
              </p:cNvSpPr>
              <p:nvPr/>
            </p:nvSpPr>
            <p:spPr>
              <a:xfrm>
                <a:off x="298700" y="1657010"/>
                <a:ext cx="1177950" cy="467564"/>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C10812D-3C98-ED73-94D4-85492857AD9F}"/>
                  </a:ext>
                </a:extLst>
              </p:cNvPr>
              <p:cNvSpPr txBox="1"/>
              <p:nvPr/>
            </p:nvSpPr>
            <p:spPr>
              <a:xfrm>
                <a:off x="1723010" y="1767670"/>
                <a:ext cx="60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m:t>
                      </m:r>
                    </m:oMath>
                  </m:oMathPara>
                </a14:m>
                <a:endParaRPr lang="es-MX" dirty="0"/>
              </a:p>
            </p:txBody>
          </p:sp>
        </mc:Choice>
        <mc:Fallback>
          <p:sp>
            <p:nvSpPr>
              <p:cNvPr id="8" name="TextBox 7">
                <a:extLst>
                  <a:ext uri="{FF2B5EF4-FFF2-40B4-BE49-F238E27FC236}">
                    <a16:creationId xmlns:a16="http://schemas.microsoft.com/office/drawing/2014/main" id="{AC10812D-3C98-ED73-94D4-85492857AD9F}"/>
                  </a:ext>
                </a:extLst>
              </p:cNvPr>
              <p:cNvSpPr txBox="1">
                <a:spLocks noRot="1" noChangeAspect="1" noMove="1" noResize="1" noEditPoints="1" noAdjustHandles="1" noChangeArrowheads="1" noChangeShapeType="1" noTextEdit="1"/>
              </p:cNvSpPr>
              <p:nvPr/>
            </p:nvSpPr>
            <p:spPr>
              <a:xfrm>
                <a:off x="1723010" y="1767670"/>
                <a:ext cx="606192" cy="276999"/>
              </a:xfrm>
              <a:prstGeom prst="rect">
                <a:avLst/>
              </a:prstGeom>
              <a:blipFill>
                <a:blip r:embed="rId6"/>
                <a:stretch>
                  <a:fillRect l="-10101" r="-9091" b="-8889"/>
                </a:stretch>
              </a:blipFill>
            </p:spPr>
            <p:txBody>
              <a:bodyPr/>
              <a:lstStyle/>
              <a:p>
                <a:r>
                  <a:rPr lang="es-MX">
                    <a:noFill/>
                  </a:rPr>
                  <a:t> </a:t>
                </a:r>
              </a:p>
            </p:txBody>
          </p:sp>
        </mc:Fallback>
      </mc:AlternateContent>
      <p:sp>
        <p:nvSpPr>
          <p:cNvPr id="11" name="Marcador de contenido 2">
            <a:extLst>
              <a:ext uri="{FF2B5EF4-FFF2-40B4-BE49-F238E27FC236}">
                <a16:creationId xmlns:a16="http://schemas.microsoft.com/office/drawing/2014/main" id="{DE1468A1-24AD-FF78-2AF2-F8D9733FF0FC}"/>
              </a:ext>
            </a:extLst>
          </p:cNvPr>
          <p:cNvSpPr txBox="1">
            <a:spLocks/>
          </p:cNvSpPr>
          <p:nvPr/>
        </p:nvSpPr>
        <p:spPr>
          <a:xfrm>
            <a:off x="238773" y="540075"/>
            <a:ext cx="1471537" cy="6177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Época 2.</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72DE402-2998-222D-D85C-39EB4BA931EF}"/>
                  </a:ext>
                </a:extLst>
              </p:cNvPr>
              <p:cNvSpPr txBox="1"/>
              <p:nvPr/>
            </p:nvSpPr>
            <p:spPr>
              <a:xfrm>
                <a:off x="2561658" y="1769266"/>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2" name="TextBox 11">
                <a:extLst>
                  <a:ext uri="{FF2B5EF4-FFF2-40B4-BE49-F238E27FC236}">
                    <a16:creationId xmlns:a16="http://schemas.microsoft.com/office/drawing/2014/main" id="{272DE402-2998-222D-D85C-39EB4BA931EF}"/>
                  </a:ext>
                </a:extLst>
              </p:cNvPr>
              <p:cNvSpPr txBox="1">
                <a:spLocks noRot="1" noChangeAspect="1" noMove="1" noResize="1" noEditPoints="1" noAdjustHandles="1" noChangeArrowheads="1" noChangeShapeType="1" noTextEdit="1"/>
              </p:cNvSpPr>
              <p:nvPr/>
            </p:nvSpPr>
            <p:spPr>
              <a:xfrm>
                <a:off x="2561658" y="1769266"/>
                <a:ext cx="780983" cy="276999"/>
              </a:xfrm>
              <a:prstGeom prst="rect">
                <a:avLst/>
              </a:prstGeom>
              <a:blipFill>
                <a:blip r:embed="rId7"/>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FF43F0D-710D-1167-02AB-B43C9006D854}"/>
                  </a:ext>
                </a:extLst>
              </p:cNvPr>
              <p:cNvSpPr txBox="1"/>
              <p:nvPr/>
            </p:nvSpPr>
            <p:spPr>
              <a:xfrm>
                <a:off x="3575097" y="1676106"/>
                <a:ext cx="1177950" cy="4601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1</m:t>
                              </m:r>
                            </m:e>
                            <m:e>
                              <m:r>
                                <a:rPr lang="es-MX" b="0" i="1" smtClean="0">
                                  <a:latin typeface="Cambria Math" panose="02040503050406030204" pitchFamily="18" charset="0"/>
                                </a:rPr>
                                <m:t>1</m:t>
                              </m:r>
                            </m:e>
                          </m:eqArr>
                        </m:e>
                      </m:d>
                    </m:oMath>
                  </m:oMathPara>
                </a14:m>
                <a:endParaRPr lang="es-MX" dirty="0"/>
              </a:p>
            </p:txBody>
          </p:sp>
        </mc:Choice>
        <mc:Fallback>
          <p:sp>
            <p:nvSpPr>
              <p:cNvPr id="13" name="TextBox 12">
                <a:extLst>
                  <a:ext uri="{FF2B5EF4-FFF2-40B4-BE49-F238E27FC236}">
                    <a16:creationId xmlns:a16="http://schemas.microsoft.com/office/drawing/2014/main" id="{3FF43F0D-710D-1167-02AB-B43C9006D854}"/>
                  </a:ext>
                </a:extLst>
              </p:cNvPr>
              <p:cNvSpPr txBox="1">
                <a:spLocks noRot="1" noChangeAspect="1" noMove="1" noResize="1" noEditPoints="1" noAdjustHandles="1" noChangeArrowheads="1" noChangeShapeType="1" noTextEdit="1"/>
              </p:cNvSpPr>
              <p:nvPr/>
            </p:nvSpPr>
            <p:spPr>
              <a:xfrm>
                <a:off x="3575097" y="1676106"/>
                <a:ext cx="1177950" cy="460126"/>
              </a:xfrm>
              <a:prstGeom prst="rect">
                <a:avLst/>
              </a:prstGeom>
              <a:blipFill>
                <a:blip r:embed="rId8"/>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3D81CC1-40FD-EC18-3150-1D786A459F08}"/>
                  </a:ext>
                </a:extLst>
              </p:cNvPr>
              <p:cNvSpPr txBox="1"/>
              <p:nvPr/>
            </p:nvSpPr>
            <p:spPr>
              <a:xfrm>
                <a:off x="4767506" y="1767670"/>
                <a:ext cx="673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r>
                        <a:rPr lang="es-MX" b="0" i="0" smtClean="0">
                          <a:latin typeface="Cambria Math" panose="02040503050406030204" pitchFamily="18" charset="0"/>
                        </a:rPr>
                        <m:t>1</m:t>
                      </m:r>
                    </m:oMath>
                  </m:oMathPara>
                </a14:m>
                <a:endParaRPr lang="es-MX" dirty="0"/>
              </a:p>
            </p:txBody>
          </p:sp>
        </mc:Choice>
        <mc:Fallback>
          <p:sp>
            <p:nvSpPr>
              <p:cNvPr id="14" name="TextBox 13">
                <a:extLst>
                  <a:ext uri="{FF2B5EF4-FFF2-40B4-BE49-F238E27FC236}">
                    <a16:creationId xmlns:a16="http://schemas.microsoft.com/office/drawing/2014/main" id="{A3D81CC1-40FD-EC18-3150-1D786A459F08}"/>
                  </a:ext>
                </a:extLst>
              </p:cNvPr>
              <p:cNvSpPr txBox="1">
                <a:spLocks noRot="1" noChangeAspect="1" noMove="1" noResize="1" noEditPoints="1" noAdjustHandles="1" noChangeArrowheads="1" noChangeShapeType="1" noTextEdit="1"/>
              </p:cNvSpPr>
              <p:nvPr/>
            </p:nvSpPr>
            <p:spPr>
              <a:xfrm>
                <a:off x="4767506" y="1767670"/>
                <a:ext cx="673582" cy="276999"/>
              </a:xfrm>
              <a:prstGeom prst="rect">
                <a:avLst/>
              </a:prstGeom>
              <a:blipFill>
                <a:blip r:embed="rId9"/>
                <a:stretch>
                  <a:fillRect l="-9009" r="-8108"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B0C7F19-C565-B745-9D31-861A0F3B5404}"/>
                  </a:ext>
                </a:extLst>
              </p:cNvPr>
              <p:cNvSpPr txBox="1"/>
              <p:nvPr/>
            </p:nvSpPr>
            <p:spPr>
              <a:xfrm>
                <a:off x="238773" y="2292997"/>
                <a:ext cx="5630022" cy="3914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0.75</m:t>
                          </m:r>
                          <m:r>
                            <a:rPr lang="es-MX" sz="2400" b="0" i="1" smtClean="0">
                              <a:latin typeface="Cambria Math" panose="02040503050406030204" pitchFamily="18" charset="0"/>
                            </a:rPr>
                            <m:t> </m:t>
                          </m:r>
                          <m:r>
                            <a:rPr lang="es-MX" sz="2400" b="0" i="1" smtClean="0">
                              <a:latin typeface="Cambria Math" panose="02040503050406030204" pitchFamily="18" charset="0"/>
                            </a:rPr>
                            <m:t>1.75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1</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+0=</m:t>
                      </m:r>
                      <m:r>
                        <a:rPr lang="es-MX" sz="2400" b="0" i="1" smtClean="0">
                          <a:latin typeface="Cambria Math" panose="02040503050406030204" pitchFamily="18" charset="0"/>
                        </a:rPr>
                        <m:t>2.5</m:t>
                      </m:r>
                    </m:oMath>
                  </m:oMathPara>
                </a14:m>
                <a:endParaRPr lang="es-MX" sz="2400" b="0" i="1" dirty="0">
                  <a:latin typeface="Cambria Math" panose="02040503050406030204" pitchFamily="18" charset="0"/>
                </a:endParaRPr>
              </a:p>
              <a:p>
                <a:endParaRPr lang="es-MX" sz="2400" b="0" i="1" dirty="0">
                  <a:solidFill>
                    <a:schemeClr val="tx1"/>
                  </a:solidFill>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2.5</m:t>
                        </m:r>
                      </m:e>
                    </m:d>
                  </m:oMath>
                </a14:m>
                <a:r>
                  <a:rPr lang="es-MX" sz="2400" b="0" i="1" dirty="0">
                    <a:latin typeface="Cambria Math" panose="02040503050406030204" pitchFamily="18" charset="0"/>
                  </a:rPr>
                  <a:t> = 1</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=1−1=0</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0</m:t>
                                </m:r>
                                <m:r>
                                  <a:rPr lang="es-MX" sz="2400" b="0" i="1" smtClean="0">
                                    <a:latin typeface="Cambria Math" panose="02040503050406030204" pitchFamily="18" charset="0"/>
                                  </a:rPr>
                                  <m:t>.75</m:t>
                                </m:r>
                              </m:e>
                            </m:mr>
                            <m:mr>
                              <m:e>
                                <m:r>
                                  <a:rPr lang="es-MX" sz="2400" b="0" i="1" smtClean="0">
                                    <a:latin typeface="Cambria Math" panose="02040503050406030204" pitchFamily="18" charset="0"/>
                                  </a:rPr>
                                  <m:t>1.75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1</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0</m:t>
                                </m:r>
                                <m:r>
                                  <a:rPr lang="es-MX" sz="2400" b="0" i="1" smtClean="0">
                                    <a:latin typeface="Cambria Math" panose="02040503050406030204" pitchFamily="18" charset="0"/>
                                  </a:rPr>
                                  <m:t>.75</m:t>
                                </m:r>
                              </m:e>
                            </m:mr>
                            <m:mr>
                              <m:e>
                                <m:r>
                                  <a:rPr lang="es-MX" sz="2400" b="0" i="1" smtClean="0">
                                    <a:latin typeface="Cambria Math" panose="02040503050406030204" pitchFamily="18" charset="0"/>
                                  </a:rPr>
                                  <m:t>1.75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0+</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r>
                      <a:rPr lang="es-MX" sz="2400" b="0" i="1" smtClean="0">
                        <a:latin typeface="Cambria Math" panose="02040503050406030204" pitchFamily="18" charset="0"/>
                      </a:rPr>
                      <m:t>=</m:t>
                    </m:r>
                  </m:oMath>
                </a14:m>
                <a:r>
                  <a:rPr lang="es-MX" sz="2400" b="0" i="1" dirty="0">
                    <a:latin typeface="Cambria Math" panose="02040503050406030204" pitchFamily="18" charset="0"/>
                  </a:rPr>
                  <a:t> 0</a:t>
                </a:r>
              </a:p>
            </p:txBody>
          </p:sp>
        </mc:Choice>
        <mc:Fallback>
          <p:sp>
            <p:nvSpPr>
              <p:cNvPr id="16" name="TextBox 15">
                <a:extLst>
                  <a:ext uri="{FF2B5EF4-FFF2-40B4-BE49-F238E27FC236}">
                    <a16:creationId xmlns:a16="http://schemas.microsoft.com/office/drawing/2014/main" id="{9B0C7F19-C565-B745-9D31-861A0F3B5404}"/>
                  </a:ext>
                </a:extLst>
              </p:cNvPr>
              <p:cNvSpPr txBox="1">
                <a:spLocks noRot="1" noChangeAspect="1" noMove="1" noResize="1" noEditPoints="1" noAdjustHandles="1" noChangeArrowheads="1" noChangeShapeType="1" noTextEdit="1"/>
              </p:cNvSpPr>
              <p:nvPr/>
            </p:nvSpPr>
            <p:spPr>
              <a:xfrm>
                <a:off x="238773" y="2292997"/>
                <a:ext cx="5630022" cy="3914405"/>
              </a:xfrm>
              <a:prstGeom prst="rect">
                <a:avLst/>
              </a:prstGeom>
              <a:blipFill>
                <a:blip r:embed="rId10"/>
                <a:stretch>
                  <a:fillRect l="-325" b="-2648"/>
                </a:stretch>
              </a:blipFill>
            </p:spPr>
            <p:txBody>
              <a:bodyPr/>
              <a:lstStyle/>
              <a:p>
                <a:r>
                  <a:rPr lang="es-MX">
                    <a:noFill/>
                  </a:rPr>
                  <a:t> </a:t>
                </a:r>
              </a:p>
            </p:txBody>
          </p:sp>
        </mc:Fallback>
      </mc:AlternateContent>
      <p:sp>
        <p:nvSpPr>
          <p:cNvPr id="20" name="TextBox 19">
            <a:extLst>
              <a:ext uri="{FF2B5EF4-FFF2-40B4-BE49-F238E27FC236}">
                <a16:creationId xmlns:a16="http://schemas.microsoft.com/office/drawing/2014/main" id="{766AE3E1-C80E-0915-885D-D87155411B61}"/>
              </a:ext>
            </a:extLst>
          </p:cNvPr>
          <p:cNvSpPr txBox="1"/>
          <p:nvPr/>
        </p:nvSpPr>
        <p:spPr>
          <a:xfrm>
            <a:off x="173334"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1</a:t>
            </a:r>
            <a:endParaRPr lang="es-MX"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D4A9958-3BAF-7CDA-6A98-8BF212CCA7CB}"/>
                  </a:ext>
                </a:extLst>
              </p:cNvPr>
              <p:cNvSpPr txBox="1"/>
              <p:nvPr/>
            </p:nvSpPr>
            <p:spPr>
              <a:xfrm>
                <a:off x="6364315" y="1657010"/>
                <a:ext cx="1177950"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0</m:t>
                                </m:r>
                                <m:r>
                                  <a:rPr lang="es-MX" i="1">
                                    <a:latin typeface="Cambria Math" panose="02040503050406030204" pitchFamily="18" charset="0"/>
                                  </a:rPr>
                                  <m:t>.75</m:t>
                                </m:r>
                              </m:e>
                            </m:mr>
                            <m:mr>
                              <m:e>
                                <m:r>
                                  <a:rPr lang="es-MX" i="1">
                                    <a:latin typeface="Cambria Math" panose="02040503050406030204" pitchFamily="18" charset="0"/>
                                  </a:rPr>
                                  <m:t>1.75</m:t>
                                </m:r>
                              </m:e>
                            </m:mr>
                          </m:m>
                        </m:e>
                      </m:d>
                    </m:oMath>
                  </m:oMathPara>
                </a14:m>
                <a:endParaRPr lang="es-MX" dirty="0"/>
              </a:p>
            </p:txBody>
          </p:sp>
        </mc:Choice>
        <mc:Fallback>
          <p:sp>
            <p:nvSpPr>
              <p:cNvPr id="5" name="TextBox 4">
                <a:extLst>
                  <a:ext uri="{FF2B5EF4-FFF2-40B4-BE49-F238E27FC236}">
                    <a16:creationId xmlns:a16="http://schemas.microsoft.com/office/drawing/2014/main" id="{7D4A9958-3BAF-7CDA-6A98-8BF212CCA7CB}"/>
                  </a:ext>
                </a:extLst>
              </p:cNvPr>
              <p:cNvSpPr txBox="1">
                <a:spLocks noRot="1" noChangeAspect="1" noMove="1" noResize="1" noEditPoints="1" noAdjustHandles="1" noChangeArrowheads="1" noChangeShapeType="1" noTextEdit="1"/>
              </p:cNvSpPr>
              <p:nvPr/>
            </p:nvSpPr>
            <p:spPr>
              <a:xfrm>
                <a:off x="6364315" y="1657010"/>
                <a:ext cx="1177950" cy="467564"/>
              </a:xfrm>
              <a:prstGeom prst="rect">
                <a:avLst/>
              </a:prstGeom>
              <a:blipFill>
                <a:blip r:embed="rId11"/>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43D2545-967D-938F-939E-2C7A6671A35E}"/>
                  </a:ext>
                </a:extLst>
              </p:cNvPr>
              <p:cNvSpPr txBox="1"/>
              <p:nvPr/>
            </p:nvSpPr>
            <p:spPr>
              <a:xfrm>
                <a:off x="7788625" y="1767670"/>
                <a:ext cx="60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m:t>
                      </m:r>
                    </m:oMath>
                  </m:oMathPara>
                </a14:m>
                <a:endParaRPr lang="es-MX" dirty="0"/>
              </a:p>
            </p:txBody>
          </p:sp>
        </mc:Choice>
        <mc:Fallback>
          <p:sp>
            <p:nvSpPr>
              <p:cNvPr id="10" name="TextBox 9">
                <a:extLst>
                  <a:ext uri="{FF2B5EF4-FFF2-40B4-BE49-F238E27FC236}">
                    <a16:creationId xmlns:a16="http://schemas.microsoft.com/office/drawing/2014/main" id="{643D2545-967D-938F-939E-2C7A6671A35E}"/>
                  </a:ext>
                </a:extLst>
              </p:cNvPr>
              <p:cNvSpPr txBox="1">
                <a:spLocks noRot="1" noChangeAspect="1" noMove="1" noResize="1" noEditPoints="1" noAdjustHandles="1" noChangeArrowheads="1" noChangeShapeType="1" noTextEdit="1"/>
              </p:cNvSpPr>
              <p:nvPr/>
            </p:nvSpPr>
            <p:spPr>
              <a:xfrm>
                <a:off x="7788625" y="1767670"/>
                <a:ext cx="606192" cy="276999"/>
              </a:xfrm>
              <a:prstGeom prst="rect">
                <a:avLst/>
              </a:prstGeom>
              <a:blipFill>
                <a:blip r:embed="rId12"/>
                <a:stretch>
                  <a:fillRect l="-10101" r="-9091" b="-888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205AC35-FA69-9AEB-46CF-9005E32E4759}"/>
                  </a:ext>
                </a:extLst>
              </p:cNvPr>
              <p:cNvSpPr txBox="1"/>
              <p:nvPr/>
            </p:nvSpPr>
            <p:spPr>
              <a:xfrm>
                <a:off x="8627273" y="1769266"/>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5" name="TextBox 14">
                <a:extLst>
                  <a:ext uri="{FF2B5EF4-FFF2-40B4-BE49-F238E27FC236}">
                    <a16:creationId xmlns:a16="http://schemas.microsoft.com/office/drawing/2014/main" id="{8205AC35-FA69-9AEB-46CF-9005E32E4759}"/>
                  </a:ext>
                </a:extLst>
              </p:cNvPr>
              <p:cNvSpPr txBox="1">
                <a:spLocks noRot="1" noChangeAspect="1" noMove="1" noResize="1" noEditPoints="1" noAdjustHandles="1" noChangeArrowheads="1" noChangeShapeType="1" noTextEdit="1"/>
              </p:cNvSpPr>
              <p:nvPr/>
            </p:nvSpPr>
            <p:spPr>
              <a:xfrm>
                <a:off x="8627273" y="1769266"/>
                <a:ext cx="780983" cy="276999"/>
              </a:xfrm>
              <a:prstGeom prst="rect">
                <a:avLst/>
              </a:prstGeom>
              <a:blipFill>
                <a:blip r:embed="rId13"/>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D9DECF5-3A52-CB21-F864-3114D491566A}"/>
                  </a:ext>
                </a:extLst>
              </p:cNvPr>
              <p:cNvSpPr txBox="1"/>
              <p:nvPr/>
            </p:nvSpPr>
            <p:spPr>
              <a:xfrm>
                <a:off x="9640712" y="1676106"/>
                <a:ext cx="1177950" cy="4657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−0.5</m:t>
                              </m:r>
                            </m:e>
                            <m:e>
                              <m:r>
                                <a:rPr lang="es-MX" b="0" i="1" smtClean="0">
                                  <a:latin typeface="Cambria Math" panose="02040503050406030204" pitchFamily="18" charset="0"/>
                                </a:rPr>
                                <m:t>1</m:t>
                              </m:r>
                            </m:e>
                          </m:eqArr>
                        </m:e>
                      </m:d>
                    </m:oMath>
                  </m:oMathPara>
                </a14:m>
                <a:endParaRPr lang="es-MX" dirty="0"/>
              </a:p>
            </p:txBody>
          </p:sp>
        </mc:Choice>
        <mc:Fallback>
          <p:sp>
            <p:nvSpPr>
              <p:cNvPr id="17" name="TextBox 16">
                <a:extLst>
                  <a:ext uri="{FF2B5EF4-FFF2-40B4-BE49-F238E27FC236}">
                    <a16:creationId xmlns:a16="http://schemas.microsoft.com/office/drawing/2014/main" id="{BD9DECF5-3A52-CB21-F864-3114D491566A}"/>
                  </a:ext>
                </a:extLst>
              </p:cNvPr>
              <p:cNvSpPr txBox="1">
                <a:spLocks noRot="1" noChangeAspect="1" noMove="1" noResize="1" noEditPoints="1" noAdjustHandles="1" noChangeArrowheads="1" noChangeShapeType="1" noTextEdit="1"/>
              </p:cNvSpPr>
              <p:nvPr/>
            </p:nvSpPr>
            <p:spPr>
              <a:xfrm>
                <a:off x="9640712" y="1676106"/>
                <a:ext cx="1177950" cy="465705"/>
              </a:xfrm>
              <a:prstGeom prst="rect">
                <a:avLst/>
              </a:prstGeom>
              <a:blipFill>
                <a:blip r:embed="rId1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7CB451E-BF61-2350-BACC-35FB8D53FE80}"/>
                  </a:ext>
                </a:extLst>
              </p:cNvPr>
              <p:cNvSpPr txBox="1"/>
              <p:nvPr/>
            </p:nvSpPr>
            <p:spPr>
              <a:xfrm>
                <a:off x="10833121" y="1767670"/>
                <a:ext cx="673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r>
                        <a:rPr lang="es-MX" b="0" i="0" smtClean="0">
                          <a:latin typeface="Cambria Math" panose="02040503050406030204" pitchFamily="18" charset="0"/>
                        </a:rPr>
                        <m:t>0</m:t>
                      </m:r>
                    </m:oMath>
                  </m:oMathPara>
                </a14:m>
                <a:endParaRPr lang="es-MX" dirty="0"/>
              </a:p>
            </p:txBody>
          </p:sp>
        </mc:Choice>
        <mc:Fallback>
          <p:sp>
            <p:nvSpPr>
              <p:cNvPr id="18" name="TextBox 17">
                <a:extLst>
                  <a:ext uri="{FF2B5EF4-FFF2-40B4-BE49-F238E27FC236}">
                    <a16:creationId xmlns:a16="http://schemas.microsoft.com/office/drawing/2014/main" id="{D7CB451E-BF61-2350-BACC-35FB8D53FE80}"/>
                  </a:ext>
                </a:extLst>
              </p:cNvPr>
              <p:cNvSpPr txBox="1">
                <a:spLocks noRot="1" noChangeAspect="1" noMove="1" noResize="1" noEditPoints="1" noAdjustHandles="1" noChangeArrowheads="1" noChangeShapeType="1" noTextEdit="1"/>
              </p:cNvSpPr>
              <p:nvPr/>
            </p:nvSpPr>
            <p:spPr>
              <a:xfrm>
                <a:off x="10833121" y="1767670"/>
                <a:ext cx="673582" cy="276999"/>
              </a:xfrm>
              <a:prstGeom prst="rect">
                <a:avLst/>
              </a:prstGeom>
              <a:blipFill>
                <a:blip r:embed="rId15"/>
                <a:stretch>
                  <a:fillRect l="-9009" r="-8108"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E42D0A10-735B-214B-530C-A28E1536D04D}"/>
                  </a:ext>
                </a:extLst>
              </p:cNvPr>
              <p:cNvSpPr txBox="1"/>
              <p:nvPr/>
            </p:nvSpPr>
            <p:spPr>
              <a:xfrm>
                <a:off x="6304388" y="2292997"/>
                <a:ext cx="5630022" cy="395589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0.75</m:t>
                          </m:r>
                          <m:r>
                            <a:rPr lang="es-MX" sz="2400" b="0" i="1" smtClean="0">
                              <a:latin typeface="Cambria Math" panose="02040503050406030204" pitchFamily="18" charset="0"/>
                            </a:rPr>
                            <m:t> </m:t>
                          </m:r>
                          <m:r>
                            <a:rPr lang="es-MX" sz="2400" b="0" i="1" smtClean="0">
                              <a:latin typeface="Cambria Math" panose="02040503050406030204" pitchFamily="18" charset="0"/>
                            </a:rPr>
                            <m:t>1.75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−0.5</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+0=</m:t>
                      </m:r>
                      <m:r>
                        <a:rPr lang="es-MX" sz="2400" b="0" i="1" smtClean="0">
                          <a:latin typeface="Cambria Math" panose="02040503050406030204" pitchFamily="18" charset="0"/>
                        </a:rPr>
                        <m:t>1.375</m:t>
                      </m:r>
                    </m:oMath>
                  </m:oMathPara>
                </a14:m>
                <a:endParaRPr lang="es-MX" sz="2400" b="0" i="1" dirty="0">
                  <a:latin typeface="Cambria Math" panose="02040503050406030204" pitchFamily="18" charset="0"/>
                </a:endParaRPr>
              </a:p>
              <a:p>
                <a:endParaRPr lang="es-MX" sz="2400" b="0" i="1" dirty="0">
                  <a:solidFill>
                    <a:schemeClr val="tx1"/>
                  </a:solidFill>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1.375</m:t>
                        </m:r>
                      </m:e>
                    </m:d>
                  </m:oMath>
                </a14:m>
                <a:r>
                  <a:rPr lang="es-MX" sz="2400" b="0" i="1" dirty="0">
                    <a:latin typeface="Cambria Math" panose="02040503050406030204" pitchFamily="18" charset="0"/>
                  </a:rPr>
                  <a:t> = 1</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=0−1=−1</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0</m:t>
                                </m:r>
                                <m:r>
                                  <a:rPr lang="es-MX" sz="2400" b="0" i="1" smtClean="0">
                                    <a:latin typeface="Cambria Math" panose="02040503050406030204" pitchFamily="18" charset="0"/>
                                  </a:rPr>
                                  <m:t>.75</m:t>
                                </m:r>
                              </m:e>
                            </m:mr>
                            <m:mr>
                              <m:e>
                                <m:r>
                                  <a:rPr lang="es-MX" sz="2400" b="0" i="1" smtClean="0">
                                    <a:latin typeface="Cambria Math" panose="02040503050406030204" pitchFamily="18" charset="0"/>
                                  </a:rPr>
                                  <m:t>1.75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−0.5</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e>
                            </m:mr>
                            <m:mr>
                              <m:e>
                                <m:r>
                                  <a:rPr lang="es-MX" sz="2400" b="0" i="1" smtClean="0">
                                    <a:latin typeface="Cambria Math" panose="02040503050406030204" pitchFamily="18" charset="0"/>
                                  </a:rPr>
                                  <m:t>1.</m:t>
                                </m:r>
                                <m:r>
                                  <a:rPr lang="es-MX" sz="2400" b="0" i="1" smtClean="0">
                                    <a:latin typeface="Cambria Math" panose="02040503050406030204" pitchFamily="18" charset="0"/>
                                  </a:rPr>
                                  <m:t>25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0+</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e>
                    </m:d>
                    <m:r>
                      <a:rPr lang="es-MX" sz="2400" b="0" i="1" smtClean="0">
                        <a:latin typeface="Cambria Math" panose="02040503050406030204" pitchFamily="18" charset="0"/>
                      </a:rPr>
                      <m:t>=</m:t>
                    </m:r>
                  </m:oMath>
                </a14:m>
                <a:r>
                  <a:rPr lang="es-MX" sz="2400" b="0" i="1" dirty="0">
                    <a:latin typeface="Cambria Math" panose="02040503050406030204" pitchFamily="18" charset="0"/>
                  </a:rPr>
                  <a:t> -0.5</a:t>
                </a:r>
              </a:p>
            </p:txBody>
          </p:sp>
        </mc:Choice>
        <mc:Fallback>
          <p:sp>
            <p:nvSpPr>
              <p:cNvPr id="19" name="TextBox 18">
                <a:extLst>
                  <a:ext uri="{FF2B5EF4-FFF2-40B4-BE49-F238E27FC236}">
                    <a16:creationId xmlns:a16="http://schemas.microsoft.com/office/drawing/2014/main" id="{E42D0A10-735B-214B-530C-A28E1536D04D}"/>
                  </a:ext>
                </a:extLst>
              </p:cNvPr>
              <p:cNvSpPr txBox="1">
                <a:spLocks noRot="1" noChangeAspect="1" noMove="1" noResize="1" noEditPoints="1" noAdjustHandles="1" noChangeArrowheads="1" noChangeShapeType="1" noTextEdit="1"/>
              </p:cNvSpPr>
              <p:nvPr/>
            </p:nvSpPr>
            <p:spPr>
              <a:xfrm>
                <a:off x="6304388" y="2292997"/>
                <a:ext cx="5630022" cy="3955891"/>
              </a:xfrm>
              <a:prstGeom prst="rect">
                <a:avLst/>
              </a:prstGeom>
              <a:blipFill>
                <a:blip r:embed="rId16"/>
                <a:stretch>
                  <a:fillRect l="-325" b="-1695"/>
                </a:stretch>
              </a:blipFill>
            </p:spPr>
            <p:txBody>
              <a:bodyPr/>
              <a:lstStyle/>
              <a:p>
                <a:r>
                  <a:rPr lang="es-MX">
                    <a:noFill/>
                  </a:rPr>
                  <a:t> </a:t>
                </a:r>
              </a:p>
            </p:txBody>
          </p:sp>
        </mc:Fallback>
      </mc:AlternateContent>
      <p:sp>
        <p:nvSpPr>
          <p:cNvPr id="21" name="TextBox 20">
            <a:extLst>
              <a:ext uri="{FF2B5EF4-FFF2-40B4-BE49-F238E27FC236}">
                <a16:creationId xmlns:a16="http://schemas.microsoft.com/office/drawing/2014/main" id="{58908D7F-BFF3-0120-92E6-EE2BCC7D8287}"/>
              </a:ext>
            </a:extLst>
          </p:cNvPr>
          <p:cNvSpPr txBox="1"/>
          <p:nvPr/>
        </p:nvSpPr>
        <p:spPr>
          <a:xfrm>
            <a:off x="6238949"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2</a:t>
            </a:r>
            <a:endParaRPr lang="es-MX" dirty="0"/>
          </a:p>
        </p:txBody>
      </p:sp>
    </p:spTree>
    <p:extLst>
      <p:ext uri="{BB962C8B-B14F-4D97-AF65-F5344CB8AC3E}">
        <p14:creationId xmlns:p14="http://schemas.microsoft.com/office/powerpoint/2010/main" val="234366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47C3C-F79F-BB6A-DB89-27A3475348E3}"/>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B33BA97C-66FD-377C-EEB2-EC179B381521}"/>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A5515BAC-20F0-D209-F257-D4745E1F9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55A03804-6E5E-C235-8CD2-89CF1276564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53B97E7C-2995-C426-A34E-225EDB7F6AAB}"/>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216432FE-158B-1A2D-E8F4-A77B0FF3AB6E}"/>
                  </a:ext>
                </a:extLst>
              </p:cNvPr>
              <p:cNvSpPr txBox="1"/>
              <p:nvPr/>
            </p:nvSpPr>
            <p:spPr>
              <a:xfrm>
                <a:off x="298700" y="1657010"/>
                <a:ext cx="1177950" cy="4619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1</m:t>
                                </m:r>
                              </m:e>
                            </m:mr>
                            <m:mr>
                              <m:e>
                                <m:r>
                                  <a:rPr lang="es-MX" i="1">
                                    <a:latin typeface="Cambria Math" panose="02040503050406030204" pitchFamily="18" charset="0"/>
                                  </a:rPr>
                                  <m:t>1.25</m:t>
                                </m:r>
                              </m:e>
                            </m:mr>
                          </m:m>
                        </m:e>
                      </m:d>
                    </m:oMath>
                  </m:oMathPara>
                </a14:m>
                <a:endParaRPr lang="es-MX" dirty="0"/>
              </a:p>
            </p:txBody>
          </p:sp>
        </mc:Choice>
        <mc:Fallback>
          <p:sp>
            <p:nvSpPr>
              <p:cNvPr id="24" name="TextBox 23">
                <a:extLst>
                  <a:ext uri="{FF2B5EF4-FFF2-40B4-BE49-F238E27FC236}">
                    <a16:creationId xmlns:a16="http://schemas.microsoft.com/office/drawing/2014/main" id="{216432FE-158B-1A2D-E8F4-A77B0FF3AB6E}"/>
                  </a:ext>
                </a:extLst>
              </p:cNvPr>
              <p:cNvSpPr txBox="1">
                <a:spLocks noRot="1" noChangeAspect="1" noMove="1" noResize="1" noEditPoints="1" noAdjustHandles="1" noChangeArrowheads="1" noChangeShapeType="1" noTextEdit="1"/>
              </p:cNvSpPr>
              <p:nvPr/>
            </p:nvSpPr>
            <p:spPr>
              <a:xfrm>
                <a:off x="298700" y="1657010"/>
                <a:ext cx="1177950" cy="461986"/>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33507C3-DC60-03AF-51F4-08688159F220}"/>
                  </a:ext>
                </a:extLst>
              </p:cNvPr>
              <p:cNvSpPr txBox="1"/>
              <p:nvPr/>
            </p:nvSpPr>
            <p:spPr>
              <a:xfrm>
                <a:off x="1723010" y="1767670"/>
                <a:ext cx="9556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=−0.5</m:t>
                      </m:r>
                    </m:oMath>
                  </m:oMathPara>
                </a14:m>
                <a:endParaRPr lang="es-MX" dirty="0"/>
              </a:p>
            </p:txBody>
          </p:sp>
        </mc:Choice>
        <mc:Fallback>
          <p:sp>
            <p:nvSpPr>
              <p:cNvPr id="8" name="TextBox 7">
                <a:extLst>
                  <a:ext uri="{FF2B5EF4-FFF2-40B4-BE49-F238E27FC236}">
                    <a16:creationId xmlns:a16="http://schemas.microsoft.com/office/drawing/2014/main" id="{133507C3-DC60-03AF-51F4-08688159F220}"/>
                  </a:ext>
                </a:extLst>
              </p:cNvPr>
              <p:cNvSpPr txBox="1">
                <a:spLocks noRot="1" noChangeAspect="1" noMove="1" noResize="1" noEditPoints="1" noAdjustHandles="1" noChangeArrowheads="1" noChangeShapeType="1" noTextEdit="1"/>
              </p:cNvSpPr>
              <p:nvPr/>
            </p:nvSpPr>
            <p:spPr>
              <a:xfrm>
                <a:off x="1723010" y="1767670"/>
                <a:ext cx="955646" cy="276999"/>
              </a:xfrm>
              <a:prstGeom prst="rect">
                <a:avLst/>
              </a:prstGeom>
              <a:blipFill>
                <a:blip r:embed="rId6"/>
                <a:stretch>
                  <a:fillRect l="-6410" r="-7051" b="-8889"/>
                </a:stretch>
              </a:blipFill>
            </p:spPr>
            <p:txBody>
              <a:bodyPr/>
              <a:lstStyle/>
              <a:p>
                <a:r>
                  <a:rPr lang="es-MX">
                    <a:noFill/>
                  </a:rPr>
                  <a:t> </a:t>
                </a:r>
              </a:p>
            </p:txBody>
          </p:sp>
        </mc:Fallback>
      </mc:AlternateContent>
      <p:sp>
        <p:nvSpPr>
          <p:cNvPr id="11" name="Marcador de contenido 2">
            <a:extLst>
              <a:ext uri="{FF2B5EF4-FFF2-40B4-BE49-F238E27FC236}">
                <a16:creationId xmlns:a16="http://schemas.microsoft.com/office/drawing/2014/main" id="{E81CA2E9-1110-3DB0-7683-37D80B7BFB6C}"/>
              </a:ext>
            </a:extLst>
          </p:cNvPr>
          <p:cNvSpPr txBox="1">
            <a:spLocks/>
          </p:cNvSpPr>
          <p:nvPr/>
        </p:nvSpPr>
        <p:spPr>
          <a:xfrm>
            <a:off x="238773" y="540075"/>
            <a:ext cx="1471537" cy="6177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Época 2.</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A3AE491-8D83-4EC1-331C-BAB6227BF781}"/>
                  </a:ext>
                </a:extLst>
              </p:cNvPr>
              <p:cNvSpPr txBox="1"/>
              <p:nvPr/>
            </p:nvSpPr>
            <p:spPr>
              <a:xfrm>
                <a:off x="2790398" y="1770040"/>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2" name="TextBox 11">
                <a:extLst>
                  <a:ext uri="{FF2B5EF4-FFF2-40B4-BE49-F238E27FC236}">
                    <a16:creationId xmlns:a16="http://schemas.microsoft.com/office/drawing/2014/main" id="{4A3AE491-8D83-4EC1-331C-BAB6227BF781}"/>
                  </a:ext>
                </a:extLst>
              </p:cNvPr>
              <p:cNvSpPr txBox="1">
                <a:spLocks noRot="1" noChangeAspect="1" noMove="1" noResize="1" noEditPoints="1" noAdjustHandles="1" noChangeArrowheads="1" noChangeShapeType="1" noTextEdit="1"/>
              </p:cNvSpPr>
              <p:nvPr/>
            </p:nvSpPr>
            <p:spPr>
              <a:xfrm>
                <a:off x="2790398" y="1770040"/>
                <a:ext cx="780983" cy="276999"/>
              </a:xfrm>
              <a:prstGeom prst="rect">
                <a:avLst/>
              </a:prstGeom>
              <a:blipFill>
                <a:blip r:embed="rId7"/>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AE75891-7B60-F1D1-AF68-E84CB78E1DE1}"/>
                  </a:ext>
                </a:extLst>
              </p:cNvPr>
              <p:cNvSpPr txBox="1"/>
              <p:nvPr/>
            </p:nvSpPr>
            <p:spPr>
              <a:xfrm>
                <a:off x="3575097" y="1676106"/>
                <a:ext cx="1177950" cy="4601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3</m:t>
                              </m:r>
                            </m:e>
                            <m:e>
                              <m:r>
                                <a:rPr lang="es-MX" b="0" i="1" smtClean="0">
                                  <a:latin typeface="Cambria Math" panose="02040503050406030204" pitchFamily="18" charset="0"/>
                                </a:rPr>
                                <m:t>1</m:t>
                              </m:r>
                            </m:e>
                          </m:eqArr>
                        </m:e>
                      </m:d>
                    </m:oMath>
                  </m:oMathPara>
                </a14:m>
                <a:endParaRPr lang="es-MX" dirty="0"/>
              </a:p>
            </p:txBody>
          </p:sp>
        </mc:Choice>
        <mc:Fallback>
          <p:sp>
            <p:nvSpPr>
              <p:cNvPr id="13" name="TextBox 12">
                <a:extLst>
                  <a:ext uri="{FF2B5EF4-FFF2-40B4-BE49-F238E27FC236}">
                    <a16:creationId xmlns:a16="http://schemas.microsoft.com/office/drawing/2014/main" id="{4AE75891-7B60-F1D1-AF68-E84CB78E1DE1}"/>
                  </a:ext>
                </a:extLst>
              </p:cNvPr>
              <p:cNvSpPr txBox="1">
                <a:spLocks noRot="1" noChangeAspect="1" noMove="1" noResize="1" noEditPoints="1" noAdjustHandles="1" noChangeArrowheads="1" noChangeShapeType="1" noTextEdit="1"/>
              </p:cNvSpPr>
              <p:nvPr/>
            </p:nvSpPr>
            <p:spPr>
              <a:xfrm>
                <a:off x="3575097" y="1676106"/>
                <a:ext cx="1177950" cy="460126"/>
              </a:xfrm>
              <a:prstGeom prst="rect">
                <a:avLst/>
              </a:prstGeom>
              <a:blipFill>
                <a:blip r:embed="rId8"/>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DF478BA-C550-C63F-C008-26CEE7737990}"/>
                  </a:ext>
                </a:extLst>
              </p:cNvPr>
              <p:cNvSpPr txBox="1"/>
              <p:nvPr/>
            </p:nvSpPr>
            <p:spPr>
              <a:xfrm>
                <a:off x="4767506" y="1767670"/>
                <a:ext cx="673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r>
                        <a:rPr lang="es-MX" b="0" i="0" smtClean="0">
                          <a:latin typeface="Cambria Math" panose="02040503050406030204" pitchFamily="18" charset="0"/>
                        </a:rPr>
                        <m:t>1</m:t>
                      </m:r>
                    </m:oMath>
                  </m:oMathPara>
                </a14:m>
                <a:endParaRPr lang="es-MX" dirty="0"/>
              </a:p>
            </p:txBody>
          </p:sp>
        </mc:Choice>
        <mc:Fallback>
          <p:sp>
            <p:nvSpPr>
              <p:cNvPr id="14" name="TextBox 13">
                <a:extLst>
                  <a:ext uri="{FF2B5EF4-FFF2-40B4-BE49-F238E27FC236}">
                    <a16:creationId xmlns:a16="http://schemas.microsoft.com/office/drawing/2014/main" id="{4DF478BA-C550-C63F-C008-26CEE7737990}"/>
                  </a:ext>
                </a:extLst>
              </p:cNvPr>
              <p:cNvSpPr txBox="1">
                <a:spLocks noRot="1" noChangeAspect="1" noMove="1" noResize="1" noEditPoints="1" noAdjustHandles="1" noChangeArrowheads="1" noChangeShapeType="1" noTextEdit="1"/>
              </p:cNvSpPr>
              <p:nvPr/>
            </p:nvSpPr>
            <p:spPr>
              <a:xfrm>
                <a:off x="4767506" y="1767670"/>
                <a:ext cx="673582" cy="276999"/>
              </a:xfrm>
              <a:prstGeom prst="rect">
                <a:avLst/>
              </a:prstGeom>
              <a:blipFill>
                <a:blip r:embed="rId9"/>
                <a:stretch>
                  <a:fillRect l="-9009" r="-8108"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BE1EDED-0EEF-82E2-97C7-E2FDAA88CF79}"/>
                  </a:ext>
                </a:extLst>
              </p:cNvPr>
              <p:cNvSpPr txBox="1"/>
              <p:nvPr/>
            </p:nvSpPr>
            <p:spPr>
              <a:xfrm>
                <a:off x="238773" y="2292997"/>
                <a:ext cx="5630022" cy="3914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1</m:t>
                          </m:r>
                          <m:r>
                            <a:rPr lang="es-MX" sz="2400" b="0" i="1" smtClean="0">
                              <a:latin typeface="Cambria Math" panose="02040503050406030204" pitchFamily="18" charset="0"/>
                            </a:rPr>
                            <m:t> 1.</m:t>
                          </m:r>
                          <m:r>
                            <a:rPr lang="es-MX" sz="2400" b="0" i="1" smtClean="0">
                              <a:latin typeface="Cambria Math" panose="02040503050406030204" pitchFamily="18" charset="0"/>
                            </a:rPr>
                            <m:t>25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3</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−0.5</m:t>
                      </m:r>
                      <m:r>
                        <a:rPr lang="es-MX" sz="2400" b="0" i="1" smtClean="0">
                          <a:latin typeface="Cambria Math" panose="02040503050406030204" pitchFamily="18" charset="0"/>
                        </a:rPr>
                        <m:t>=</m:t>
                      </m:r>
                      <m:r>
                        <a:rPr lang="es-MX" sz="2400" b="0" i="1" smtClean="0">
                          <a:latin typeface="Cambria Math" panose="02040503050406030204" pitchFamily="18" charset="0"/>
                        </a:rPr>
                        <m:t>3.75</m:t>
                      </m:r>
                    </m:oMath>
                  </m:oMathPara>
                </a14:m>
                <a:endParaRPr lang="es-MX" sz="2400" b="0" i="1" dirty="0">
                  <a:latin typeface="Cambria Math" panose="02040503050406030204" pitchFamily="18" charset="0"/>
                </a:endParaRPr>
              </a:p>
              <a:p>
                <a:endParaRPr lang="es-MX" sz="2400" b="0" i="1" dirty="0">
                  <a:solidFill>
                    <a:schemeClr val="tx1"/>
                  </a:solidFill>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3.75</m:t>
                        </m:r>
                      </m:e>
                    </m:d>
                  </m:oMath>
                </a14:m>
                <a:r>
                  <a:rPr lang="es-MX" sz="2400" b="0" i="1" dirty="0">
                    <a:latin typeface="Cambria Math" panose="02040503050406030204" pitchFamily="18" charset="0"/>
                  </a:rPr>
                  <a:t> = 1</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=1−1=0</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e>
                            </m:mr>
                            <m:mr>
                              <m:e>
                                <m:r>
                                  <a:rPr lang="es-MX" sz="2400" b="0" i="1" smtClean="0">
                                    <a:latin typeface="Cambria Math" panose="02040503050406030204" pitchFamily="18" charset="0"/>
                                  </a:rPr>
                                  <m:t>1.25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3</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e>
                            </m:mr>
                            <m:mr>
                              <m:e>
                                <m:r>
                                  <a:rPr lang="es-MX" sz="2400" b="0" i="1" smtClean="0">
                                    <a:latin typeface="Cambria Math" panose="02040503050406030204" pitchFamily="18" charset="0"/>
                                  </a:rPr>
                                  <m:t>1.25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−0.5</m:t>
                    </m:r>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r>
                      <a:rPr lang="es-MX" sz="2400" b="0" i="1" smtClean="0">
                        <a:latin typeface="Cambria Math" panose="02040503050406030204" pitchFamily="18" charset="0"/>
                      </a:rPr>
                      <m:t>=</m:t>
                    </m:r>
                  </m:oMath>
                </a14:m>
                <a:r>
                  <a:rPr lang="es-MX" sz="2400" b="0" i="1" dirty="0">
                    <a:latin typeface="Cambria Math" panose="02040503050406030204" pitchFamily="18" charset="0"/>
                  </a:rPr>
                  <a:t> -0.5</a:t>
                </a:r>
              </a:p>
            </p:txBody>
          </p:sp>
        </mc:Choice>
        <mc:Fallback>
          <p:sp>
            <p:nvSpPr>
              <p:cNvPr id="16" name="TextBox 15">
                <a:extLst>
                  <a:ext uri="{FF2B5EF4-FFF2-40B4-BE49-F238E27FC236}">
                    <a16:creationId xmlns:a16="http://schemas.microsoft.com/office/drawing/2014/main" id="{2BE1EDED-0EEF-82E2-97C7-E2FDAA88CF79}"/>
                  </a:ext>
                </a:extLst>
              </p:cNvPr>
              <p:cNvSpPr txBox="1">
                <a:spLocks noRot="1" noChangeAspect="1" noMove="1" noResize="1" noEditPoints="1" noAdjustHandles="1" noChangeArrowheads="1" noChangeShapeType="1" noTextEdit="1"/>
              </p:cNvSpPr>
              <p:nvPr/>
            </p:nvSpPr>
            <p:spPr>
              <a:xfrm>
                <a:off x="238773" y="2292997"/>
                <a:ext cx="5630022" cy="3914405"/>
              </a:xfrm>
              <a:prstGeom prst="rect">
                <a:avLst/>
              </a:prstGeom>
              <a:blipFill>
                <a:blip r:embed="rId10"/>
                <a:stretch>
                  <a:fillRect l="-325" b="-2336"/>
                </a:stretch>
              </a:blipFill>
            </p:spPr>
            <p:txBody>
              <a:bodyPr/>
              <a:lstStyle/>
              <a:p>
                <a:r>
                  <a:rPr lang="es-MX">
                    <a:noFill/>
                  </a:rPr>
                  <a:t> </a:t>
                </a:r>
              </a:p>
            </p:txBody>
          </p:sp>
        </mc:Fallback>
      </mc:AlternateContent>
      <p:sp>
        <p:nvSpPr>
          <p:cNvPr id="20" name="TextBox 19">
            <a:extLst>
              <a:ext uri="{FF2B5EF4-FFF2-40B4-BE49-F238E27FC236}">
                <a16:creationId xmlns:a16="http://schemas.microsoft.com/office/drawing/2014/main" id="{49BC9B05-AB5E-DBA5-2848-EC390E6C961E}"/>
              </a:ext>
            </a:extLst>
          </p:cNvPr>
          <p:cNvSpPr txBox="1"/>
          <p:nvPr/>
        </p:nvSpPr>
        <p:spPr>
          <a:xfrm>
            <a:off x="173334"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3</a:t>
            </a:r>
            <a:endParaRPr lang="es-MX"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1DB446A-1F67-F85A-B664-82D1E2FDAC00}"/>
                  </a:ext>
                </a:extLst>
              </p:cNvPr>
              <p:cNvSpPr txBox="1"/>
              <p:nvPr/>
            </p:nvSpPr>
            <p:spPr>
              <a:xfrm>
                <a:off x="6364315" y="1657010"/>
                <a:ext cx="1177950" cy="4619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1</m:t>
                                </m:r>
                              </m:e>
                            </m:mr>
                            <m:mr>
                              <m:e>
                                <m:r>
                                  <a:rPr lang="es-MX" i="1">
                                    <a:latin typeface="Cambria Math" panose="02040503050406030204" pitchFamily="18" charset="0"/>
                                  </a:rPr>
                                  <m:t>1.25</m:t>
                                </m:r>
                              </m:e>
                            </m:mr>
                          </m:m>
                        </m:e>
                      </m:d>
                    </m:oMath>
                  </m:oMathPara>
                </a14:m>
                <a:endParaRPr lang="es-MX" dirty="0"/>
              </a:p>
            </p:txBody>
          </p:sp>
        </mc:Choice>
        <mc:Fallback>
          <p:sp>
            <p:nvSpPr>
              <p:cNvPr id="5" name="TextBox 4">
                <a:extLst>
                  <a:ext uri="{FF2B5EF4-FFF2-40B4-BE49-F238E27FC236}">
                    <a16:creationId xmlns:a16="http://schemas.microsoft.com/office/drawing/2014/main" id="{51DB446A-1F67-F85A-B664-82D1E2FDAC00}"/>
                  </a:ext>
                </a:extLst>
              </p:cNvPr>
              <p:cNvSpPr txBox="1">
                <a:spLocks noRot="1" noChangeAspect="1" noMove="1" noResize="1" noEditPoints="1" noAdjustHandles="1" noChangeArrowheads="1" noChangeShapeType="1" noTextEdit="1"/>
              </p:cNvSpPr>
              <p:nvPr/>
            </p:nvSpPr>
            <p:spPr>
              <a:xfrm>
                <a:off x="6364315" y="1657010"/>
                <a:ext cx="1177950" cy="461986"/>
              </a:xfrm>
              <a:prstGeom prst="rect">
                <a:avLst/>
              </a:prstGeom>
              <a:blipFill>
                <a:blip r:embed="rId11"/>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383097A-8750-E653-5A8D-D500F968DE51}"/>
                  </a:ext>
                </a:extLst>
              </p:cNvPr>
              <p:cNvSpPr txBox="1"/>
              <p:nvPr/>
            </p:nvSpPr>
            <p:spPr>
              <a:xfrm>
                <a:off x="7788625" y="1767670"/>
                <a:ext cx="9556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=−0.5</m:t>
                      </m:r>
                    </m:oMath>
                  </m:oMathPara>
                </a14:m>
                <a:endParaRPr lang="es-MX" dirty="0"/>
              </a:p>
            </p:txBody>
          </p:sp>
        </mc:Choice>
        <mc:Fallback>
          <p:sp>
            <p:nvSpPr>
              <p:cNvPr id="10" name="TextBox 9">
                <a:extLst>
                  <a:ext uri="{FF2B5EF4-FFF2-40B4-BE49-F238E27FC236}">
                    <a16:creationId xmlns:a16="http://schemas.microsoft.com/office/drawing/2014/main" id="{8383097A-8750-E653-5A8D-D500F968DE51}"/>
                  </a:ext>
                </a:extLst>
              </p:cNvPr>
              <p:cNvSpPr txBox="1">
                <a:spLocks noRot="1" noChangeAspect="1" noMove="1" noResize="1" noEditPoints="1" noAdjustHandles="1" noChangeArrowheads="1" noChangeShapeType="1" noTextEdit="1"/>
              </p:cNvSpPr>
              <p:nvPr/>
            </p:nvSpPr>
            <p:spPr>
              <a:xfrm>
                <a:off x="7788625" y="1767670"/>
                <a:ext cx="955646" cy="276999"/>
              </a:xfrm>
              <a:prstGeom prst="rect">
                <a:avLst/>
              </a:prstGeom>
              <a:blipFill>
                <a:blip r:embed="rId12"/>
                <a:stretch>
                  <a:fillRect l="-6410" r="-7051" b="-888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FC9AA86-21B5-4900-B92C-B89137CEAAD7}"/>
                  </a:ext>
                </a:extLst>
              </p:cNvPr>
              <p:cNvSpPr txBox="1"/>
              <p:nvPr/>
            </p:nvSpPr>
            <p:spPr>
              <a:xfrm>
                <a:off x="8802000" y="1757804"/>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5" name="TextBox 14">
                <a:extLst>
                  <a:ext uri="{FF2B5EF4-FFF2-40B4-BE49-F238E27FC236}">
                    <a16:creationId xmlns:a16="http://schemas.microsoft.com/office/drawing/2014/main" id="{EFC9AA86-21B5-4900-B92C-B89137CEAAD7}"/>
                  </a:ext>
                </a:extLst>
              </p:cNvPr>
              <p:cNvSpPr txBox="1">
                <a:spLocks noRot="1" noChangeAspect="1" noMove="1" noResize="1" noEditPoints="1" noAdjustHandles="1" noChangeArrowheads="1" noChangeShapeType="1" noTextEdit="1"/>
              </p:cNvSpPr>
              <p:nvPr/>
            </p:nvSpPr>
            <p:spPr>
              <a:xfrm>
                <a:off x="8802000" y="1757804"/>
                <a:ext cx="780983" cy="276999"/>
              </a:xfrm>
              <a:prstGeom prst="rect">
                <a:avLst/>
              </a:prstGeom>
              <a:blipFill>
                <a:blip r:embed="rId13"/>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1618960-8D4E-5359-C647-5B3F56A6CDD7}"/>
                  </a:ext>
                </a:extLst>
              </p:cNvPr>
              <p:cNvSpPr txBox="1"/>
              <p:nvPr/>
            </p:nvSpPr>
            <p:spPr>
              <a:xfrm>
                <a:off x="9640712" y="1676106"/>
                <a:ext cx="1177950" cy="4601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−2</m:t>
                              </m:r>
                            </m:e>
                            <m:e>
                              <m:r>
                                <a:rPr lang="es-MX" b="0" i="1" smtClean="0">
                                  <a:latin typeface="Cambria Math" panose="02040503050406030204" pitchFamily="18" charset="0"/>
                                </a:rPr>
                                <m:t>1</m:t>
                              </m:r>
                            </m:e>
                          </m:eqArr>
                        </m:e>
                      </m:d>
                    </m:oMath>
                  </m:oMathPara>
                </a14:m>
                <a:endParaRPr lang="es-MX" dirty="0"/>
              </a:p>
            </p:txBody>
          </p:sp>
        </mc:Choice>
        <mc:Fallback>
          <p:sp>
            <p:nvSpPr>
              <p:cNvPr id="17" name="TextBox 16">
                <a:extLst>
                  <a:ext uri="{FF2B5EF4-FFF2-40B4-BE49-F238E27FC236}">
                    <a16:creationId xmlns:a16="http://schemas.microsoft.com/office/drawing/2014/main" id="{21618960-8D4E-5359-C647-5B3F56A6CDD7}"/>
                  </a:ext>
                </a:extLst>
              </p:cNvPr>
              <p:cNvSpPr txBox="1">
                <a:spLocks noRot="1" noChangeAspect="1" noMove="1" noResize="1" noEditPoints="1" noAdjustHandles="1" noChangeArrowheads="1" noChangeShapeType="1" noTextEdit="1"/>
              </p:cNvSpPr>
              <p:nvPr/>
            </p:nvSpPr>
            <p:spPr>
              <a:xfrm>
                <a:off x="9640712" y="1676106"/>
                <a:ext cx="1177950" cy="460126"/>
              </a:xfrm>
              <a:prstGeom prst="rect">
                <a:avLst/>
              </a:prstGeom>
              <a:blipFill>
                <a:blip r:embed="rId1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2B34EBA-AE09-C0FA-7602-661F6A1EFCD4}"/>
                  </a:ext>
                </a:extLst>
              </p:cNvPr>
              <p:cNvSpPr txBox="1"/>
              <p:nvPr/>
            </p:nvSpPr>
            <p:spPr>
              <a:xfrm>
                <a:off x="10833121" y="1767670"/>
                <a:ext cx="673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r>
                        <a:rPr lang="es-MX" b="0" i="0" smtClean="0">
                          <a:latin typeface="Cambria Math" panose="02040503050406030204" pitchFamily="18" charset="0"/>
                        </a:rPr>
                        <m:t>0</m:t>
                      </m:r>
                    </m:oMath>
                  </m:oMathPara>
                </a14:m>
                <a:endParaRPr lang="es-MX" dirty="0"/>
              </a:p>
            </p:txBody>
          </p:sp>
        </mc:Choice>
        <mc:Fallback>
          <p:sp>
            <p:nvSpPr>
              <p:cNvPr id="18" name="TextBox 17">
                <a:extLst>
                  <a:ext uri="{FF2B5EF4-FFF2-40B4-BE49-F238E27FC236}">
                    <a16:creationId xmlns:a16="http://schemas.microsoft.com/office/drawing/2014/main" id="{02B34EBA-AE09-C0FA-7602-661F6A1EFCD4}"/>
                  </a:ext>
                </a:extLst>
              </p:cNvPr>
              <p:cNvSpPr txBox="1">
                <a:spLocks noRot="1" noChangeAspect="1" noMove="1" noResize="1" noEditPoints="1" noAdjustHandles="1" noChangeArrowheads="1" noChangeShapeType="1" noTextEdit="1"/>
              </p:cNvSpPr>
              <p:nvPr/>
            </p:nvSpPr>
            <p:spPr>
              <a:xfrm>
                <a:off x="10833121" y="1767670"/>
                <a:ext cx="673582" cy="276999"/>
              </a:xfrm>
              <a:prstGeom prst="rect">
                <a:avLst/>
              </a:prstGeom>
              <a:blipFill>
                <a:blip r:embed="rId15"/>
                <a:stretch>
                  <a:fillRect l="-9009" r="-8108"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150FD455-ECD3-8C23-458A-DC0BF5951733}"/>
                  </a:ext>
                </a:extLst>
              </p:cNvPr>
              <p:cNvSpPr txBox="1"/>
              <p:nvPr/>
            </p:nvSpPr>
            <p:spPr>
              <a:xfrm>
                <a:off x="6304388" y="2292997"/>
                <a:ext cx="5630022" cy="395589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1 1.25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m:t>
                              </m:r>
                              <m:r>
                                <a:rPr lang="es-MX" sz="2400" b="0" i="1" smtClean="0">
                                  <a:latin typeface="Cambria Math" panose="02040503050406030204" pitchFamily="18" charset="0"/>
                                </a:rPr>
                                <m:t>2</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−0.5</m:t>
                      </m:r>
                      <m:r>
                        <a:rPr lang="es-MX" sz="2400" b="0" i="1" smtClean="0">
                          <a:latin typeface="Cambria Math" panose="02040503050406030204" pitchFamily="18" charset="0"/>
                        </a:rPr>
                        <m:t>=</m:t>
                      </m:r>
                      <m:r>
                        <a:rPr lang="es-MX" sz="2400" b="0" i="1" smtClean="0">
                          <a:latin typeface="Cambria Math" panose="02040503050406030204" pitchFamily="18" charset="0"/>
                        </a:rPr>
                        <m:t>−1.25</m:t>
                      </m:r>
                    </m:oMath>
                  </m:oMathPara>
                </a14:m>
                <a:endParaRPr lang="es-MX" sz="2400" b="0" i="1" dirty="0">
                  <a:latin typeface="Cambria Math" panose="02040503050406030204" pitchFamily="18" charset="0"/>
                </a:endParaRPr>
              </a:p>
              <a:p>
                <a:endParaRPr lang="es-MX" sz="2400" b="0" i="1" dirty="0">
                  <a:solidFill>
                    <a:schemeClr val="tx1"/>
                  </a:solidFill>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−1.25</m:t>
                        </m:r>
                      </m:e>
                    </m:d>
                  </m:oMath>
                </a14:m>
                <a:r>
                  <a:rPr lang="es-MX" sz="2400" b="0" i="1" dirty="0">
                    <a:latin typeface="Cambria Math" panose="02040503050406030204" pitchFamily="18" charset="0"/>
                  </a:rPr>
                  <a:t> = 0</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=0−0=0</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e>
                            </m:mr>
                            <m:mr>
                              <m:e>
                                <m:r>
                                  <a:rPr lang="es-MX" sz="2400" b="0" i="1" smtClean="0">
                                    <a:latin typeface="Cambria Math" panose="02040503050406030204" pitchFamily="18" charset="0"/>
                                  </a:rPr>
                                  <m:t>1.25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−2</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e>
                            </m:mr>
                            <m:mr>
                              <m:e>
                                <m:r>
                                  <a:rPr lang="es-MX" sz="2400" b="0" i="1" smtClean="0">
                                    <a:latin typeface="Cambria Math" panose="02040503050406030204" pitchFamily="18" charset="0"/>
                                  </a:rPr>
                                  <m:t>1.25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−0.5</m:t>
                    </m:r>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r>
                      <a:rPr lang="es-MX" sz="2400" b="0" i="1" smtClean="0">
                        <a:latin typeface="Cambria Math" panose="02040503050406030204" pitchFamily="18" charset="0"/>
                      </a:rPr>
                      <m:t>=</m:t>
                    </m:r>
                  </m:oMath>
                </a14:m>
                <a:r>
                  <a:rPr lang="es-MX" sz="2400" b="0" i="1" dirty="0">
                    <a:latin typeface="Cambria Math" panose="02040503050406030204" pitchFamily="18" charset="0"/>
                  </a:rPr>
                  <a:t> -0.5</a:t>
                </a:r>
              </a:p>
            </p:txBody>
          </p:sp>
        </mc:Choice>
        <mc:Fallback>
          <p:sp>
            <p:nvSpPr>
              <p:cNvPr id="19" name="TextBox 18">
                <a:extLst>
                  <a:ext uri="{FF2B5EF4-FFF2-40B4-BE49-F238E27FC236}">
                    <a16:creationId xmlns:a16="http://schemas.microsoft.com/office/drawing/2014/main" id="{150FD455-ECD3-8C23-458A-DC0BF5951733}"/>
                  </a:ext>
                </a:extLst>
              </p:cNvPr>
              <p:cNvSpPr txBox="1">
                <a:spLocks noRot="1" noChangeAspect="1" noMove="1" noResize="1" noEditPoints="1" noAdjustHandles="1" noChangeArrowheads="1" noChangeShapeType="1" noTextEdit="1"/>
              </p:cNvSpPr>
              <p:nvPr/>
            </p:nvSpPr>
            <p:spPr>
              <a:xfrm>
                <a:off x="6304388" y="2292997"/>
                <a:ext cx="5630022" cy="3955891"/>
              </a:xfrm>
              <a:prstGeom prst="rect">
                <a:avLst/>
              </a:prstGeom>
              <a:blipFill>
                <a:blip r:embed="rId16"/>
                <a:stretch>
                  <a:fillRect l="-325" b="-1233"/>
                </a:stretch>
              </a:blipFill>
            </p:spPr>
            <p:txBody>
              <a:bodyPr/>
              <a:lstStyle/>
              <a:p>
                <a:r>
                  <a:rPr lang="es-MX">
                    <a:noFill/>
                  </a:rPr>
                  <a:t> </a:t>
                </a:r>
              </a:p>
            </p:txBody>
          </p:sp>
        </mc:Fallback>
      </mc:AlternateContent>
      <p:sp>
        <p:nvSpPr>
          <p:cNvPr id="21" name="TextBox 20">
            <a:extLst>
              <a:ext uri="{FF2B5EF4-FFF2-40B4-BE49-F238E27FC236}">
                <a16:creationId xmlns:a16="http://schemas.microsoft.com/office/drawing/2014/main" id="{AB754200-0AD7-660F-58FD-ED0435709177}"/>
              </a:ext>
            </a:extLst>
          </p:cNvPr>
          <p:cNvSpPr txBox="1"/>
          <p:nvPr/>
        </p:nvSpPr>
        <p:spPr>
          <a:xfrm>
            <a:off x="6238949"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4</a:t>
            </a:r>
            <a:endParaRPr lang="es-MX" dirty="0"/>
          </a:p>
        </p:txBody>
      </p:sp>
    </p:spTree>
    <p:extLst>
      <p:ext uri="{BB962C8B-B14F-4D97-AF65-F5344CB8AC3E}">
        <p14:creationId xmlns:p14="http://schemas.microsoft.com/office/powerpoint/2010/main" val="167133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9BE0E-B915-E183-C7E3-6D18D0E4D283}"/>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321F7285-EE9E-5B55-EA34-CD5310817431}"/>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CAE4CFCB-DE54-8543-69FA-5A0763FCF5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3363A1B3-3CDD-FF48-4D97-48994D326E3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FC8C5D73-291F-CADD-8EA1-6B81100003DD}"/>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p:sp>
        <p:nvSpPr>
          <p:cNvPr id="7" name="Marcador de contenido 2">
            <a:extLst>
              <a:ext uri="{FF2B5EF4-FFF2-40B4-BE49-F238E27FC236}">
                <a16:creationId xmlns:a16="http://schemas.microsoft.com/office/drawing/2014/main" id="{711199D0-2204-23F4-E5E3-389FCE130BF7}"/>
              </a:ext>
            </a:extLst>
          </p:cNvPr>
          <p:cNvSpPr txBox="1">
            <a:spLocks/>
          </p:cNvSpPr>
          <p:nvPr/>
        </p:nvSpPr>
        <p:spPr>
          <a:xfrm>
            <a:off x="429273" y="1340176"/>
            <a:ext cx="4851400" cy="617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Gráfica al terminar la época 2</a:t>
            </a:r>
          </a:p>
        </p:txBody>
      </p:sp>
      <p:pic>
        <p:nvPicPr>
          <p:cNvPr id="22" name="Picture 21">
            <a:extLst>
              <a:ext uri="{FF2B5EF4-FFF2-40B4-BE49-F238E27FC236}">
                <a16:creationId xmlns:a16="http://schemas.microsoft.com/office/drawing/2014/main" id="{250FE70D-1208-FA8E-2ADE-6FA09BA03F78}"/>
              </a:ext>
            </a:extLst>
          </p:cNvPr>
          <p:cNvPicPr>
            <a:picLocks noChangeAspect="1"/>
          </p:cNvPicPr>
          <p:nvPr/>
        </p:nvPicPr>
        <p:blipFill>
          <a:blip r:embed="rId5"/>
          <a:stretch>
            <a:fillRect/>
          </a:stretch>
        </p:blipFill>
        <p:spPr>
          <a:xfrm>
            <a:off x="429273" y="2085867"/>
            <a:ext cx="7292861" cy="3328010"/>
          </a:xfrm>
          <a:prstGeom prst="rect">
            <a:avLst/>
          </a:prstGeom>
        </p:spPr>
      </p:pic>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21F45BD-6C1D-CA7D-329A-13866DE7AF61}"/>
                  </a:ext>
                </a:extLst>
              </p:cNvPr>
              <p:cNvSpPr txBox="1"/>
              <p:nvPr/>
            </p:nvSpPr>
            <p:spPr>
              <a:xfrm>
                <a:off x="4901074" y="1325589"/>
                <a:ext cx="1177950" cy="4619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1</m:t>
                                </m:r>
                              </m:e>
                            </m:mr>
                            <m:mr>
                              <m:e>
                                <m:r>
                                  <a:rPr lang="es-MX" i="1">
                                    <a:latin typeface="Cambria Math" panose="02040503050406030204" pitchFamily="18" charset="0"/>
                                  </a:rPr>
                                  <m:t>1.25</m:t>
                                </m:r>
                              </m:e>
                            </m:mr>
                          </m:m>
                        </m:e>
                      </m:d>
                    </m:oMath>
                  </m:oMathPara>
                </a14:m>
                <a:endParaRPr lang="es-MX" dirty="0"/>
              </a:p>
            </p:txBody>
          </p:sp>
        </mc:Choice>
        <mc:Fallback>
          <p:sp>
            <p:nvSpPr>
              <p:cNvPr id="23" name="TextBox 22">
                <a:extLst>
                  <a:ext uri="{FF2B5EF4-FFF2-40B4-BE49-F238E27FC236}">
                    <a16:creationId xmlns:a16="http://schemas.microsoft.com/office/drawing/2014/main" id="{C21F45BD-6C1D-CA7D-329A-13866DE7AF61}"/>
                  </a:ext>
                </a:extLst>
              </p:cNvPr>
              <p:cNvSpPr txBox="1">
                <a:spLocks noRot="1" noChangeAspect="1" noMove="1" noResize="1" noEditPoints="1" noAdjustHandles="1" noChangeArrowheads="1" noChangeShapeType="1" noTextEdit="1"/>
              </p:cNvSpPr>
              <p:nvPr/>
            </p:nvSpPr>
            <p:spPr>
              <a:xfrm>
                <a:off x="4901074" y="1325589"/>
                <a:ext cx="1177950" cy="461986"/>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7012368B-15F6-5E15-214E-463AE21BA4CC}"/>
                  </a:ext>
                </a:extLst>
              </p:cNvPr>
              <p:cNvSpPr txBox="1"/>
              <p:nvPr/>
            </p:nvSpPr>
            <p:spPr>
              <a:xfrm>
                <a:off x="6302725" y="1402346"/>
                <a:ext cx="9556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=−0.5</m:t>
                      </m:r>
                    </m:oMath>
                  </m:oMathPara>
                </a14:m>
                <a:endParaRPr lang="es-MX" dirty="0"/>
              </a:p>
            </p:txBody>
          </p:sp>
        </mc:Choice>
        <mc:Fallback>
          <p:sp>
            <p:nvSpPr>
              <p:cNvPr id="25" name="TextBox 24">
                <a:extLst>
                  <a:ext uri="{FF2B5EF4-FFF2-40B4-BE49-F238E27FC236}">
                    <a16:creationId xmlns:a16="http://schemas.microsoft.com/office/drawing/2014/main" id="{7012368B-15F6-5E15-214E-463AE21BA4CC}"/>
                  </a:ext>
                </a:extLst>
              </p:cNvPr>
              <p:cNvSpPr txBox="1">
                <a:spLocks noRot="1" noChangeAspect="1" noMove="1" noResize="1" noEditPoints="1" noAdjustHandles="1" noChangeArrowheads="1" noChangeShapeType="1" noTextEdit="1"/>
              </p:cNvSpPr>
              <p:nvPr/>
            </p:nvSpPr>
            <p:spPr>
              <a:xfrm>
                <a:off x="6302725" y="1402346"/>
                <a:ext cx="955646" cy="276999"/>
              </a:xfrm>
              <a:prstGeom prst="rect">
                <a:avLst/>
              </a:prstGeom>
              <a:blipFill>
                <a:blip r:embed="rId7"/>
                <a:stretch>
                  <a:fillRect l="-6369" r="-6369" b="-8889"/>
                </a:stretch>
              </a:blipFill>
            </p:spPr>
            <p:txBody>
              <a:bodyPr/>
              <a:lstStyle/>
              <a:p>
                <a:r>
                  <a:rPr lang="es-MX">
                    <a:noFill/>
                  </a:rPr>
                  <a:t> </a:t>
                </a:r>
              </a:p>
            </p:txBody>
          </p:sp>
        </mc:Fallback>
      </mc:AlternateContent>
    </p:spTree>
    <p:extLst>
      <p:ext uri="{BB962C8B-B14F-4D97-AF65-F5344CB8AC3E}">
        <p14:creationId xmlns:p14="http://schemas.microsoft.com/office/powerpoint/2010/main" val="381230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3E33D-606A-F750-7C29-59AB3F7E2B8A}"/>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42AB3A55-9E73-C8D2-E3EC-3C3CE3229101}"/>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F819E5E4-2609-FE49-652B-877B084D19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54CD6E1B-AA3D-EC5C-8445-FABC20F076D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8E066727-F838-41E7-7476-4B56D8778A3A}"/>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78F94595-B305-809A-ACDA-1F5942DFDE61}"/>
                  </a:ext>
                </a:extLst>
              </p:cNvPr>
              <p:cNvSpPr txBox="1"/>
              <p:nvPr/>
            </p:nvSpPr>
            <p:spPr>
              <a:xfrm>
                <a:off x="298700" y="1657010"/>
                <a:ext cx="1177950" cy="4619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1</m:t>
                                </m:r>
                              </m:e>
                            </m:mr>
                            <m:mr>
                              <m:e>
                                <m:r>
                                  <a:rPr lang="es-MX" i="1">
                                    <a:latin typeface="Cambria Math" panose="02040503050406030204" pitchFamily="18" charset="0"/>
                                  </a:rPr>
                                  <m:t>1.25</m:t>
                                </m:r>
                              </m:e>
                            </m:mr>
                          </m:m>
                        </m:e>
                      </m:d>
                    </m:oMath>
                  </m:oMathPara>
                </a14:m>
                <a:endParaRPr lang="es-MX" dirty="0"/>
              </a:p>
            </p:txBody>
          </p:sp>
        </mc:Choice>
        <mc:Fallback>
          <p:sp>
            <p:nvSpPr>
              <p:cNvPr id="24" name="TextBox 23">
                <a:extLst>
                  <a:ext uri="{FF2B5EF4-FFF2-40B4-BE49-F238E27FC236}">
                    <a16:creationId xmlns:a16="http://schemas.microsoft.com/office/drawing/2014/main" id="{78F94595-B305-809A-ACDA-1F5942DFDE61}"/>
                  </a:ext>
                </a:extLst>
              </p:cNvPr>
              <p:cNvSpPr txBox="1">
                <a:spLocks noRot="1" noChangeAspect="1" noMove="1" noResize="1" noEditPoints="1" noAdjustHandles="1" noChangeArrowheads="1" noChangeShapeType="1" noTextEdit="1"/>
              </p:cNvSpPr>
              <p:nvPr/>
            </p:nvSpPr>
            <p:spPr>
              <a:xfrm>
                <a:off x="298700" y="1657010"/>
                <a:ext cx="1177950" cy="461986"/>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D5032D3-4D67-8B50-F95F-7729D9ADB145}"/>
                  </a:ext>
                </a:extLst>
              </p:cNvPr>
              <p:cNvSpPr txBox="1"/>
              <p:nvPr/>
            </p:nvSpPr>
            <p:spPr>
              <a:xfrm>
                <a:off x="1723010" y="1767670"/>
                <a:ext cx="9556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=−0.5</m:t>
                      </m:r>
                    </m:oMath>
                  </m:oMathPara>
                </a14:m>
                <a:endParaRPr lang="es-MX" dirty="0"/>
              </a:p>
            </p:txBody>
          </p:sp>
        </mc:Choice>
        <mc:Fallback>
          <p:sp>
            <p:nvSpPr>
              <p:cNvPr id="8" name="TextBox 7">
                <a:extLst>
                  <a:ext uri="{FF2B5EF4-FFF2-40B4-BE49-F238E27FC236}">
                    <a16:creationId xmlns:a16="http://schemas.microsoft.com/office/drawing/2014/main" id="{CD5032D3-4D67-8B50-F95F-7729D9ADB145}"/>
                  </a:ext>
                </a:extLst>
              </p:cNvPr>
              <p:cNvSpPr txBox="1">
                <a:spLocks noRot="1" noChangeAspect="1" noMove="1" noResize="1" noEditPoints="1" noAdjustHandles="1" noChangeArrowheads="1" noChangeShapeType="1" noTextEdit="1"/>
              </p:cNvSpPr>
              <p:nvPr/>
            </p:nvSpPr>
            <p:spPr>
              <a:xfrm>
                <a:off x="1723010" y="1767670"/>
                <a:ext cx="955646" cy="276999"/>
              </a:xfrm>
              <a:prstGeom prst="rect">
                <a:avLst/>
              </a:prstGeom>
              <a:blipFill>
                <a:blip r:embed="rId6"/>
                <a:stretch>
                  <a:fillRect l="-6410" r="-7051" b="-8889"/>
                </a:stretch>
              </a:blipFill>
            </p:spPr>
            <p:txBody>
              <a:bodyPr/>
              <a:lstStyle/>
              <a:p>
                <a:r>
                  <a:rPr lang="es-MX">
                    <a:noFill/>
                  </a:rPr>
                  <a:t> </a:t>
                </a:r>
              </a:p>
            </p:txBody>
          </p:sp>
        </mc:Fallback>
      </mc:AlternateContent>
      <p:sp>
        <p:nvSpPr>
          <p:cNvPr id="11" name="Marcador de contenido 2">
            <a:extLst>
              <a:ext uri="{FF2B5EF4-FFF2-40B4-BE49-F238E27FC236}">
                <a16:creationId xmlns:a16="http://schemas.microsoft.com/office/drawing/2014/main" id="{1900760B-F012-65F0-16FC-E83094B4B8AE}"/>
              </a:ext>
            </a:extLst>
          </p:cNvPr>
          <p:cNvSpPr txBox="1">
            <a:spLocks/>
          </p:cNvSpPr>
          <p:nvPr/>
        </p:nvSpPr>
        <p:spPr>
          <a:xfrm>
            <a:off x="238773" y="540075"/>
            <a:ext cx="1471537" cy="6177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Época 3.</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57EA8B2-34B4-F364-7389-1ABB8E1D2733}"/>
                  </a:ext>
                </a:extLst>
              </p:cNvPr>
              <p:cNvSpPr txBox="1"/>
              <p:nvPr/>
            </p:nvSpPr>
            <p:spPr>
              <a:xfrm>
                <a:off x="2790398" y="1770040"/>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2" name="TextBox 11">
                <a:extLst>
                  <a:ext uri="{FF2B5EF4-FFF2-40B4-BE49-F238E27FC236}">
                    <a16:creationId xmlns:a16="http://schemas.microsoft.com/office/drawing/2014/main" id="{A57EA8B2-34B4-F364-7389-1ABB8E1D2733}"/>
                  </a:ext>
                </a:extLst>
              </p:cNvPr>
              <p:cNvSpPr txBox="1">
                <a:spLocks noRot="1" noChangeAspect="1" noMove="1" noResize="1" noEditPoints="1" noAdjustHandles="1" noChangeArrowheads="1" noChangeShapeType="1" noTextEdit="1"/>
              </p:cNvSpPr>
              <p:nvPr/>
            </p:nvSpPr>
            <p:spPr>
              <a:xfrm>
                <a:off x="2790398" y="1770040"/>
                <a:ext cx="780983" cy="276999"/>
              </a:xfrm>
              <a:prstGeom prst="rect">
                <a:avLst/>
              </a:prstGeom>
              <a:blipFill>
                <a:blip r:embed="rId7"/>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B7E39DE-14C9-787F-ACF1-9987F55975D8}"/>
                  </a:ext>
                </a:extLst>
              </p:cNvPr>
              <p:cNvSpPr txBox="1"/>
              <p:nvPr/>
            </p:nvSpPr>
            <p:spPr>
              <a:xfrm>
                <a:off x="3575097" y="1676106"/>
                <a:ext cx="1177950" cy="4601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1</m:t>
                              </m:r>
                            </m:e>
                            <m:e>
                              <m:r>
                                <a:rPr lang="es-MX" b="0" i="1" smtClean="0">
                                  <a:latin typeface="Cambria Math" panose="02040503050406030204" pitchFamily="18" charset="0"/>
                                </a:rPr>
                                <m:t>1</m:t>
                              </m:r>
                            </m:e>
                          </m:eqArr>
                        </m:e>
                      </m:d>
                    </m:oMath>
                  </m:oMathPara>
                </a14:m>
                <a:endParaRPr lang="es-MX" dirty="0"/>
              </a:p>
            </p:txBody>
          </p:sp>
        </mc:Choice>
        <mc:Fallback>
          <p:sp>
            <p:nvSpPr>
              <p:cNvPr id="13" name="TextBox 12">
                <a:extLst>
                  <a:ext uri="{FF2B5EF4-FFF2-40B4-BE49-F238E27FC236}">
                    <a16:creationId xmlns:a16="http://schemas.microsoft.com/office/drawing/2014/main" id="{9B7E39DE-14C9-787F-ACF1-9987F55975D8}"/>
                  </a:ext>
                </a:extLst>
              </p:cNvPr>
              <p:cNvSpPr txBox="1">
                <a:spLocks noRot="1" noChangeAspect="1" noMove="1" noResize="1" noEditPoints="1" noAdjustHandles="1" noChangeArrowheads="1" noChangeShapeType="1" noTextEdit="1"/>
              </p:cNvSpPr>
              <p:nvPr/>
            </p:nvSpPr>
            <p:spPr>
              <a:xfrm>
                <a:off x="3575097" y="1676106"/>
                <a:ext cx="1177950" cy="460126"/>
              </a:xfrm>
              <a:prstGeom prst="rect">
                <a:avLst/>
              </a:prstGeom>
              <a:blipFill>
                <a:blip r:embed="rId8"/>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5C6C8BF-81F8-917C-CBF0-789BE62F0D36}"/>
                  </a:ext>
                </a:extLst>
              </p:cNvPr>
              <p:cNvSpPr txBox="1"/>
              <p:nvPr/>
            </p:nvSpPr>
            <p:spPr>
              <a:xfrm>
                <a:off x="4767506" y="1767670"/>
                <a:ext cx="673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r>
                        <a:rPr lang="es-MX" b="0" i="0" smtClean="0">
                          <a:latin typeface="Cambria Math" panose="02040503050406030204" pitchFamily="18" charset="0"/>
                        </a:rPr>
                        <m:t>1</m:t>
                      </m:r>
                    </m:oMath>
                  </m:oMathPara>
                </a14:m>
                <a:endParaRPr lang="es-MX" dirty="0"/>
              </a:p>
            </p:txBody>
          </p:sp>
        </mc:Choice>
        <mc:Fallback>
          <p:sp>
            <p:nvSpPr>
              <p:cNvPr id="14" name="TextBox 13">
                <a:extLst>
                  <a:ext uri="{FF2B5EF4-FFF2-40B4-BE49-F238E27FC236}">
                    <a16:creationId xmlns:a16="http://schemas.microsoft.com/office/drawing/2014/main" id="{75C6C8BF-81F8-917C-CBF0-789BE62F0D36}"/>
                  </a:ext>
                </a:extLst>
              </p:cNvPr>
              <p:cNvSpPr txBox="1">
                <a:spLocks noRot="1" noChangeAspect="1" noMove="1" noResize="1" noEditPoints="1" noAdjustHandles="1" noChangeArrowheads="1" noChangeShapeType="1" noTextEdit="1"/>
              </p:cNvSpPr>
              <p:nvPr/>
            </p:nvSpPr>
            <p:spPr>
              <a:xfrm>
                <a:off x="4767506" y="1767670"/>
                <a:ext cx="673582" cy="276999"/>
              </a:xfrm>
              <a:prstGeom prst="rect">
                <a:avLst/>
              </a:prstGeom>
              <a:blipFill>
                <a:blip r:embed="rId9"/>
                <a:stretch>
                  <a:fillRect l="-9009" r="-8108"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27E0474-8659-ACF9-8060-76C51120E89A}"/>
                  </a:ext>
                </a:extLst>
              </p:cNvPr>
              <p:cNvSpPr txBox="1"/>
              <p:nvPr/>
            </p:nvSpPr>
            <p:spPr>
              <a:xfrm>
                <a:off x="238773" y="2292997"/>
                <a:ext cx="5630022" cy="3914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1 1.25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1</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−0.5=</m:t>
                      </m:r>
                      <m:r>
                        <a:rPr lang="es-MX" sz="2400" b="0" i="1" smtClean="0">
                          <a:latin typeface="Cambria Math" panose="02040503050406030204" pitchFamily="18" charset="0"/>
                        </a:rPr>
                        <m:t>1</m:t>
                      </m:r>
                      <m:r>
                        <a:rPr lang="es-MX" sz="2400" b="0" i="1" smtClean="0">
                          <a:latin typeface="Cambria Math" panose="02040503050406030204" pitchFamily="18" charset="0"/>
                        </a:rPr>
                        <m:t>.75</m:t>
                      </m:r>
                    </m:oMath>
                  </m:oMathPara>
                </a14:m>
                <a:endParaRPr lang="es-MX" sz="2400" b="0" i="1" dirty="0">
                  <a:latin typeface="Cambria Math" panose="02040503050406030204" pitchFamily="18" charset="0"/>
                </a:endParaRPr>
              </a:p>
              <a:p>
                <a:endParaRPr lang="es-MX" sz="2400" b="0" i="1" dirty="0">
                  <a:solidFill>
                    <a:schemeClr val="tx1"/>
                  </a:solidFill>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1</m:t>
                        </m:r>
                        <m:r>
                          <a:rPr lang="es-MX" sz="2400" b="0" i="1" smtClean="0">
                            <a:latin typeface="Cambria Math" panose="02040503050406030204" pitchFamily="18" charset="0"/>
                            <a:ea typeface="Cambria Math" panose="02040503050406030204" pitchFamily="18" charset="0"/>
                          </a:rPr>
                          <m:t>.75</m:t>
                        </m:r>
                      </m:e>
                    </m:d>
                  </m:oMath>
                </a14:m>
                <a:r>
                  <a:rPr lang="es-MX" sz="2400" b="0" i="1" dirty="0">
                    <a:latin typeface="Cambria Math" panose="02040503050406030204" pitchFamily="18" charset="0"/>
                  </a:rPr>
                  <a:t> = 1</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=1−1=0</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e>
                            </m:mr>
                            <m:mr>
                              <m:e>
                                <m:r>
                                  <a:rPr lang="es-MX" sz="2400" b="0" i="1" smtClean="0">
                                    <a:latin typeface="Cambria Math" panose="02040503050406030204" pitchFamily="18" charset="0"/>
                                  </a:rPr>
                                  <m:t>1.25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1</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e>
                            </m:mr>
                            <m:mr>
                              <m:e>
                                <m:r>
                                  <a:rPr lang="es-MX" sz="2400" b="0" i="1" smtClean="0">
                                    <a:latin typeface="Cambria Math" panose="02040503050406030204" pitchFamily="18" charset="0"/>
                                  </a:rPr>
                                  <m:t>1.25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−0.5+</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r>
                      <a:rPr lang="es-MX" sz="2400" b="0" i="1" smtClean="0">
                        <a:latin typeface="Cambria Math" panose="02040503050406030204" pitchFamily="18" charset="0"/>
                      </a:rPr>
                      <m:t>=</m:t>
                    </m:r>
                  </m:oMath>
                </a14:m>
                <a:r>
                  <a:rPr lang="es-MX" sz="2400" b="0" i="1" dirty="0">
                    <a:latin typeface="Cambria Math" panose="02040503050406030204" pitchFamily="18" charset="0"/>
                  </a:rPr>
                  <a:t> -0.5</a:t>
                </a:r>
              </a:p>
            </p:txBody>
          </p:sp>
        </mc:Choice>
        <mc:Fallback>
          <p:sp>
            <p:nvSpPr>
              <p:cNvPr id="16" name="TextBox 15">
                <a:extLst>
                  <a:ext uri="{FF2B5EF4-FFF2-40B4-BE49-F238E27FC236}">
                    <a16:creationId xmlns:a16="http://schemas.microsoft.com/office/drawing/2014/main" id="{227E0474-8659-ACF9-8060-76C51120E89A}"/>
                  </a:ext>
                </a:extLst>
              </p:cNvPr>
              <p:cNvSpPr txBox="1">
                <a:spLocks noRot="1" noChangeAspect="1" noMove="1" noResize="1" noEditPoints="1" noAdjustHandles="1" noChangeArrowheads="1" noChangeShapeType="1" noTextEdit="1"/>
              </p:cNvSpPr>
              <p:nvPr/>
            </p:nvSpPr>
            <p:spPr>
              <a:xfrm>
                <a:off x="238773" y="2292997"/>
                <a:ext cx="5630022" cy="3914405"/>
              </a:xfrm>
              <a:prstGeom prst="rect">
                <a:avLst/>
              </a:prstGeom>
              <a:blipFill>
                <a:blip r:embed="rId10"/>
                <a:stretch>
                  <a:fillRect l="-325" b="-2336"/>
                </a:stretch>
              </a:blipFill>
            </p:spPr>
            <p:txBody>
              <a:bodyPr/>
              <a:lstStyle/>
              <a:p>
                <a:r>
                  <a:rPr lang="es-MX">
                    <a:noFill/>
                  </a:rPr>
                  <a:t> </a:t>
                </a:r>
              </a:p>
            </p:txBody>
          </p:sp>
        </mc:Fallback>
      </mc:AlternateContent>
      <p:sp>
        <p:nvSpPr>
          <p:cNvPr id="20" name="TextBox 19">
            <a:extLst>
              <a:ext uri="{FF2B5EF4-FFF2-40B4-BE49-F238E27FC236}">
                <a16:creationId xmlns:a16="http://schemas.microsoft.com/office/drawing/2014/main" id="{1C8D58CB-6277-6645-0F88-3E15F8A67C32}"/>
              </a:ext>
            </a:extLst>
          </p:cNvPr>
          <p:cNvSpPr txBox="1"/>
          <p:nvPr/>
        </p:nvSpPr>
        <p:spPr>
          <a:xfrm>
            <a:off x="173334"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1</a:t>
            </a:r>
            <a:endParaRPr lang="es-MX"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24E371B-0F9E-A025-76B0-3074BEE4A138}"/>
                  </a:ext>
                </a:extLst>
              </p:cNvPr>
              <p:cNvSpPr txBox="1"/>
              <p:nvPr/>
            </p:nvSpPr>
            <p:spPr>
              <a:xfrm>
                <a:off x="6364315" y="1657010"/>
                <a:ext cx="1177950" cy="4619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1</m:t>
                                </m:r>
                              </m:e>
                            </m:mr>
                            <m:mr>
                              <m:e>
                                <m:r>
                                  <a:rPr lang="es-MX" i="1">
                                    <a:latin typeface="Cambria Math" panose="02040503050406030204" pitchFamily="18" charset="0"/>
                                  </a:rPr>
                                  <m:t>1.25</m:t>
                                </m:r>
                              </m:e>
                            </m:mr>
                          </m:m>
                        </m:e>
                      </m:d>
                    </m:oMath>
                  </m:oMathPara>
                </a14:m>
                <a:endParaRPr lang="es-MX" dirty="0"/>
              </a:p>
            </p:txBody>
          </p:sp>
        </mc:Choice>
        <mc:Fallback>
          <p:sp>
            <p:nvSpPr>
              <p:cNvPr id="5" name="TextBox 4">
                <a:extLst>
                  <a:ext uri="{FF2B5EF4-FFF2-40B4-BE49-F238E27FC236}">
                    <a16:creationId xmlns:a16="http://schemas.microsoft.com/office/drawing/2014/main" id="{D24E371B-0F9E-A025-76B0-3074BEE4A138}"/>
                  </a:ext>
                </a:extLst>
              </p:cNvPr>
              <p:cNvSpPr txBox="1">
                <a:spLocks noRot="1" noChangeAspect="1" noMove="1" noResize="1" noEditPoints="1" noAdjustHandles="1" noChangeArrowheads="1" noChangeShapeType="1" noTextEdit="1"/>
              </p:cNvSpPr>
              <p:nvPr/>
            </p:nvSpPr>
            <p:spPr>
              <a:xfrm>
                <a:off x="6364315" y="1657010"/>
                <a:ext cx="1177950" cy="461986"/>
              </a:xfrm>
              <a:prstGeom prst="rect">
                <a:avLst/>
              </a:prstGeom>
              <a:blipFill>
                <a:blip r:embed="rId11"/>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7E802B8-C25D-0B8D-A8CA-86082C0D7EDA}"/>
                  </a:ext>
                </a:extLst>
              </p:cNvPr>
              <p:cNvSpPr txBox="1"/>
              <p:nvPr/>
            </p:nvSpPr>
            <p:spPr>
              <a:xfrm>
                <a:off x="7788625" y="1767670"/>
                <a:ext cx="9556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=−0.5</m:t>
                      </m:r>
                    </m:oMath>
                  </m:oMathPara>
                </a14:m>
                <a:endParaRPr lang="es-MX" dirty="0"/>
              </a:p>
            </p:txBody>
          </p:sp>
        </mc:Choice>
        <mc:Fallback>
          <p:sp>
            <p:nvSpPr>
              <p:cNvPr id="10" name="TextBox 9">
                <a:extLst>
                  <a:ext uri="{FF2B5EF4-FFF2-40B4-BE49-F238E27FC236}">
                    <a16:creationId xmlns:a16="http://schemas.microsoft.com/office/drawing/2014/main" id="{37E802B8-C25D-0B8D-A8CA-86082C0D7EDA}"/>
                  </a:ext>
                </a:extLst>
              </p:cNvPr>
              <p:cNvSpPr txBox="1">
                <a:spLocks noRot="1" noChangeAspect="1" noMove="1" noResize="1" noEditPoints="1" noAdjustHandles="1" noChangeArrowheads="1" noChangeShapeType="1" noTextEdit="1"/>
              </p:cNvSpPr>
              <p:nvPr/>
            </p:nvSpPr>
            <p:spPr>
              <a:xfrm>
                <a:off x="7788625" y="1767670"/>
                <a:ext cx="955646" cy="276999"/>
              </a:xfrm>
              <a:prstGeom prst="rect">
                <a:avLst/>
              </a:prstGeom>
              <a:blipFill>
                <a:blip r:embed="rId12"/>
                <a:stretch>
                  <a:fillRect l="-6410" r="-7051" b="-888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884D257-FD73-05AB-C062-6AA97AAFE68D}"/>
                  </a:ext>
                </a:extLst>
              </p:cNvPr>
              <p:cNvSpPr txBox="1"/>
              <p:nvPr/>
            </p:nvSpPr>
            <p:spPr>
              <a:xfrm>
                <a:off x="8802000" y="1757804"/>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5" name="TextBox 14">
                <a:extLst>
                  <a:ext uri="{FF2B5EF4-FFF2-40B4-BE49-F238E27FC236}">
                    <a16:creationId xmlns:a16="http://schemas.microsoft.com/office/drawing/2014/main" id="{8884D257-FD73-05AB-C062-6AA97AAFE68D}"/>
                  </a:ext>
                </a:extLst>
              </p:cNvPr>
              <p:cNvSpPr txBox="1">
                <a:spLocks noRot="1" noChangeAspect="1" noMove="1" noResize="1" noEditPoints="1" noAdjustHandles="1" noChangeArrowheads="1" noChangeShapeType="1" noTextEdit="1"/>
              </p:cNvSpPr>
              <p:nvPr/>
            </p:nvSpPr>
            <p:spPr>
              <a:xfrm>
                <a:off x="8802000" y="1757804"/>
                <a:ext cx="780983" cy="276999"/>
              </a:xfrm>
              <a:prstGeom prst="rect">
                <a:avLst/>
              </a:prstGeom>
              <a:blipFill>
                <a:blip r:embed="rId13"/>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23A6C63-82C4-E211-D492-8687613121AF}"/>
                  </a:ext>
                </a:extLst>
              </p:cNvPr>
              <p:cNvSpPr txBox="1"/>
              <p:nvPr/>
            </p:nvSpPr>
            <p:spPr>
              <a:xfrm>
                <a:off x="9640712" y="1676106"/>
                <a:ext cx="1177950" cy="4657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−0.5</m:t>
                              </m:r>
                            </m:e>
                            <m:e>
                              <m:r>
                                <a:rPr lang="es-MX" b="0" i="1" smtClean="0">
                                  <a:latin typeface="Cambria Math" panose="02040503050406030204" pitchFamily="18" charset="0"/>
                                </a:rPr>
                                <m:t>1</m:t>
                              </m:r>
                            </m:e>
                          </m:eqArr>
                        </m:e>
                      </m:d>
                    </m:oMath>
                  </m:oMathPara>
                </a14:m>
                <a:endParaRPr lang="es-MX" dirty="0"/>
              </a:p>
            </p:txBody>
          </p:sp>
        </mc:Choice>
        <mc:Fallback>
          <p:sp>
            <p:nvSpPr>
              <p:cNvPr id="17" name="TextBox 16">
                <a:extLst>
                  <a:ext uri="{FF2B5EF4-FFF2-40B4-BE49-F238E27FC236}">
                    <a16:creationId xmlns:a16="http://schemas.microsoft.com/office/drawing/2014/main" id="{D23A6C63-82C4-E211-D492-8687613121AF}"/>
                  </a:ext>
                </a:extLst>
              </p:cNvPr>
              <p:cNvSpPr txBox="1">
                <a:spLocks noRot="1" noChangeAspect="1" noMove="1" noResize="1" noEditPoints="1" noAdjustHandles="1" noChangeArrowheads="1" noChangeShapeType="1" noTextEdit="1"/>
              </p:cNvSpPr>
              <p:nvPr/>
            </p:nvSpPr>
            <p:spPr>
              <a:xfrm>
                <a:off x="9640712" y="1676106"/>
                <a:ext cx="1177950" cy="465705"/>
              </a:xfrm>
              <a:prstGeom prst="rect">
                <a:avLst/>
              </a:prstGeom>
              <a:blipFill>
                <a:blip r:embed="rId1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882F1B2-DC24-67A5-28FF-6A40121FE910}"/>
                  </a:ext>
                </a:extLst>
              </p:cNvPr>
              <p:cNvSpPr txBox="1"/>
              <p:nvPr/>
            </p:nvSpPr>
            <p:spPr>
              <a:xfrm>
                <a:off x="10833121" y="1767670"/>
                <a:ext cx="673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r>
                        <a:rPr lang="es-MX" b="0" i="0" smtClean="0">
                          <a:latin typeface="Cambria Math" panose="02040503050406030204" pitchFamily="18" charset="0"/>
                        </a:rPr>
                        <m:t>0</m:t>
                      </m:r>
                    </m:oMath>
                  </m:oMathPara>
                </a14:m>
                <a:endParaRPr lang="es-MX" dirty="0"/>
              </a:p>
            </p:txBody>
          </p:sp>
        </mc:Choice>
        <mc:Fallback>
          <p:sp>
            <p:nvSpPr>
              <p:cNvPr id="18" name="TextBox 17">
                <a:extLst>
                  <a:ext uri="{FF2B5EF4-FFF2-40B4-BE49-F238E27FC236}">
                    <a16:creationId xmlns:a16="http://schemas.microsoft.com/office/drawing/2014/main" id="{A882F1B2-DC24-67A5-28FF-6A40121FE910}"/>
                  </a:ext>
                </a:extLst>
              </p:cNvPr>
              <p:cNvSpPr txBox="1">
                <a:spLocks noRot="1" noChangeAspect="1" noMove="1" noResize="1" noEditPoints="1" noAdjustHandles="1" noChangeArrowheads="1" noChangeShapeType="1" noTextEdit="1"/>
              </p:cNvSpPr>
              <p:nvPr/>
            </p:nvSpPr>
            <p:spPr>
              <a:xfrm>
                <a:off x="10833121" y="1767670"/>
                <a:ext cx="673582" cy="276999"/>
              </a:xfrm>
              <a:prstGeom prst="rect">
                <a:avLst/>
              </a:prstGeom>
              <a:blipFill>
                <a:blip r:embed="rId15"/>
                <a:stretch>
                  <a:fillRect l="-9009" r="-8108"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3E0FECF-5C22-908A-5EEA-B8B8753A737B}"/>
                  </a:ext>
                </a:extLst>
              </p:cNvPr>
              <p:cNvSpPr txBox="1"/>
              <p:nvPr/>
            </p:nvSpPr>
            <p:spPr>
              <a:xfrm>
                <a:off x="6304388" y="2292997"/>
                <a:ext cx="5630022" cy="395589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1 1.25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m:t>
                              </m:r>
                              <m:r>
                                <a:rPr lang="es-MX" sz="2400" b="0" i="1" smtClean="0">
                                  <a:latin typeface="Cambria Math" panose="02040503050406030204" pitchFamily="18" charset="0"/>
                                </a:rPr>
                                <m:t>0.5</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−0.5=</m:t>
                      </m:r>
                      <m:r>
                        <a:rPr lang="es-MX" sz="2400" b="0" i="1" smtClean="0">
                          <a:latin typeface="Cambria Math" panose="02040503050406030204" pitchFamily="18" charset="0"/>
                        </a:rPr>
                        <m:t>0.25</m:t>
                      </m:r>
                    </m:oMath>
                  </m:oMathPara>
                </a14:m>
                <a:endParaRPr lang="es-MX" sz="2400" b="0" i="1" dirty="0">
                  <a:latin typeface="Cambria Math" panose="02040503050406030204" pitchFamily="18" charset="0"/>
                </a:endParaRPr>
              </a:p>
              <a:p>
                <a:endParaRPr lang="es-MX" sz="2400" b="0" i="1" dirty="0">
                  <a:solidFill>
                    <a:schemeClr val="tx1"/>
                  </a:solidFill>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0.25</m:t>
                        </m:r>
                      </m:e>
                    </m:d>
                  </m:oMath>
                </a14:m>
                <a:r>
                  <a:rPr lang="es-MX" sz="2400" b="0" i="1" dirty="0">
                    <a:latin typeface="Cambria Math" panose="02040503050406030204" pitchFamily="18" charset="0"/>
                  </a:rPr>
                  <a:t> = 1</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=0−1=−1</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e>
                            </m:mr>
                            <m:mr>
                              <m:e>
                                <m:r>
                                  <a:rPr lang="es-MX" sz="2400" b="0" i="1" smtClean="0">
                                    <a:latin typeface="Cambria Math" panose="02040503050406030204" pitchFamily="18" charset="0"/>
                                  </a:rPr>
                                  <m:t>1.25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m:t>
                              </m:r>
                              <m:r>
                                <a:rPr lang="es-MX" sz="2400" b="0" i="1" smtClean="0">
                                  <a:latin typeface="Cambria Math" panose="02040503050406030204" pitchFamily="18" charset="0"/>
                                </a:rPr>
                                <m:t>0.5</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r>
                                  <a:rPr lang="es-MX" sz="2400" b="0" i="1" smtClean="0">
                                    <a:latin typeface="Cambria Math" panose="02040503050406030204" pitchFamily="18" charset="0"/>
                                  </a:rPr>
                                  <m:t>.25</m:t>
                                </m:r>
                              </m:e>
                            </m:mr>
                            <m:mr>
                              <m:e>
                                <m:r>
                                  <a:rPr lang="es-MX" sz="2400" b="0" i="1" smtClean="0">
                                    <a:latin typeface="Cambria Math" panose="02040503050406030204" pitchFamily="18" charset="0"/>
                                  </a:rPr>
                                  <m:t>0.75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−0.5+</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e>
                    </m:d>
                    <m:r>
                      <a:rPr lang="es-MX" sz="2400" b="0" i="1" smtClean="0">
                        <a:latin typeface="Cambria Math" panose="02040503050406030204" pitchFamily="18" charset="0"/>
                      </a:rPr>
                      <m:t>=</m:t>
                    </m:r>
                  </m:oMath>
                </a14:m>
                <a:r>
                  <a:rPr lang="es-MX" sz="2400" b="0" i="1" dirty="0">
                    <a:latin typeface="Cambria Math" panose="02040503050406030204" pitchFamily="18" charset="0"/>
                  </a:rPr>
                  <a:t> -</a:t>
                </a:r>
                <a:r>
                  <a:rPr lang="es-MX" sz="2400" i="1" dirty="0">
                    <a:latin typeface="Cambria Math" panose="02040503050406030204" pitchFamily="18" charset="0"/>
                  </a:rPr>
                  <a:t>1</a:t>
                </a:r>
                <a:endParaRPr lang="es-MX" sz="2400" b="0" i="1" dirty="0">
                  <a:latin typeface="Cambria Math" panose="02040503050406030204" pitchFamily="18" charset="0"/>
                </a:endParaRPr>
              </a:p>
            </p:txBody>
          </p:sp>
        </mc:Choice>
        <mc:Fallback>
          <p:sp>
            <p:nvSpPr>
              <p:cNvPr id="19" name="TextBox 18">
                <a:extLst>
                  <a:ext uri="{FF2B5EF4-FFF2-40B4-BE49-F238E27FC236}">
                    <a16:creationId xmlns:a16="http://schemas.microsoft.com/office/drawing/2014/main" id="{03E0FECF-5C22-908A-5EEA-B8B8753A737B}"/>
                  </a:ext>
                </a:extLst>
              </p:cNvPr>
              <p:cNvSpPr txBox="1">
                <a:spLocks noRot="1" noChangeAspect="1" noMove="1" noResize="1" noEditPoints="1" noAdjustHandles="1" noChangeArrowheads="1" noChangeShapeType="1" noTextEdit="1"/>
              </p:cNvSpPr>
              <p:nvPr/>
            </p:nvSpPr>
            <p:spPr>
              <a:xfrm>
                <a:off x="6304388" y="2292997"/>
                <a:ext cx="5630022" cy="3955891"/>
              </a:xfrm>
              <a:prstGeom prst="rect">
                <a:avLst/>
              </a:prstGeom>
              <a:blipFill>
                <a:blip r:embed="rId16"/>
                <a:stretch>
                  <a:fillRect l="-325" b="-1695"/>
                </a:stretch>
              </a:blipFill>
            </p:spPr>
            <p:txBody>
              <a:bodyPr/>
              <a:lstStyle/>
              <a:p>
                <a:r>
                  <a:rPr lang="es-MX">
                    <a:noFill/>
                  </a:rPr>
                  <a:t> </a:t>
                </a:r>
              </a:p>
            </p:txBody>
          </p:sp>
        </mc:Fallback>
      </mc:AlternateContent>
      <p:sp>
        <p:nvSpPr>
          <p:cNvPr id="21" name="TextBox 20">
            <a:extLst>
              <a:ext uri="{FF2B5EF4-FFF2-40B4-BE49-F238E27FC236}">
                <a16:creationId xmlns:a16="http://schemas.microsoft.com/office/drawing/2014/main" id="{4D96BBFD-5761-57C6-F426-ABC7F877E098}"/>
              </a:ext>
            </a:extLst>
          </p:cNvPr>
          <p:cNvSpPr txBox="1"/>
          <p:nvPr/>
        </p:nvSpPr>
        <p:spPr>
          <a:xfrm>
            <a:off x="6238949"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2</a:t>
            </a:r>
            <a:endParaRPr lang="es-MX" dirty="0"/>
          </a:p>
        </p:txBody>
      </p:sp>
    </p:spTree>
    <p:extLst>
      <p:ext uri="{BB962C8B-B14F-4D97-AF65-F5344CB8AC3E}">
        <p14:creationId xmlns:p14="http://schemas.microsoft.com/office/powerpoint/2010/main" val="3992203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3CC93-E8C6-4FF8-44C6-CA9CA1C010CA}"/>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F5C6CD60-2D1B-9B45-9A9A-391BDE7EF580}"/>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EABFC8A5-3A4C-EC9F-6A19-0A46E9C793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2604B674-DA52-9A4C-1CA8-F34A9939C97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CC976A0B-97A6-E122-8216-C44F47E46EAC}"/>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CCF39074-E7E0-98DE-8C16-F7F35A77ABD5}"/>
                  </a:ext>
                </a:extLst>
              </p:cNvPr>
              <p:cNvSpPr txBox="1"/>
              <p:nvPr/>
            </p:nvSpPr>
            <p:spPr>
              <a:xfrm>
                <a:off x="298700" y="1657010"/>
                <a:ext cx="1177950"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1</m:t>
                                </m:r>
                                <m:r>
                                  <a:rPr lang="es-MX" i="1">
                                    <a:latin typeface="Cambria Math" panose="02040503050406030204" pitchFamily="18" charset="0"/>
                                  </a:rPr>
                                  <m:t>.25</m:t>
                                </m:r>
                              </m:e>
                            </m:mr>
                            <m:mr>
                              <m:e>
                                <m:r>
                                  <a:rPr lang="es-MX" i="1">
                                    <a:latin typeface="Cambria Math" panose="02040503050406030204" pitchFamily="18" charset="0"/>
                                  </a:rPr>
                                  <m:t>0.75</m:t>
                                </m:r>
                              </m:e>
                            </m:mr>
                          </m:m>
                        </m:e>
                      </m:d>
                    </m:oMath>
                  </m:oMathPara>
                </a14:m>
                <a:endParaRPr lang="es-MX" dirty="0"/>
              </a:p>
            </p:txBody>
          </p:sp>
        </mc:Choice>
        <mc:Fallback>
          <p:sp>
            <p:nvSpPr>
              <p:cNvPr id="24" name="TextBox 23">
                <a:extLst>
                  <a:ext uri="{FF2B5EF4-FFF2-40B4-BE49-F238E27FC236}">
                    <a16:creationId xmlns:a16="http://schemas.microsoft.com/office/drawing/2014/main" id="{CCF39074-E7E0-98DE-8C16-F7F35A77ABD5}"/>
                  </a:ext>
                </a:extLst>
              </p:cNvPr>
              <p:cNvSpPr txBox="1">
                <a:spLocks noRot="1" noChangeAspect="1" noMove="1" noResize="1" noEditPoints="1" noAdjustHandles="1" noChangeArrowheads="1" noChangeShapeType="1" noTextEdit="1"/>
              </p:cNvSpPr>
              <p:nvPr/>
            </p:nvSpPr>
            <p:spPr>
              <a:xfrm>
                <a:off x="298700" y="1657010"/>
                <a:ext cx="1177950" cy="467564"/>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BA7873E-5A41-E2C6-88FB-AEF896D380C5}"/>
                  </a:ext>
                </a:extLst>
              </p:cNvPr>
              <p:cNvSpPr txBox="1"/>
              <p:nvPr/>
            </p:nvSpPr>
            <p:spPr>
              <a:xfrm>
                <a:off x="1723010" y="1767670"/>
                <a:ext cx="7793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=−1</m:t>
                      </m:r>
                    </m:oMath>
                  </m:oMathPara>
                </a14:m>
                <a:endParaRPr lang="es-MX" dirty="0"/>
              </a:p>
            </p:txBody>
          </p:sp>
        </mc:Choice>
        <mc:Fallback>
          <p:sp>
            <p:nvSpPr>
              <p:cNvPr id="8" name="TextBox 7">
                <a:extLst>
                  <a:ext uri="{FF2B5EF4-FFF2-40B4-BE49-F238E27FC236}">
                    <a16:creationId xmlns:a16="http://schemas.microsoft.com/office/drawing/2014/main" id="{4BA7873E-5A41-E2C6-88FB-AEF896D380C5}"/>
                  </a:ext>
                </a:extLst>
              </p:cNvPr>
              <p:cNvSpPr txBox="1">
                <a:spLocks noRot="1" noChangeAspect="1" noMove="1" noResize="1" noEditPoints="1" noAdjustHandles="1" noChangeArrowheads="1" noChangeShapeType="1" noTextEdit="1"/>
              </p:cNvSpPr>
              <p:nvPr/>
            </p:nvSpPr>
            <p:spPr>
              <a:xfrm>
                <a:off x="1723010" y="1767670"/>
                <a:ext cx="779316" cy="276999"/>
              </a:xfrm>
              <a:prstGeom prst="rect">
                <a:avLst/>
              </a:prstGeom>
              <a:blipFill>
                <a:blip r:embed="rId6"/>
                <a:stretch>
                  <a:fillRect l="-7874" r="-7087" b="-8889"/>
                </a:stretch>
              </a:blipFill>
            </p:spPr>
            <p:txBody>
              <a:bodyPr/>
              <a:lstStyle/>
              <a:p>
                <a:r>
                  <a:rPr lang="es-MX">
                    <a:noFill/>
                  </a:rPr>
                  <a:t> </a:t>
                </a:r>
              </a:p>
            </p:txBody>
          </p:sp>
        </mc:Fallback>
      </mc:AlternateContent>
      <p:sp>
        <p:nvSpPr>
          <p:cNvPr id="11" name="Marcador de contenido 2">
            <a:extLst>
              <a:ext uri="{FF2B5EF4-FFF2-40B4-BE49-F238E27FC236}">
                <a16:creationId xmlns:a16="http://schemas.microsoft.com/office/drawing/2014/main" id="{92F9F0F3-4EBB-5024-9D89-95364762524D}"/>
              </a:ext>
            </a:extLst>
          </p:cNvPr>
          <p:cNvSpPr txBox="1">
            <a:spLocks/>
          </p:cNvSpPr>
          <p:nvPr/>
        </p:nvSpPr>
        <p:spPr>
          <a:xfrm>
            <a:off x="238773" y="540075"/>
            <a:ext cx="1471537" cy="6177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Época 3.</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A72B018-34EC-2484-AB65-663893B1AB27}"/>
                  </a:ext>
                </a:extLst>
              </p:cNvPr>
              <p:cNvSpPr txBox="1"/>
              <p:nvPr/>
            </p:nvSpPr>
            <p:spPr>
              <a:xfrm>
                <a:off x="2790398" y="1770040"/>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2" name="TextBox 11">
                <a:extLst>
                  <a:ext uri="{FF2B5EF4-FFF2-40B4-BE49-F238E27FC236}">
                    <a16:creationId xmlns:a16="http://schemas.microsoft.com/office/drawing/2014/main" id="{BA72B018-34EC-2484-AB65-663893B1AB27}"/>
                  </a:ext>
                </a:extLst>
              </p:cNvPr>
              <p:cNvSpPr txBox="1">
                <a:spLocks noRot="1" noChangeAspect="1" noMove="1" noResize="1" noEditPoints="1" noAdjustHandles="1" noChangeArrowheads="1" noChangeShapeType="1" noTextEdit="1"/>
              </p:cNvSpPr>
              <p:nvPr/>
            </p:nvSpPr>
            <p:spPr>
              <a:xfrm>
                <a:off x="2790398" y="1770040"/>
                <a:ext cx="780983" cy="276999"/>
              </a:xfrm>
              <a:prstGeom prst="rect">
                <a:avLst/>
              </a:prstGeom>
              <a:blipFill>
                <a:blip r:embed="rId7"/>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57DA137-D4EE-68FF-EE2D-5A406DF46F15}"/>
                  </a:ext>
                </a:extLst>
              </p:cNvPr>
              <p:cNvSpPr txBox="1"/>
              <p:nvPr/>
            </p:nvSpPr>
            <p:spPr>
              <a:xfrm>
                <a:off x="3575097" y="1676106"/>
                <a:ext cx="1177950" cy="4601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3</m:t>
                              </m:r>
                            </m:e>
                            <m:e>
                              <m:r>
                                <a:rPr lang="es-MX" b="0" i="1" smtClean="0">
                                  <a:latin typeface="Cambria Math" panose="02040503050406030204" pitchFamily="18" charset="0"/>
                                </a:rPr>
                                <m:t>1</m:t>
                              </m:r>
                            </m:e>
                          </m:eqArr>
                        </m:e>
                      </m:d>
                    </m:oMath>
                  </m:oMathPara>
                </a14:m>
                <a:endParaRPr lang="es-MX" dirty="0"/>
              </a:p>
            </p:txBody>
          </p:sp>
        </mc:Choice>
        <mc:Fallback>
          <p:sp>
            <p:nvSpPr>
              <p:cNvPr id="13" name="TextBox 12">
                <a:extLst>
                  <a:ext uri="{FF2B5EF4-FFF2-40B4-BE49-F238E27FC236}">
                    <a16:creationId xmlns:a16="http://schemas.microsoft.com/office/drawing/2014/main" id="{557DA137-D4EE-68FF-EE2D-5A406DF46F15}"/>
                  </a:ext>
                </a:extLst>
              </p:cNvPr>
              <p:cNvSpPr txBox="1">
                <a:spLocks noRot="1" noChangeAspect="1" noMove="1" noResize="1" noEditPoints="1" noAdjustHandles="1" noChangeArrowheads="1" noChangeShapeType="1" noTextEdit="1"/>
              </p:cNvSpPr>
              <p:nvPr/>
            </p:nvSpPr>
            <p:spPr>
              <a:xfrm>
                <a:off x="3575097" y="1676106"/>
                <a:ext cx="1177950" cy="460126"/>
              </a:xfrm>
              <a:prstGeom prst="rect">
                <a:avLst/>
              </a:prstGeom>
              <a:blipFill>
                <a:blip r:embed="rId8"/>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0F700D0-725C-527C-058C-519709D8F93D}"/>
                  </a:ext>
                </a:extLst>
              </p:cNvPr>
              <p:cNvSpPr txBox="1"/>
              <p:nvPr/>
            </p:nvSpPr>
            <p:spPr>
              <a:xfrm>
                <a:off x="4767506" y="1767670"/>
                <a:ext cx="673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r>
                        <a:rPr lang="es-MX" b="0" i="0" smtClean="0">
                          <a:latin typeface="Cambria Math" panose="02040503050406030204" pitchFamily="18" charset="0"/>
                        </a:rPr>
                        <m:t>1</m:t>
                      </m:r>
                    </m:oMath>
                  </m:oMathPara>
                </a14:m>
                <a:endParaRPr lang="es-MX" dirty="0"/>
              </a:p>
            </p:txBody>
          </p:sp>
        </mc:Choice>
        <mc:Fallback>
          <p:sp>
            <p:nvSpPr>
              <p:cNvPr id="14" name="TextBox 13">
                <a:extLst>
                  <a:ext uri="{FF2B5EF4-FFF2-40B4-BE49-F238E27FC236}">
                    <a16:creationId xmlns:a16="http://schemas.microsoft.com/office/drawing/2014/main" id="{60F700D0-725C-527C-058C-519709D8F93D}"/>
                  </a:ext>
                </a:extLst>
              </p:cNvPr>
              <p:cNvSpPr txBox="1">
                <a:spLocks noRot="1" noChangeAspect="1" noMove="1" noResize="1" noEditPoints="1" noAdjustHandles="1" noChangeArrowheads="1" noChangeShapeType="1" noTextEdit="1"/>
              </p:cNvSpPr>
              <p:nvPr/>
            </p:nvSpPr>
            <p:spPr>
              <a:xfrm>
                <a:off x="4767506" y="1767670"/>
                <a:ext cx="673582" cy="276999"/>
              </a:xfrm>
              <a:prstGeom prst="rect">
                <a:avLst/>
              </a:prstGeom>
              <a:blipFill>
                <a:blip r:embed="rId9"/>
                <a:stretch>
                  <a:fillRect l="-9009" r="-8108"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EA1AB71-61FD-E637-40E1-82520FEC3CC2}"/>
                  </a:ext>
                </a:extLst>
              </p:cNvPr>
              <p:cNvSpPr txBox="1"/>
              <p:nvPr/>
            </p:nvSpPr>
            <p:spPr>
              <a:xfrm>
                <a:off x="238773" y="2292997"/>
                <a:ext cx="5630022" cy="39144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1</m:t>
                          </m:r>
                          <m:r>
                            <a:rPr lang="es-MX" sz="2400" b="0" i="1" smtClean="0">
                              <a:latin typeface="Cambria Math" panose="02040503050406030204" pitchFamily="18" charset="0"/>
                            </a:rPr>
                            <m:t>.25</m:t>
                          </m:r>
                          <m:r>
                            <a:rPr lang="es-MX" sz="2400" b="0" i="1" smtClean="0">
                              <a:latin typeface="Cambria Math" panose="02040503050406030204" pitchFamily="18" charset="0"/>
                            </a:rPr>
                            <m:t> </m:t>
                          </m:r>
                          <m:r>
                            <a:rPr lang="es-MX" sz="2400" b="0" i="1" smtClean="0">
                              <a:latin typeface="Cambria Math" panose="02040503050406030204" pitchFamily="18" charset="0"/>
                            </a:rPr>
                            <m:t>0.75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3</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r>
                        <a:rPr lang="es-MX" sz="2400" b="0" i="1" smtClean="0">
                          <a:latin typeface="Cambria Math" panose="02040503050406030204" pitchFamily="18" charset="0"/>
                        </a:rPr>
                        <m:t>1</m:t>
                      </m:r>
                      <m:r>
                        <a:rPr lang="es-MX" sz="2400" b="0" i="1" smtClean="0">
                          <a:latin typeface="Cambria Math" panose="02040503050406030204" pitchFamily="18" charset="0"/>
                        </a:rPr>
                        <m:t>=1</m:t>
                      </m:r>
                    </m:oMath>
                  </m:oMathPara>
                </a14:m>
                <a:endParaRPr lang="es-MX" sz="2400" b="0" i="1" dirty="0">
                  <a:latin typeface="Cambria Math" panose="02040503050406030204" pitchFamily="18" charset="0"/>
                </a:endParaRPr>
              </a:p>
              <a:p>
                <a:endParaRPr lang="es-MX" sz="2400" b="0" i="1" dirty="0">
                  <a:solidFill>
                    <a:schemeClr val="tx1"/>
                  </a:solidFill>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1</m:t>
                        </m:r>
                      </m:e>
                    </m:d>
                  </m:oMath>
                </a14:m>
                <a:r>
                  <a:rPr lang="es-MX" sz="2400" b="0" i="1" dirty="0">
                    <a:latin typeface="Cambria Math" panose="02040503050406030204" pitchFamily="18" charset="0"/>
                  </a:rPr>
                  <a:t> = 1</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=1−1=0</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r>
                                  <a:rPr lang="es-MX" sz="2400" b="0" i="1" smtClean="0">
                                    <a:latin typeface="Cambria Math" panose="02040503050406030204" pitchFamily="18" charset="0"/>
                                  </a:rPr>
                                  <m:t>.25</m:t>
                                </m:r>
                              </m:e>
                            </m:mr>
                            <m:mr>
                              <m:e>
                                <m:r>
                                  <a:rPr lang="es-MX" sz="2400" b="0" i="1" smtClean="0">
                                    <a:latin typeface="Cambria Math" panose="02040503050406030204" pitchFamily="18" charset="0"/>
                                  </a:rPr>
                                  <m:t>0.75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3</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r>
                                  <a:rPr lang="es-MX" sz="2400" b="0" i="1" smtClean="0">
                                    <a:latin typeface="Cambria Math" panose="02040503050406030204" pitchFamily="18" charset="0"/>
                                  </a:rPr>
                                  <m:t>.25</m:t>
                                </m:r>
                              </m:e>
                            </m:mr>
                            <m:mr>
                              <m:e>
                                <m:r>
                                  <a:rPr lang="es-MX" sz="2400" b="0" i="1" smtClean="0">
                                    <a:latin typeface="Cambria Math" panose="02040503050406030204" pitchFamily="18" charset="0"/>
                                  </a:rPr>
                                  <m:t>0.75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m:t>
                    </m:r>
                    <m:r>
                      <a:rPr lang="es-MX" sz="2400" b="0" i="0" smtClean="0">
                        <a:latin typeface="Cambria Math" panose="02040503050406030204" pitchFamily="18" charset="0"/>
                      </a:rPr>
                      <m:t>1</m:t>
                    </m:r>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r>
                      <a:rPr lang="es-MX" sz="2400" b="0" i="1" smtClean="0">
                        <a:latin typeface="Cambria Math" panose="02040503050406030204" pitchFamily="18" charset="0"/>
                      </a:rPr>
                      <m:t>=</m:t>
                    </m:r>
                  </m:oMath>
                </a14:m>
                <a:r>
                  <a:rPr lang="es-MX" sz="2400" b="0" i="1" dirty="0">
                    <a:latin typeface="Cambria Math" panose="02040503050406030204" pitchFamily="18" charset="0"/>
                  </a:rPr>
                  <a:t> -</a:t>
                </a:r>
                <a:r>
                  <a:rPr lang="es-MX" sz="2400" i="1" dirty="0">
                    <a:latin typeface="Cambria Math" panose="02040503050406030204" pitchFamily="18" charset="0"/>
                  </a:rPr>
                  <a:t>1</a:t>
                </a:r>
                <a:endParaRPr lang="es-MX" sz="2400" b="0" i="1" dirty="0">
                  <a:latin typeface="Cambria Math" panose="02040503050406030204" pitchFamily="18" charset="0"/>
                </a:endParaRPr>
              </a:p>
            </p:txBody>
          </p:sp>
        </mc:Choice>
        <mc:Fallback>
          <p:sp>
            <p:nvSpPr>
              <p:cNvPr id="16" name="TextBox 15">
                <a:extLst>
                  <a:ext uri="{FF2B5EF4-FFF2-40B4-BE49-F238E27FC236}">
                    <a16:creationId xmlns:a16="http://schemas.microsoft.com/office/drawing/2014/main" id="{5EA1AB71-61FD-E637-40E1-82520FEC3CC2}"/>
                  </a:ext>
                </a:extLst>
              </p:cNvPr>
              <p:cNvSpPr txBox="1">
                <a:spLocks noRot="1" noChangeAspect="1" noMove="1" noResize="1" noEditPoints="1" noAdjustHandles="1" noChangeArrowheads="1" noChangeShapeType="1" noTextEdit="1"/>
              </p:cNvSpPr>
              <p:nvPr/>
            </p:nvSpPr>
            <p:spPr>
              <a:xfrm>
                <a:off x="238773" y="2292997"/>
                <a:ext cx="5630022" cy="3914405"/>
              </a:xfrm>
              <a:prstGeom prst="rect">
                <a:avLst/>
              </a:prstGeom>
              <a:blipFill>
                <a:blip r:embed="rId10"/>
                <a:stretch>
                  <a:fillRect l="-325" b="-2648"/>
                </a:stretch>
              </a:blipFill>
            </p:spPr>
            <p:txBody>
              <a:bodyPr/>
              <a:lstStyle/>
              <a:p>
                <a:r>
                  <a:rPr lang="es-MX">
                    <a:noFill/>
                  </a:rPr>
                  <a:t> </a:t>
                </a:r>
              </a:p>
            </p:txBody>
          </p:sp>
        </mc:Fallback>
      </mc:AlternateContent>
      <p:sp>
        <p:nvSpPr>
          <p:cNvPr id="20" name="TextBox 19">
            <a:extLst>
              <a:ext uri="{FF2B5EF4-FFF2-40B4-BE49-F238E27FC236}">
                <a16:creationId xmlns:a16="http://schemas.microsoft.com/office/drawing/2014/main" id="{45E45B8A-B488-97E9-4A4F-9F2AA2DCF23B}"/>
              </a:ext>
            </a:extLst>
          </p:cNvPr>
          <p:cNvSpPr txBox="1"/>
          <p:nvPr/>
        </p:nvSpPr>
        <p:spPr>
          <a:xfrm>
            <a:off x="173334"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3</a:t>
            </a:r>
            <a:endParaRPr lang="es-MX"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B520A52-C2CE-45E3-D835-2B600A8177B6}"/>
                  </a:ext>
                </a:extLst>
              </p:cNvPr>
              <p:cNvSpPr txBox="1"/>
              <p:nvPr/>
            </p:nvSpPr>
            <p:spPr>
              <a:xfrm>
                <a:off x="6364315" y="1657010"/>
                <a:ext cx="1177950"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1</m:t>
                                </m:r>
                                <m:r>
                                  <a:rPr lang="es-MX" i="1">
                                    <a:latin typeface="Cambria Math" panose="02040503050406030204" pitchFamily="18" charset="0"/>
                                  </a:rPr>
                                  <m:t>.25</m:t>
                                </m:r>
                              </m:e>
                            </m:mr>
                            <m:mr>
                              <m:e>
                                <m:r>
                                  <a:rPr lang="es-MX" i="1">
                                    <a:latin typeface="Cambria Math" panose="02040503050406030204" pitchFamily="18" charset="0"/>
                                  </a:rPr>
                                  <m:t>0.75</m:t>
                                </m:r>
                              </m:e>
                            </m:mr>
                          </m:m>
                        </m:e>
                      </m:d>
                    </m:oMath>
                  </m:oMathPara>
                </a14:m>
                <a:endParaRPr lang="es-MX" dirty="0"/>
              </a:p>
            </p:txBody>
          </p:sp>
        </mc:Choice>
        <mc:Fallback>
          <p:sp>
            <p:nvSpPr>
              <p:cNvPr id="5" name="TextBox 4">
                <a:extLst>
                  <a:ext uri="{FF2B5EF4-FFF2-40B4-BE49-F238E27FC236}">
                    <a16:creationId xmlns:a16="http://schemas.microsoft.com/office/drawing/2014/main" id="{CB520A52-C2CE-45E3-D835-2B600A8177B6}"/>
                  </a:ext>
                </a:extLst>
              </p:cNvPr>
              <p:cNvSpPr txBox="1">
                <a:spLocks noRot="1" noChangeAspect="1" noMove="1" noResize="1" noEditPoints="1" noAdjustHandles="1" noChangeArrowheads="1" noChangeShapeType="1" noTextEdit="1"/>
              </p:cNvSpPr>
              <p:nvPr/>
            </p:nvSpPr>
            <p:spPr>
              <a:xfrm>
                <a:off x="6364315" y="1657010"/>
                <a:ext cx="1177950" cy="467564"/>
              </a:xfrm>
              <a:prstGeom prst="rect">
                <a:avLst/>
              </a:prstGeom>
              <a:blipFill>
                <a:blip r:embed="rId11"/>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0804110-72A6-6313-1533-8E77AA034763}"/>
                  </a:ext>
                </a:extLst>
              </p:cNvPr>
              <p:cNvSpPr txBox="1"/>
              <p:nvPr/>
            </p:nvSpPr>
            <p:spPr>
              <a:xfrm>
                <a:off x="7788625" y="1767670"/>
                <a:ext cx="7793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=−1</m:t>
                      </m:r>
                    </m:oMath>
                  </m:oMathPara>
                </a14:m>
                <a:endParaRPr lang="es-MX" dirty="0"/>
              </a:p>
            </p:txBody>
          </p:sp>
        </mc:Choice>
        <mc:Fallback>
          <p:sp>
            <p:nvSpPr>
              <p:cNvPr id="10" name="TextBox 9">
                <a:extLst>
                  <a:ext uri="{FF2B5EF4-FFF2-40B4-BE49-F238E27FC236}">
                    <a16:creationId xmlns:a16="http://schemas.microsoft.com/office/drawing/2014/main" id="{60804110-72A6-6313-1533-8E77AA034763}"/>
                  </a:ext>
                </a:extLst>
              </p:cNvPr>
              <p:cNvSpPr txBox="1">
                <a:spLocks noRot="1" noChangeAspect="1" noMove="1" noResize="1" noEditPoints="1" noAdjustHandles="1" noChangeArrowheads="1" noChangeShapeType="1" noTextEdit="1"/>
              </p:cNvSpPr>
              <p:nvPr/>
            </p:nvSpPr>
            <p:spPr>
              <a:xfrm>
                <a:off x="7788625" y="1767670"/>
                <a:ext cx="779316" cy="276999"/>
              </a:xfrm>
              <a:prstGeom prst="rect">
                <a:avLst/>
              </a:prstGeom>
              <a:blipFill>
                <a:blip r:embed="rId12"/>
                <a:stretch>
                  <a:fillRect l="-7813" r="-6250" b="-888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0CB8EA7-60C0-2CFF-7C98-0A31E6901CA7}"/>
                  </a:ext>
                </a:extLst>
              </p:cNvPr>
              <p:cNvSpPr txBox="1"/>
              <p:nvPr/>
            </p:nvSpPr>
            <p:spPr>
              <a:xfrm>
                <a:off x="8802000" y="1757804"/>
                <a:ext cx="7809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𝜂</m:t>
                      </m:r>
                      <m:r>
                        <a:rPr lang="es-MX" b="0" i="1" smtClean="0">
                          <a:latin typeface="Cambria Math" panose="02040503050406030204" pitchFamily="18" charset="0"/>
                        </a:rPr>
                        <m:t>=0.5</m:t>
                      </m:r>
                    </m:oMath>
                  </m:oMathPara>
                </a14:m>
                <a:endParaRPr lang="es-MX" dirty="0"/>
              </a:p>
            </p:txBody>
          </p:sp>
        </mc:Choice>
        <mc:Fallback>
          <p:sp>
            <p:nvSpPr>
              <p:cNvPr id="15" name="TextBox 14">
                <a:extLst>
                  <a:ext uri="{FF2B5EF4-FFF2-40B4-BE49-F238E27FC236}">
                    <a16:creationId xmlns:a16="http://schemas.microsoft.com/office/drawing/2014/main" id="{A0CB8EA7-60C0-2CFF-7C98-0A31E6901CA7}"/>
                  </a:ext>
                </a:extLst>
              </p:cNvPr>
              <p:cNvSpPr txBox="1">
                <a:spLocks noRot="1" noChangeAspect="1" noMove="1" noResize="1" noEditPoints="1" noAdjustHandles="1" noChangeArrowheads="1" noChangeShapeType="1" noTextEdit="1"/>
              </p:cNvSpPr>
              <p:nvPr/>
            </p:nvSpPr>
            <p:spPr>
              <a:xfrm>
                <a:off x="8802000" y="1757804"/>
                <a:ext cx="780983" cy="276999"/>
              </a:xfrm>
              <a:prstGeom prst="rect">
                <a:avLst/>
              </a:prstGeom>
              <a:blipFill>
                <a:blip r:embed="rId13"/>
                <a:stretch>
                  <a:fillRect l="-7813" r="-7813" b="-2391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83D27B2-0A47-3244-50A1-FF70F1B7BB30}"/>
                  </a:ext>
                </a:extLst>
              </p:cNvPr>
              <p:cNvSpPr txBox="1"/>
              <p:nvPr/>
            </p:nvSpPr>
            <p:spPr>
              <a:xfrm>
                <a:off x="9640712" y="1676106"/>
                <a:ext cx="1177950" cy="4601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𝑋</m:t>
                          </m:r>
                        </m:e>
                        <m:sub>
                          <m:r>
                            <a:rPr lang="es-MX" b="0" i="1" smtClean="0">
                              <a:latin typeface="Cambria Math" panose="02040503050406030204" pitchFamily="18" charset="0"/>
                            </a:rPr>
                            <m:t>𝑖</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−2</m:t>
                              </m:r>
                            </m:e>
                            <m:e>
                              <m:r>
                                <a:rPr lang="es-MX" b="0" i="1" smtClean="0">
                                  <a:latin typeface="Cambria Math" panose="02040503050406030204" pitchFamily="18" charset="0"/>
                                </a:rPr>
                                <m:t>1</m:t>
                              </m:r>
                            </m:e>
                          </m:eqArr>
                        </m:e>
                      </m:d>
                    </m:oMath>
                  </m:oMathPara>
                </a14:m>
                <a:endParaRPr lang="es-MX" dirty="0"/>
              </a:p>
            </p:txBody>
          </p:sp>
        </mc:Choice>
        <mc:Fallback>
          <p:sp>
            <p:nvSpPr>
              <p:cNvPr id="17" name="TextBox 16">
                <a:extLst>
                  <a:ext uri="{FF2B5EF4-FFF2-40B4-BE49-F238E27FC236}">
                    <a16:creationId xmlns:a16="http://schemas.microsoft.com/office/drawing/2014/main" id="{E83D27B2-0A47-3244-50A1-FF70F1B7BB30}"/>
                  </a:ext>
                </a:extLst>
              </p:cNvPr>
              <p:cNvSpPr txBox="1">
                <a:spLocks noRot="1" noChangeAspect="1" noMove="1" noResize="1" noEditPoints="1" noAdjustHandles="1" noChangeArrowheads="1" noChangeShapeType="1" noTextEdit="1"/>
              </p:cNvSpPr>
              <p:nvPr/>
            </p:nvSpPr>
            <p:spPr>
              <a:xfrm>
                <a:off x="9640712" y="1676106"/>
                <a:ext cx="1177950" cy="460126"/>
              </a:xfrm>
              <a:prstGeom prst="rect">
                <a:avLst/>
              </a:prstGeom>
              <a:blipFill>
                <a:blip r:embed="rId1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2186F518-82B0-6A5E-6928-AA5E62C2E414}"/>
                  </a:ext>
                </a:extLst>
              </p:cNvPr>
              <p:cNvSpPr txBox="1"/>
              <p:nvPr/>
            </p:nvSpPr>
            <p:spPr>
              <a:xfrm>
                <a:off x="10833121" y="1767670"/>
                <a:ext cx="673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m:t>
                      </m:r>
                      <m:r>
                        <a:rPr lang="es-MX" b="0" i="0" smtClean="0">
                          <a:latin typeface="Cambria Math" panose="02040503050406030204" pitchFamily="18" charset="0"/>
                        </a:rPr>
                        <m:t>0</m:t>
                      </m:r>
                    </m:oMath>
                  </m:oMathPara>
                </a14:m>
                <a:endParaRPr lang="es-MX" dirty="0"/>
              </a:p>
            </p:txBody>
          </p:sp>
        </mc:Choice>
        <mc:Fallback>
          <p:sp>
            <p:nvSpPr>
              <p:cNvPr id="18" name="TextBox 17">
                <a:extLst>
                  <a:ext uri="{FF2B5EF4-FFF2-40B4-BE49-F238E27FC236}">
                    <a16:creationId xmlns:a16="http://schemas.microsoft.com/office/drawing/2014/main" id="{2186F518-82B0-6A5E-6928-AA5E62C2E414}"/>
                  </a:ext>
                </a:extLst>
              </p:cNvPr>
              <p:cNvSpPr txBox="1">
                <a:spLocks noRot="1" noChangeAspect="1" noMove="1" noResize="1" noEditPoints="1" noAdjustHandles="1" noChangeArrowheads="1" noChangeShapeType="1" noTextEdit="1"/>
              </p:cNvSpPr>
              <p:nvPr/>
            </p:nvSpPr>
            <p:spPr>
              <a:xfrm>
                <a:off x="10833121" y="1767670"/>
                <a:ext cx="673582" cy="276999"/>
              </a:xfrm>
              <a:prstGeom prst="rect">
                <a:avLst/>
              </a:prstGeom>
              <a:blipFill>
                <a:blip r:embed="rId15"/>
                <a:stretch>
                  <a:fillRect l="-9009" r="-8108" b="-266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BEDBBAC-F6CD-73E6-DFD7-EA7FCE950D9B}"/>
                  </a:ext>
                </a:extLst>
              </p:cNvPr>
              <p:cNvSpPr txBox="1"/>
              <p:nvPr/>
            </p:nvSpPr>
            <p:spPr>
              <a:xfrm>
                <a:off x="6304388" y="2292997"/>
                <a:ext cx="5630022" cy="395589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r>
                            <a:rPr lang="es-MX" sz="2400" b="0" i="1" smtClean="0">
                              <a:latin typeface="Cambria Math" panose="02040503050406030204" pitchFamily="18" charset="0"/>
                            </a:rPr>
                            <m:t>1</m:t>
                          </m:r>
                          <m:r>
                            <a:rPr lang="es-MX" sz="2400" b="0" i="1" smtClean="0">
                              <a:latin typeface="Cambria Math" panose="02040503050406030204" pitchFamily="18" charset="0"/>
                            </a:rPr>
                            <m:t>.25</m:t>
                          </m:r>
                          <m:r>
                            <a:rPr lang="es-MX" sz="2400" b="0" i="1" smtClean="0">
                              <a:latin typeface="Cambria Math" panose="02040503050406030204" pitchFamily="18" charset="0"/>
                            </a:rPr>
                            <m:t> </m:t>
                          </m:r>
                          <m:r>
                            <a:rPr lang="es-MX" sz="2400" b="0" i="1" smtClean="0">
                              <a:latin typeface="Cambria Math" panose="02040503050406030204" pitchFamily="18" charset="0"/>
                            </a:rPr>
                            <m:t>0.75</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m:t>
                              </m:r>
                              <m:r>
                                <a:rPr lang="es-MX" sz="2400" b="0" i="1" smtClean="0">
                                  <a:latin typeface="Cambria Math" panose="02040503050406030204" pitchFamily="18" charset="0"/>
                                </a:rPr>
                                <m:t>2</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r>
                        <a:rPr lang="es-MX" sz="2400" b="0" i="1" smtClean="0">
                          <a:latin typeface="Cambria Math" panose="02040503050406030204" pitchFamily="18" charset="0"/>
                        </a:rPr>
                        <m:t>1</m:t>
                      </m:r>
                      <m:r>
                        <a:rPr lang="es-MX" sz="2400" b="0" i="1" smtClean="0">
                          <a:latin typeface="Cambria Math" panose="02040503050406030204" pitchFamily="18" charset="0"/>
                        </a:rPr>
                        <m:t>=</m:t>
                      </m:r>
                      <m:r>
                        <a:rPr lang="es-MX" sz="2400" b="0" i="1" smtClean="0">
                          <a:latin typeface="Cambria Math" panose="02040503050406030204" pitchFamily="18" charset="0"/>
                        </a:rPr>
                        <m:t>−2.75</m:t>
                      </m:r>
                    </m:oMath>
                  </m:oMathPara>
                </a14:m>
                <a:endParaRPr lang="es-MX" sz="2400" b="0" i="1" dirty="0">
                  <a:latin typeface="Cambria Math" panose="02040503050406030204" pitchFamily="18" charset="0"/>
                </a:endParaRPr>
              </a:p>
              <a:p>
                <a:endParaRPr lang="es-MX" sz="2400" b="0" i="1" dirty="0">
                  <a:solidFill>
                    <a:schemeClr val="tx1"/>
                  </a:solidFill>
                  <a:latin typeface="Cambria Math" panose="02040503050406030204" pitchFamily="18" charset="0"/>
                </a:endParaRPr>
              </a:p>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oMath>
                </a14:m>
                <a:r>
                  <a:rPr lang="es-MX" sz="2400" b="0" i="1" dirty="0">
                    <a:latin typeface="Cambria Math" panose="02040503050406030204" pitchFamily="18" charset="0"/>
                  </a:rPr>
                  <a:t> =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d>
                      <m:dPr>
                        <m:ctrlPr>
                          <a:rPr lang="es-MX" sz="2400" b="0" i="1" smtClean="0">
                            <a:latin typeface="Cambria Math" panose="02040503050406030204" pitchFamily="18" charset="0"/>
                            <a:ea typeface="Cambria Math" panose="02040503050406030204" pitchFamily="18" charset="0"/>
                          </a:rPr>
                        </m:ctrlPr>
                      </m:dPr>
                      <m:e>
                        <m:r>
                          <a:rPr lang="es-MX" sz="2400" b="0" i="1" smtClean="0">
                            <a:latin typeface="Cambria Math" panose="02040503050406030204" pitchFamily="18" charset="0"/>
                            <a:ea typeface="Cambria Math" panose="02040503050406030204" pitchFamily="18" charset="0"/>
                          </a:rPr>
                          <m:t>−2.75</m:t>
                        </m:r>
                      </m:e>
                    </m:d>
                  </m:oMath>
                </a14:m>
                <a:r>
                  <a:rPr lang="es-MX" sz="2400" b="0" i="1" dirty="0">
                    <a:latin typeface="Cambria Math" panose="02040503050406030204" pitchFamily="18" charset="0"/>
                  </a:rPr>
                  <a:t> = 0</a:t>
                </a: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𝑒𝑟𝑟𝑜𝑟</m:t>
                    </m:r>
                    <m:r>
                      <a:rPr lang="es-MX" sz="2400" b="0" i="1" smtClean="0">
                        <a:latin typeface="Cambria Math" panose="02040503050406030204" pitchFamily="18" charset="0"/>
                      </a:rPr>
                      <m:t>=0−0=0</m:t>
                    </m:r>
                  </m:oMath>
                </a14:m>
                <a:r>
                  <a:rPr lang="es-MX" sz="2400" b="0" i="1" dirty="0">
                    <a:latin typeface="Cambria Math" panose="02040503050406030204" pitchFamily="18" charset="0"/>
                  </a:rPr>
                  <a:t> </a:t>
                </a:r>
                <a:endParaRPr lang="es-MX" sz="2400" i="1" dirty="0">
                  <a:latin typeface="Cambria Math" panose="02040503050406030204" pitchFamily="18" charset="0"/>
                </a:endParaRPr>
              </a:p>
              <a:p>
                <a:endParaRPr lang="es-MX"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MX" sz="2400" b="0" i="1" smtClean="0">
                          <a:latin typeface="Cambria Math" panose="02040503050406030204" pitchFamily="18" charset="0"/>
                        </a:rPr>
                        <m:t>𝑤</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r>
                                  <a:rPr lang="es-MX" sz="2400" b="0" i="1" smtClean="0">
                                    <a:latin typeface="Cambria Math" panose="02040503050406030204" pitchFamily="18" charset="0"/>
                                  </a:rPr>
                                  <m:t>.25</m:t>
                                </m:r>
                              </m:e>
                            </m:mr>
                            <m:mr>
                              <m:e>
                                <m:r>
                                  <a:rPr lang="es-MX" sz="2400" b="0" i="1" smtClean="0">
                                    <a:latin typeface="Cambria Math" panose="02040503050406030204" pitchFamily="18" charset="0"/>
                                  </a:rPr>
                                  <m:t>0.75</m:t>
                                </m:r>
                              </m:e>
                            </m:mr>
                          </m:m>
                        </m:e>
                      </m:d>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m:t>
                              </m:r>
                              <m:r>
                                <a:rPr lang="es-MX" sz="2400" b="0" i="1" smtClean="0">
                                  <a:latin typeface="Cambria Math" panose="02040503050406030204" pitchFamily="18" charset="0"/>
                                </a:rPr>
                                <m:t>2</m:t>
                              </m:r>
                            </m:e>
                            <m:e>
                              <m:r>
                                <a:rPr lang="es-MX" sz="2400" b="0" i="1" smtClean="0">
                                  <a:latin typeface="Cambria Math" panose="02040503050406030204" pitchFamily="18" charset="0"/>
                                </a:rPr>
                                <m:t>1</m:t>
                              </m:r>
                            </m:e>
                          </m:eqArr>
                        </m:e>
                      </m:d>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m>
                            <m:mPr>
                              <m:mcs>
                                <m:mc>
                                  <m:mcPr>
                                    <m:count m:val="1"/>
                                    <m:mcJc m:val="center"/>
                                  </m:mcPr>
                                </m:mc>
                              </m:mcs>
                              <m:ctrlPr>
                                <a:rPr lang="es-MX" sz="2400" b="0" i="1" smtClean="0">
                                  <a:latin typeface="Cambria Math" panose="02040503050406030204" pitchFamily="18" charset="0"/>
                                </a:rPr>
                              </m:ctrlPr>
                            </m:mPr>
                            <m:mr>
                              <m:e>
                                <m:r>
                                  <m:rPr>
                                    <m:brk m:alnAt="7"/>
                                  </m:rPr>
                                  <a:rPr lang="es-MX" sz="2400" b="0" i="1" smtClean="0">
                                    <a:latin typeface="Cambria Math" panose="02040503050406030204" pitchFamily="18" charset="0"/>
                                  </a:rPr>
                                  <m:t>1</m:t>
                                </m:r>
                                <m:r>
                                  <a:rPr lang="es-MX" sz="2400" b="0" i="1" smtClean="0">
                                    <a:latin typeface="Cambria Math" panose="02040503050406030204" pitchFamily="18" charset="0"/>
                                  </a:rPr>
                                  <m:t>.25</m:t>
                                </m:r>
                              </m:e>
                            </m:mr>
                            <m:mr>
                              <m:e>
                                <m:r>
                                  <a:rPr lang="es-MX" sz="2400" b="0" i="1" smtClean="0">
                                    <a:latin typeface="Cambria Math" panose="02040503050406030204" pitchFamily="18" charset="0"/>
                                  </a:rPr>
                                  <m:t>0.75</m:t>
                                </m:r>
                              </m:e>
                            </m:mr>
                          </m:m>
                        </m:e>
                      </m:d>
                    </m:oMath>
                  </m:oMathPara>
                </a14:m>
                <a:endParaRPr lang="es-MX" sz="2400" b="0" i="1" dirty="0">
                  <a:latin typeface="Cambria Math" panose="02040503050406030204" pitchFamily="18" charset="0"/>
                </a:endParaRPr>
              </a:p>
              <a:p>
                <a:endParaRPr lang="es-MX" sz="2400" b="0" i="1" dirty="0">
                  <a:latin typeface="Cambria Math" panose="02040503050406030204" pitchFamily="18" charset="0"/>
                </a:endParaRPr>
              </a:p>
              <a:p>
                <a14:m>
                  <m:oMath xmlns:m="http://schemas.openxmlformats.org/officeDocument/2006/math">
                    <m:r>
                      <a:rPr lang="es-MX" sz="2400" b="0" i="1" smtClean="0">
                        <a:latin typeface="Cambria Math" panose="02040503050406030204" pitchFamily="18" charset="0"/>
                      </a:rPr>
                      <m:t>𝑏</m:t>
                    </m:r>
                    <m:r>
                      <a:rPr lang="es-MX" sz="2400" b="0" i="1" smtClean="0">
                        <a:latin typeface="Cambria Math" panose="02040503050406030204" pitchFamily="18" charset="0"/>
                      </a:rPr>
                      <m:t>=</m:t>
                    </m:r>
                    <m:r>
                      <a:rPr lang="es-MX" sz="2400" b="0" i="0" smtClean="0">
                        <a:latin typeface="Cambria Math" panose="02040503050406030204" pitchFamily="18" charset="0"/>
                      </a:rPr>
                      <m:t>−</m:t>
                    </m:r>
                    <m:r>
                      <a:rPr lang="es-MX" sz="2400" b="0" i="0" smtClean="0">
                        <a:latin typeface="Cambria Math" panose="02040503050406030204" pitchFamily="18" charset="0"/>
                      </a:rPr>
                      <m:t>1</m:t>
                    </m:r>
                    <m:r>
                      <a:rPr lang="es-MX" sz="2400" b="0" i="0"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0.5</m:t>
                        </m:r>
                      </m:e>
                    </m:d>
                    <m:d>
                      <m:dPr>
                        <m:ctrlPr>
                          <a:rPr lang="es-MX" sz="2400" b="0" i="1" smtClean="0">
                            <a:latin typeface="Cambria Math" panose="02040503050406030204" pitchFamily="18" charset="0"/>
                          </a:rPr>
                        </m:ctrlPr>
                      </m:dPr>
                      <m:e>
                        <m:r>
                          <a:rPr lang="es-MX" sz="2400" b="0" i="1" smtClean="0">
                            <a:latin typeface="Cambria Math" panose="02040503050406030204" pitchFamily="18" charset="0"/>
                          </a:rPr>
                          <m:t>0</m:t>
                        </m:r>
                      </m:e>
                    </m:d>
                    <m:r>
                      <a:rPr lang="es-MX" sz="2400" b="0" i="1" smtClean="0">
                        <a:latin typeface="Cambria Math" panose="02040503050406030204" pitchFamily="18" charset="0"/>
                      </a:rPr>
                      <m:t>=</m:t>
                    </m:r>
                  </m:oMath>
                </a14:m>
                <a:r>
                  <a:rPr lang="es-MX" sz="2400" b="0" i="1" dirty="0">
                    <a:latin typeface="Cambria Math" panose="02040503050406030204" pitchFamily="18" charset="0"/>
                  </a:rPr>
                  <a:t> -</a:t>
                </a:r>
                <a:r>
                  <a:rPr lang="es-MX" sz="2400" i="1" dirty="0">
                    <a:latin typeface="Cambria Math" panose="02040503050406030204" pitchFamily="18" charset="0"/>
                  </a:rPr>
                  <a:t>1</a:t>
                </a:r>
                <a:endParaRPr lang="es-MX" sz="2400" b="0" i="1" dirty="0">
                  <a:latin typeface="Cambria Math" panose="02040503050406030204" pitchFamily="18" charset="0"/>
                </a:endParaRPr>
              </a:p>
            </p:txBody>
          </p:sp>
        </mc:Choice>
        <mc:Fallback>
          <p:sp>
            <p:nvSpPr>
              <p:cNvPr id="19" name="TextBox 18">
                <a:extLst>
                  <a:ext uri="{FF2B5EF4-FFF2-40B4-BE49-F238E27FC236}">
                    <a16:creationId xmlns:a16="http://schemas.microsoft.com/office/drawing/2014/main" id="{BBEDBBAC-F6CD-73E6-DFD7-EA7FCE950D9B}"/>
                  </a:ext>
                </a:extLst>
              </p:cNvPr>
              <p:cNvSpPr txBox="1">
                <a:spLocks noRot="1" noChangeAspect="1" noMove="1" noResize="1" noEditPoints="1" noAdjustHandles="1" noChangeArrowheads="1" noChangeShapeType="1" noTextEdit="1"/>
              </p:cNvSpPr>
              <p:nvPr/>
            </p:nvSpPr>
            <p:spPr>
              <a:xfrm>
                <a:off x="6304388" y="2292997"/>
                <a:ext cx="5630022" cy="3955891"/>
              </a:xfrm>
              <a:prstGeom prst="rect">
                <a:avLst/>
              </a:prstGeom>
              <a:blipFill>
                <a:blip r:embed="rId16"/>
                <a:stretch>
                  <a:fillRect l="-325" b="-1541"/>
                </a:stretch>
              </a:blipFill>
            </p:spPr>
            <p:txBody>
              <a:bodyPr/>
              <a:lstStyle/>
              <a:p>
                <a:r>
                  <a:rPr lang="es-MX">
                    <a:noFill/>
                  </a:rPr>
                  <a:t> </a:t>
                </a:r>
              </a:p>
            </p:txBody>
          </p:sp>
        </mc:Fallback>
      </mc:AlternateContent>
      <p:sp>
        <p:nvSpPr>
          <p:cNvPr id="21" name="TextBox 20">
            <a:extLst>
              <a:ext uri="{FF2B5EF4-FFF2-40B4-BE49-F238E27FC236}">
                <a16:creationId xmlns:a16="http://schemas.microsoft.com/office/drawing/2014/main" id="{F8F10668-FA4F-0687-BDA1-66E41EE1FEB9}"/>
              </a:ext>
            </a:extLst>
          </p:cNvPr>
          <p:cNvSpPr txBox="1"/>
          <p:nvPr/>
        </p:nvSpPr>
        <p:spPr>
          <a:xfrm>
            <a:off x="6238949" y="1111136"/>
            <a:ext cx="2796479" cy="369332"/>
          </a:xfrm>
          <a:prstGeom prst="rect">
            <a:avLst/>
          </a:prstGeom>
          <a:noFill/>
        </p:spPr>
        <p:txBody>
          <a:bodyPr wrap="square">
            <a:spAutoFit/>
          </a:bodyPr>
          <a:lstStyle/>
          <a:p>
            <a:r>
              <a:rPr lang="es-MX" dirty="0">
                <a:latin typeface="Arial" panose="020B0604020202020204" pitchFamily="34" charset="0"/>
                <a:cs typeface="Arial" panose="020B0604020202020204" pitchFamily="34" charset="0"/>
              </a:rPr>
              <a:t>Iteración 4</a:t>
            </a:r>
            <a:endParaRPr lang="es-MX" dirty="0"/>
          </a:p>
        </p:txBody>
      </p:sp>
    </p:spTree>
    <p:extLst>
      <p:ext uri="{BB962C8B-B14F-4D97-AF65-F5344CB8AC3E}">
        <p14:creationId xmlns:p14="http://schemas.microsoft.com/office/powerpoint/2010/main" val="117909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531B6-EA2F-EFE3-5C95-828D8581DA87}"/>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8C9C20F4-186C-BD83-439D-F8044A9ACB24}"/>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D72CCC30-EF05-5801-B332-930E39811D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2ABB6049-B20F-FB71-43B7-08B7409C7E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0D119637-9C10-FD16-D861-3B411E0CEF31}"/>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p:sp>
        <p:nvSpPr>
          <p:cNvPr id="7" name="Marcador de contenido 2">
            <a:extLst>
              <a:ext uri="{FF2B5EF4-FFF2-40B4-BE49-F238E27FC236}">
                <a16:creationId xmlns:a16="http://schemas.microsoft.com/office/drawing/2014/main" id="{C439E155-4E2B-CA60-32CD-52F579CCBF1B}"/>
              </a:ext>
            </a:extLst>
          </p:cNvPr>
          <p:cNvSpPr txBox="1">
            <a:spLocks/>
          </p:cNvSpPr>
          <p:nvPr/>
        </p:nvSpPr>
        <p:spPr>
          <a:xfrm>
            <a:off x="429273" y="1340176"/>
            <a:ext cx="4851400" cy="617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Gráfica al terminar la época 3</a:t>
            </a:r>
          </a:p>
        </p:txBody>
      </p:sp>
      <p:pic>
        <p:nvPicPr>
          <p:cNvPr id="8" name="Picture 7">
            <a:extLst>
              <a:ext uri="{FF2B5EF4-FFF2-40B4-BE49-F238E27FC236}">
                <a16:creationId xmlns:a16="http://schemas.microsoft.com/office/drawing/2014/main" id="{8C75B08D-7DD1-137D-4B5E-284C3F3435F8}"/>
              </a:ext>
            </a:extLst>
          </p:cNvPr>
          <p:cNvPicPr>
            <a:picLocks noChangeAspect="1"/>
          </p:cNvPicPr>
          <p:nvPr/>
        </p:nvPicPr>
        <p:blipFill>
          <a:blip r:embed="rId5"/>
          <a:stretch>
            <a:fillRect/>
          </a:stretch>
        </p:blipFill>
        <p:spPr>
          <a:xfrm>
            <a:off x="429273" y="2004642"/>
            <a:ext cx="7533268" cy="3744799"/>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12A0A6E-25CC-6AA0-A03E-F3B7C2085508}"/>
                  </a:ext>
                </a:extLst>
              </p:cNvPr>
              <p:cNvSpPr txBox="1"/>
              <p:nvPr/>
            </p:nvSpPr>
            <p:spPr>
              <a:xfrm>
                <a:off x="5056215" y="1309002"/>
                <a:ext cx="1177950"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m:t>
                      </m:r>
                      <m:d>
                        <m:dPr>
                          <m:begChr m:val="["/>
                          <m:endChr m:val="]"/>
                          <m:ctrlPr>
                            <a:rPr lang="es-MX" i="1">
                              <a:latin typeface="Cambria Math" panose="02040503050406030204" pitchFamily="18" charset="0"/>
                            </a:rPr>
                          </m:ctrlPr>
                        </m:dPr>
                        <m:e>
                          <m:m>
                            <m:mPr>
                              <m:mcs>
                                <m:mc>
                                  <m:mcPr>
                                    <m:count m:val="1"/>
                                    <m:mcJc m:val="center"/>
                                  </m:mcPr>
                                </m:mc>
                              </m:mcs>
                              <m:ctrlPr>
                                <a:rPr lang="es-MX" i="1">
                                  <a:latin typeface="Cambria Math" panose="02040503050406030204" pitchFamily="18" charset="0"/>
                                </a:rPr>
                              </m:ctrlPr>
                            </m:mPr>
                            <m:mr>
                              <m:e>
                                <m:r>
                                  <m:rPr>
                                    <m:brk m:alnAt="7"/>
                                  </m:rPr>
                                  <a:rPr lang="es-MX" i="1">
                                    <a:latin typeface="Cambria Math" panose="02040503050406030204" pitchFamily="18" charset="0"/>
                                  </a:rPr>
                                  <m:t>1</m:t>
                                </m:r>
                                <m:r>
                                  <a:rPr lang="es-MX" i="1">
                                    <a:latin typeface="Cambria Math" panose="02040503050406030204" pitchFamily="18" charset="0"/>
                                  </a:rPr>
                                  <m:t>.25</m:t>
                                </m:r>
                              </m:e>
                            </m:mr>
                            <m:mr>
                              <m:e>
                                <m:r>
                                  <a:rPr lang="es-MX" i="1">
                                    <a:latin typeface="Cambria Math" panose="02040503050406030204" pitchFamily="18" charset="0"/>
                                  </a:rPr>
                                  <m:t>0.75</m:t>
                                </m:r>
                              </m:e>
                            </m:mr>
                          </m:m>
                        </m:e>
                      </m:d>
                    </m:oMath>
                  </m:oMathPara>
                </a14:m>
                <a:endParaRPr lang="es-MX" dirty="0"/>
              </a:p>
            </p:txBody>
          </p:sp>
        </mc:Choice>
        <mc:Fallback>
          <p:sp>
            <p:nvSpPr>
              <p:cNvPr id="9" name="TextBox 8">
                <a:extLst>
                  <a:ext uri="{FF2B5EF4-FFF2-40B4-BE49-F238E27FC236}">
                    <a16:creationId xmlns:a16="http://schemas.microsoft.com/office/drawing/2014/main" id="{C12A0A6E-25CC-6AA0-A03E-F3B7C2085508}"/>
                  </a:ext>
                </a:extLst>
              </p:cNvPr>
              <p:cNvSpPr txBox="1">
                <a:spLocks noRot="1" noChangeAspect="1" noMove="1" noResize="1" noEditPoints="1" noAdjustHandles="1" noChangeArrowheads="1" noChangeShapeType="1" noTextEdit="1"/>
              </p:cNvSpPr>
              <p:nvPr/>
            </p:nvSpPr>
            <p:spPr>
              <a:xfrm>
                <a:off x="5056215" y="1309002"/>
                <a:ext cx="1177950" cy="467564"/>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0625B92-7274-3C25-E688-D362D1A4AAB3}"/>
                  </a:ext>
                </a:extLst>
              </p:cNvPr>
              <p:cNvSpPr txBox="1"/>
              <p:nvPr/>
            </p:nvSpPr>
            <p:spPr>
              <a:xfrm>
                <a:off x="6467825" y="1408743"/>
                <a:ext cx="7793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=−1</m:t>
                      </m:r>
                    </m:oMath>
                  </m:oMathPara>
                </a14:m>
                <a:endParaRPr lang="es-MX" dirty="0"/>
              </a:p>
            </p:txBody>
          </p:sp>
        </mc:Choice>
        <mc:Fallback>
          <p:sp>
            <p:nvSpPr>
              <p:cNvPr id="10" name="TextBox 9">
                <a:extLst>
                  <a:ext uri="{FF2B5EF4-FFF2-40B4-BE49-F238E27FC236}">
                    <a16:creationId xmlns:a16="http://schemas.microsoft.com/office/drawing/2014/main" id="{00625B92-7274-3C25-E688-D362D1A4AAB3}"/>
                  </a:ext>
                </a:extLst>
              </p:cNvPr>
              <p:cNvSpPr txBox="1">
                <a:spLocks noRot="1" noChangeAspect="1" noMove="1" noResize="1" noEditPoints="1" noAdjustHandles="1" noChangeArrowheads="1" noChangeShapeType="1" noTextEdit="1"/>
              </p:cNvSpPr>
              <p:nvPr/>
            </p:nvSpPr>
            <p:spPr>
              <a:xfrm>
                <a:off x="6467825" y="1408743"/>
                <a:ext cx="779316" cy="276999"/>
              </a:xfrm>
              <a:prstGeom prst="rect">
                <a:avLst/>
              </a:prstGeom>
              <a:blipFill>
                <a:blip r:embed="rId7"/>
                <a:stretch>
                  <a:fillRect l="-7813" r="-6250" b="-6522"/>
                </a:stretch>
              </a:blipFill>
            </p:spPr>
            <p:txBody>
              <a:bodyPr/>
              <a:lstStyle/>
              <a:p>
                <a:r>
                  <a:rPr lang="es-MX">
                    <a:noFill/>
                  </a:rPr>
                  <a:t> </a:t>
                </a:r>
              </a:p>
            </p:txBody>
          </p:sp>
        </mc:Fallback>
      </mc:AlternateContent>
      <p:sp>
        <p:nvSpPr>
          <p:cNvPr id="11" name="Marcador de contenido 2">
            <a:extLst>
              <a:ext uri="{FF2B5EF4-FFF2-40B4-BE49-F238E27FC236}">
                <a16:creationId xmlns:a16="http://schemas.microsoft.com/office/drawing/2014/main" id="{03C42911-D562-F788-1A66-950C84F5CABD}"/>
              </a:ext>
            </a:extLst>
          </p:cNvPr>
          <p:cNvSpPr txBox="1">
            <a:spLocks/>
          </p:cNvSpPr>
          <p:nvPr/>
        </p:nvSpPr>
        <p:spPr>
          <a:xfrm>
            <a:off x="8196201" y="2017342"/>
            <a:ext cx="3662654" cy="859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Todas las predicciones son correctas</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C386B2C-B6A2-AC10-A308-F12A43FE29C6}"/>
                  </a:ext>
                </a:extLst>
              </p:cNvPr>
              <p:cNvSpPr txBox="1"/>
              <p:nvPr/>
            </p:nvSpPr>
            <p:spPr>
              <a:xfrm>
                <a:off x="8215563" y="3226529"/>
                <a:ext cx="3179653"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ea typeface="Cambria Math" panose="02040503050406030204" pitchFamily="18" charset="0"/>
                        </a:rPr>
                        <m:t>𝜑</m:t>
                      </m:r>
                      <m:r>
                        <a:rPr lang="es-MX" sz="2400" b="0" i="1" smtClean="0">
                          <a:latin typeface="Cambria Math" panose="02040503050406030204" pitchFamily="18" charset="0"/>
                          <a:ea typeface="Cambria Math" panose="02040503050406030204" pitchFamily="18" charset="0"/>
                        </a:rPr>
                        <m:t>(1.25</m:t>
                      </m:r>
                      <m:sSub>
                        <m:sSubPr>
                          <m:ctrlPr>
                            <a:rPr lang="es-MX" sz="2400" b="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𝑥</m:t>
                          </m:r>
                        </m:e>
                        <m:sub>
                          <m:r>
                            <a:rPr lang="es-MX" sz="2400" b="0" i="1" smtClean="0">
                              <a:latin typeface="Cambria Math" panose="02040503050406030204" pitchFamily="18" charset="0"/>
                              <a:ea typeface="Cambria Math" panose="02040503050406030204" pitchFamily="18" charset="0"/>
                            </a:rPr>
                            <m:t>1</m:t>
                          </m:r>
                        </m:sub>
                      </m:sSub>
                      <m:r>
                        <a:rPr lang="es-MX" sz="2400" b="0" i="1" smtClean="0">
                          <a:latin typeface="Cambria Math" panose="02040503050406030204" pitchFamily="18" charset="0"/>
                          <a:ea typeface="Cambria Math" panose="02040503050406030204" pitchFamily="18" charset="0"/>
                        </a:rPr>
                        <m:t>+0.75</m:t>
                      </m:r>
                      <m:sSub>
                        <m:sSubPr>
                          <m:ctrlPr>
                            <a:rPr lang="es-MX" sz="2400" b="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𝑥</m:t>
                          </m:r>
                        </m:e>
                        <m:sub>
                          <m:r>
                            <a:rPr lang="es-MX" sz="2400" b="0" i="1" smtClean="0">
                              <a:latin typeface="Cambria Math" panose="02040503050406030204" pitchFamily="18" charset="0"/>
                              <a:ea typeface="Cambria Math" panose="02040503050406030204" pitchFamily="18" charset="0"/>
                            </a:rPr>
                            <m:t>2</m:t>
                          </m:r>
                        </m:sub>
                      </m:sSub>
                      <m:r>
                        <a:rPr lang="es-MX" sz="2400" b="0" i="1" smtClean="0">
                          <a:latin typeface="Cambria Math" panose="02040503050406030204" pitchFamily="18" charset="0"/>
                          <a:ea typeface="Cambria Math" panose="02040503050406030204" pitchFamily="18" charset="0"/>
                        </a:rPr>
                        <m:t>−1)</m:t>
                      </m:r>
                    </m:oMath>
                  </m:oMathPara>
                </a14:m>
                <a:endParaRPr lang="es-MX" dirty="0"/>
              </a:p>
            </p:txBody>
          </p:sp>
        </mc:Choice>
        <mc:Fallback>
          <p:sp>
            <p:nvSpPr>
              <p:cNvPr id="14" name="TextBox 13">
                <a:extLst>
                  <a:ext uri="{FF2B5EF4-FFF2-40B4-BE49-F238E27FC236}">
                    <a16:creationId xmlns:a16="http://schemas.microsoft.com/office/drawing/2014/main" id="{5C386B2C-B6A2-AC10-A308-F12A43FE29C6}"/>
                  </a:ext>
                </a:extLst>
              </p:cNvPr>
              <p:cNvSpPr txBox="1">
                <a:spLocks noRot="1" noChangeAspect="1" noMove="1" noResize="1" noEditPoints="1" noAdjustHandles="1" noChangeArrowheads="1" noChangeShapeType="1" noTextEdit="1"/>
              </p:cNvSpPr>
              <p:nvPr/>
            </p:nvSpPr>
            <p:spPr>
              <a:xfrm>
                <a:off x="8215563" y="3226529"/>
                <a:ext cx="3179653" cy="369332"/>
              </a:xfrm>
              <a:prstGeom prst="rect">
                <a:avLst/>
              </a:prstGeom>
              <a:blipFill>
                <a:blip r:embed="rId8"/>
                <a:stretch>
                  <a:fillRect l="-2111" t="-1639" r="-3071" b="-3278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CE5C5C8-2EDA-EC20-0EC2-C3A5B090A5B8}"/>
                  </a:ext>
                </a:extLst>
              </p:cNvPr>
              <p:cNvSpPr txBox="1"/>
              <p:nvPr/>
            </p:nvSpPr>
            <p:spPr>
              <a:xfrm>
                <a:off x="8215563" y="3844472"/>
                <a:ext cx="2127121" cy="8238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ea typeface="Cambria Math" panose="02040503050406030204" pitchFamily="18" charset="0"/>
                        </a:rPr>
                        <m:t>𝜑</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1 : </m:t>
                              </m:r>
                              <m:r>
                                <a:rPr lang="es-MX" sz="2400" b="0" i="1" smtClean="0">
                                  <a:latin typeface="Cambria Math" panose="02040503050406030204" pitchFamily="18" charset="0"/>
                                </a:rPr>
                                <m:t>𝑧</m:t>
                              </m:r>
                              <m:r>
                                <a:rPr lang="es-MX" sz="2400" b="0" i="1" smtClean="0">
                                  <a:latin typeface="Cambria Math" panose="02040503050406030204" pitchFamily="18" charset="0"/>
                                </a:rPr>
                                <m:t> ≥0</m:t>
                              </m:r>
                            </m:e>
                            <m:e>
                              <m:r>
                                <a:rPr lang="es-MX" sz="2400" b="0" i="1" smtClean="0">
                                  <a:latin typeface="Cambria Math" panose="02040503050406030204" pitchFamily="18" charset="0"/>
                                </a:rPr>
                                <m:t>0 : </m:t>
                              </m:r>
                              <m:r>
                                <a:rPr lang="es-MX" sz="2400" b="0" i="1" smtClean="0">
                                  <a:latin typeface="Cambria Math" panose="02040503050406030204" pitchFamily="18" charset="0"/>
                                </a:rPr>
                                <m:t>𝑧</m:t>
                              </m:r>
                              <m:r>
                                <a:rPr lang="es-MX" sz="2400" b="0" i="1" smtClean="0">
                                  <a:latin typeface="Cambria Math" panose="02040503050406030204" pitchFamily="18" charset="0"/>
                                </a:rPr>
                                <m:t> &lt;0</m:t>
                              </m:r>
                            </m:e>
                          </m:eqArr>
                        </m:e>
                      </m:d>
                    </m:oMath>
                  </m:oMathPara>
                </a14:m>
                <a:endParaRPr lang="es-MX" dirty="0"/>
              </a:p>
            </p:txBody>
          </p:sp>
        </mc:Choice>
        <mc:Fallback>
          <p:sp>
            <p:nvSpPr>
              <p:cNvPr id="15" name="TextBox 14">
                <a:extLst>
                  <a:ext uri="{FF2B5EF4-FFF2-40B4-BE49-F238E27FC236}">
                    <a16:creationId xmlns:a16="http://schemas.microsoft.com/office/drawing/2014/main" id="{FCE5C5C8-2EDA-EC20-0EC2-C3A5B090A5B8}"/>
                  </a:ext>
                </a:extLst>
              </p:cNvPr>
              <p:cNvSpPr txBox="1">
                <a:spLocks noRot="1" noChangeAspect="1" noMove="1" noResize="1" noEditPoints="1" noAdjustHandles="1" noChangeArrowheads="1" noChangeShapeType="1" noTextEdit="1"/>
              </p:cNvSpPr>
              <p:nvPr/>
            </p:nvSpPr>
            <p:spPr>
              <a:xfrm>
                <a:off x="8215563" y="3844472"/>
                <a:ext cx="2127121" cy="823815"/>
              </a:xfrm>
              <a:prstGeom prst="rect">
                <a:avLst/>
              </a:prstGeom>
              <a:blipFill>
                <a:blip r:embed="rId9"/>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54213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p13">
            <a:extLst>
              <a:ext uri="{FF2B5EF4-FFF2-40B4-BE49-F238E27FC236}">
                <a16:creationId xmlns:a16="http://schemas.microsoft.com/office/drawing/2014/main" id="{8F03D21F-8D2F-9040-7BC5-2620E7BD2AF7}"/>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B4E55F9E-CC8E-7020-89F4-5D89EBCDF0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A0D85C2C-A1C8-5DA5-56DA-06961BC809B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40EA1057-AC6F-EDF9-6ED2-B102BAE709AB}"/>
              </a:ext>
            </a:extLst>
          </p:cNvPr>
          <p:cNvSpPr txBox="1">
            <a:spLocks/>
          </p:cNvSpPr>
          <p:nvPr/>
        </p:nvSpPr>
        <p:spPr>
          <a:xfrm>
            <a:off x="87923" y="412679"/>
            <a:ext cx="11625087"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La neurona biológica</a:t>
            </a:r>
          </a:p>
        </p:txBody>
      </p:sp>
      <p:pic>
        <p:nvPicPr>
          <p:cNvPr id="1026" name="Picture 2">
            <a:extLst>
              <a:ext uri="{FF2B5EF4-FFF2-40B4-BE49-F238E27FC236}">
                <a16:creationId xmlns:a16="http://schemas.microsoft.com/office/drawing/2014/main" id="{41338BCA-54BE-70FD-B795-C2B56402F4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7875" y="1871662"/>
            <a:ext cx="809625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94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35EC1-7461-D227-DD32-1BEC29247E9E}"/>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1AE5BEB7-5272-B6C1-185E-7682ABBE5C46}"/>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299E0178-5A61-3574-FC58-BD9F8834A9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2BB72683-F098-2F04-F380-B11CFC5AFCA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A93A42F9-4E66-C0DA-BB65-81B3A251AEB1}"/>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err="1">
                <a:solidFill>
                  <a:srgbClr val="002780"/>
                </a:solidFill>
                <a:latin typeface="+mn-lt"/>
              </a:rPr>
              <a:t>Adaline</a:t>
            </a:r>
            <a:endParaRPr lang="es-MX" sz="4000" cap="small" dirty="0">
              <a:solidFill>
                <a:srgbClr val="002780"/>
              </a:solidFill>
              <a:latin typeface="+mn-lt"/>
            </a:endParaRPr>
          </a:p>
        </p:txBody>
      </p:sp>
      <p:sp>
        <p:nvSpPr>
          <p:cNvPr id="5" name="Marcador de contenido 2">
            <a:extLst>
              <a:ext uri="{FF2B5EF4-FFF2-40B4-BE49-F238E27FC236}">
                <a16:creationId xmlns:a16="http://schemas.microsoft.com/office/drawing/2014/main" id="{D3C24C72-DC39-9D82-7F18-4088F7077E94}"/>
              </a:ext>
            </a:extLst>
          </p:cNvPr>
          <p:cNvSpPr txBox="1">
            <a:spLocks/>
          </p:cNvSpPr>
          <p:nvPr/>
        </p:nvSpPr>
        <p:spPr>
          <a:xfrm>
            <a:off x="399558" y="1071709"/>
            <a:ext cx="11298797" cy="16497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Adaptive Linear </a:t>
            </a:r>
            <a:r>
              <a:rPr lang="es-MX" dirty="0" err="1">
                <a:latin typeface="Arial" panose="020B0604020202020204" pitchFamily="34" charset="0"/>
                <a:cs typeface="Arial" panose="020B0604020202020204" pitchFamily="34" charset="0"/>
              </a:rPr>
              <a:t>Element</a:t>
            </a:r>
            <a:r>
              <a:rPr lang="es-MX" dirty="0">
                <a:latin typeface="Arial" panose="020B0604020202020204" pitchFamily="34" charset="0"/>
                <a:cs typeface="Arial" panose="020B0604020202020204" pitchFamily="34" charset="0"/>
              </a:rPr>
              <a:t>, también llamado LMS, es el equivalente al Perceptrón pero para hacer regresión.</a:t>
            </a:r>
          </a:p>
          <a:p>
            <a:pPr algn="just"/>
            <a:r>
              <a:rPr lang="es-MX" dirty="0">
                <a:latin typeface="Arial" panose="020B0604020202020204" pitchFamily="34" charset="0"/>
                <a:cs typeface="Arial" panose="020B0604020202020204" pitchFamily="34" charset="0"/>
              </a:rPr>
              <a:t>Se basa en el mismo modelo de la neurona que el perceptrón pero con una diferencia.</a:t>
            </a:r>
          </a:p>
          <a:p>
            <a:pPr algn="just"/>
            <a:endParaRPr lang="es-MX" dirty="0">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F22E92FD-CC5D-A8E8-0726-ECCC4F79C4C7}"/>
              </a:ext>
            </a:extLst>
          </p:cNvPr>
          <p:cNvGrpSpPr/>
          <p:nvPr/>
        </p:nvGrpSpPr>
        <p:grpSpPr>
          <a:xfrm>
            <a:off x="493645" y="2702533"/>
            <a:ext cx="4633283" cy="3309839"/>
            <a:chOff x="2359544" y="1401861"/>
            <a:chExt cx="5675386" cy="4054277"/>
          </a:xfrm>
        </p:grpSpPr>
        <mc:AlternateContent xmlns:mc="http://schemas.openxmlformats.org/markup-compatibility/2006">
          <mc:Choice xmlns:a14="http://schemas.microsoft.com/office/drawing/2010/main" Requires="a14">
            <p:sp>
              <p:nvSpPr>
                <p:cNvPr id="13" name="Oval 12">
                  <a:extLst>
                    <a:ext uri="{FF2B5EF4-FFF2-40B4-BE49-F238E27FC236}">
                      <a16:creationId xmlns:a16="http://schemas.microsoft.com/office/drawing/2014/main" id="{194E03D6-D48B-E0D8-7484-75C540588D5E}"/>
                    </a:ext>
                  </a:extLst>
                </p:cNvPr>
                <p:cNvSpPr/>
                <p:nvPr/>
              </p:nvSpPr>
              <p:spPr>
                <a:xfrm>
                  <a:off x="2359544" y="1401861"/>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1</m:t>
                            </m:r>
                          </m:sub>
                        </m:sSub>
                      </m:oMath>
                    </m:oMathPara>
                  </a14:m>
                  <a:endParaRPr lang="es-MX" dirty="0">
                    <a:solidFill>
                      <a:schemeClr val="tx1"/>
                    </a:solidFill>
                  </a:endParaRPr>
                </a:p>
              </p:txBody>
            </p:sp>
          </mc:Choice>
          <mc:Fallback>
            <p:sp>
              <p:nvSpPr>
                <p:cNvPr id="13" name="Oval 12">
                  <a:extLst>
                    <a:ext uri="{FF2B5EF4-FFF2-40B4-BE49-F238E27FC236}">
                      <a16:creationId xmlns:a16="http://schemas.microsoft.com/office/drawing/2014/main" id="{194E03D6-D48B-E0D8-7484-75C540588D5E}"/>
                    </a:ext>
                  </a:extLst>
                </p:cNvPr>
                <p:cNvSpPr>
                  <a:spLocks noRot="1" noChangeAspect="1" noMove="1" noResize="1" noEditPoints="1" noAdjustHandles="1" noChangeArrowheads="1" noChangeShapeType="1" noTextEdit="1"/>
                </p:cNvSpPr>
                <p:nvPr/>
              </p:nvSpPr>
              <p:spPr>
                <a:xfrm>
                  <a:off x="2359544" y="1401861"/>
                  <a:ext cx="617799" cy="617799"/>
                </a:xfrm>
                <a:prstGeom prst="ellipse">
                  <a:avLst/>
                </a:prstGeom>
                <a:blipFill>
                  <a:blip r:embed="rId5"/>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0372325A-EB1D-27E7-35B3-14E9D972279F}"/>
                    </a:ext>
                  </a:extLst>
                </p:cNvPr>
                <p:cNvSpPr/>
                <p:nvPr/>
              </p:nvSpPr>
              <p:spPr>
                <a:xfrm>
                  <a:off x="2359544"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2</m:t>
                            </m:r>
                          </m:sub>
                        </m:sSub>
                      </m:oMath>
                    </m:oMathPara>
                  </a14:m>
                  <a:endParaRPr lang="es-MX" dirty="0">
                    <a:solidFill>
                      <a:schemeClr val="tx1"/>
                    </a:solidFill>
                  </a:endParaRPr>
                </a:p>
              </p:txBody>
            </p:sp>
          </mc:Choice>
          <mc:Fallback>
            <p:sp>
              <p:nvSpPr>
                <p:cNvPr id="16" name="Oval 15">
                  <a:extLst>
                    <a:ext uri="{FF2B5EF4-FFF2-40B4-BE49-F238E27FC236}">
                      <a16:creationId xmlns:a16="http://schemas.microsoft.com/office/drawing/2014/main" id="{0372325A-EB1D-27E7-35B3-14E9D972279F}"/>
                    </a:ext>
                  </a:extLst>
                </p:cNvPr>
                <p:cNvSpPr>
                  <a:spLocks noRot="1" noChangeAspect="1" noMove="1" noResize="1" noEditPoints="1" noAdjustHandles="1" noChangeArrowheads="1" noChangeShapeType="1" noTextEdit="1"/>
                </p:cNvSpPr>
                <p:nvPr/>
              </p:nvSpPr>
              <p:spPr>
                <a:xfrm>
                  <a:off x="2359544" y="3120100"/>
                  <a:ext cx="617799" cy="617799"/>
                </a:xfrm>
                <a:prstGeom prst="ellipse">
                  <a:avLst/>
                </a:prstGeom>
                <a:blipFill>
                  <a:blip r:embed="rId6"/>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E58815A1-F0A1-078E-E385-00C089FE4820}"/>
                    </a:ext>
                  </a:extLst>
                </p:cNvPr>
                <p:cNvSpPr/>
                <p:nvPr/>
              </p:nvSpPr>
              <p:spPr>
                <a:xfrm>
                  <a:off x="2362333"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𝑛</m:t>
                            </m:r>
                          </m:sub>
                        </m:sSub>
                      </m:oMath>
                    </m:oMathPara>
                  </a14:m>
                  <a:endParaRPr lang="es-MX" dirty="0">
                    <a:solidFill>
                      <a:schemeClr val="tx1"/>
                    </a:solidFill>
                  </a:endParaRPr>
                </a:p>
              </p:txBody>
            </p:sp>
          </mc:Choice>
          <mc:Fallback>
            <p:sp>
              <p:nvSpPr>
                <p:cNvPr id="17" name="Oval 16">
                  <a:extLst>
                    <a:ext uri="{FF2B5EF4-FFF2-40B4-BE49-F238E27FC236}">
                      <a16:creationId xmlns:a16="http://schemas.microsoft.com/office/drawing/2014/main" id="{E58815A1-F0A1-078E-E385-00C089FE4820}"/>
                    </a:ext>
                  </a:extLst>
                </p:cNvPr>
                <p:cNvSpPr>
                  <a:spLocks noRot="1" noChangeAspect="1" noMove="1" noResize="1" noEditPoints="1" noAdjustHandles="1" noChangeArrowheads="1" noChangeShapeType="1" noTextEdit="1"/>
                </p:cNvSpPr>
                <p:nvPr/>
              </p:nvSpPr>
              <p:spPr>
                <a:xfrm>
                  <a:off x="2362333" y="4838339"/>
                  <a:ext cx="617799" cy="617799"/>
                </a:xfrm>
                <a:prstGeom prst="ellipse">
                  <a:avLst/>
                </a:prstGeom>
                <a:blipFill>
                  <a:blip r:embed="rId7"/>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EF5B47FF-CAFB-0221-E242-9A3844D52CC8}"/>
                    </a:ext>
                  </a:extLst>
                </p:cNvPr>
                <p:cNvSpPr/>
                <p:nvPr/>
              </p:nvSpPr>
              <p:spPr>
                <a:xfrm>
                  <a:off x="5507531" y="3036064"/>
                  <a:ext cx="785870" cy="785870"/>
                </a:xfrm>
                <a:prstGeom prst="rect">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sz="5400" b="0" i="1" smtClean="0">
                            <a:solidFill>
                              <a:schemeClr val="tx1"/>
                            </a:solidFill>
                            <a:latin typeface="Cambria Math" panose="02040503050406030204" pitchFamily="18" charset="0"/>
                            <a:ea typeface="Cambria Math" panose="02040503050406030204" pitchFamily="18" charset="0"/>
                          </a:rPr>
                          <m:t> </m:t>
                        </m:r>
                        <m:r>
                          <m:rPr>
                            <m:sty m:val="p"/>
                          </m:rPr>
                          <a:rPr lang="el-GR" sz="5400" i="1" smtClean="0">
                            <a:solidFill>
                              <a:schemeClr val="tx1"/>
                            </a:solidFill>
                            <a:latin typeface="Cambria Math" panose="02040503050406030204" pitchFamily="18" charset="0"/>
                            <a:ea typeface="Cambria Math" panose="02040503050406030204" pitchFamily="18" charset="0"/>
                          </a:rPr>
                          <m:t>Σ</m:t>
                        </m:r>
                      </m:oMath>
                    </m:oMathPara>
                  </a14:m>
                  <a:endParaRPr lang="es-MX" sz="5400" dirty="0"/>
                </a:p>
              </p:txBody>
            </p:sp>
          </mc:Choice>
          <mc:Fallback>
            <p:sp>
              <p:nvSpPr>
                <p:cNvPr id="18" name="Rectangle 17">
                  <a:extLst>
                    <a:ext uri="{FF2B5EF4-FFF2-40B4-BE49-F238E27FC236}">
                      <a16:creationId xmlns:a16="http://schemas.microsoft.com/office/drawing/2014/main" id="{EF5B47FF-CAFB-0221-E242-9A3844D52CC8}"/>
                    </a:ext>
                  </a:extLst>
                </p:cNvPr>
                <p:cNvSpPr>
                  <a:spLocks noRot="1" noChangeAspect="1" noMove="1" noResize="1" noEditPoints="1" noAdjustHandles="1" noChangeArrowheads="1" noChangeShapeType="1" noTextEdit="1"/>
                </p:cNvSpPr>
                <p:nvPr/>
              </p:nvSpPr>
              <p:spPr>
                <a:xfrm>
                  <a:off x="5507531" y="3036064"/>
                  <a:ext cx="785870" cy="785870"/>
                </a:xfrm>
                <a:prstGeom prst="rect">
                  <a:avLst/>
                </a:prstGeom>
                <a:blipFill>
                  <a:blip r:embed="rId8"/>
                  <a:stretch>
                    <a:fillRect/>
                  </a:stretch>
                </a:blipFill>
                <a:ln>
                  <a:solidFill>
                    <a:srgbClr val="43778D"/>
                  </a:solidFill>
                </a:ln>
              </p:spPr>
              <p:txBody>
                <a:bodyPr/>
                <a:lstStyle/>
                <a:p>
                  <a:r>
                    <a:rPr lang="es-MX">
                      <a:noFill/>
                    </a:rPr>
                    <a:t> </a:t>
                  </a:r>
                </a:p>
              </p:txBody>
            </p:sp>
          </mc:Fallback>
        </mc:AlternateContent>
        <p:cxnSp>
          <p:nvCxnSpPr>
            <p:cNvPr id="19" name="Straight Arrow Connector 18">
              <a:extLst>
                <a:ext uri="{FF2B5EF4-FFF2-40B4-BE49-F238E27FC236}">
                  <a16:creationId xmlns:a16="http://schemas.microsoft.com/office/drawing/2014/main" id="{0627A7FB-DDE5-FA14-D1C0-5227126A783C}"/>
                </a:ext>
              </a:extLst>
            </p:cNvPr>
            <p:cNvCxnSpPr>
              <a:cxnSpLocks/>
              <a:stCxn id="13" idx="6"/>
            </p:cNvCxnSpPr>
            <p:nvPr/>
          </p:nvCxnSpPr>
          <p:spPr>
            <a:xfrm>
              <a:off x="2977343" y="1710761"/>
              <a:ext cx="2530188" cy="1545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E66C72F-8BE5-1BBD-CC63-307F94FC804F}"/>
                </a:ext>
              </a:extLst>
            </p:cNvPr>
            <p:cNvCxnSpPr>
              <a:stCxn id="16" idx="6"/>
              <a:endCxn id="18" idx="1"/>
            </p:cNvCxnSpPr>
            <p:nvPr/>
          </p:nvCxnSpPr>
          <p:spPr>
            <a:xfrm flipV="1">
              <a:off x="2977343" y="3428999"/>
              <a:ext cx="2530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6D67756-FCD3-B4DF-B233-BF6D31A324CD}"/>
                </a:ext>
              </a:extLst>
            </p:cNvPr>
            <p:cNvCxnSpPr>
              <a:cxnSpLocks/>
              <a:stCxn id="17" idx="6"/>
            </p:cNvCxnSpPr>
            <p:nvPr/>
          </p:nvCxnSpPr>
          <p:spPr>
            <a:xfrm flipV="1">
              <a:off x="2980132" y="3667484"/>
              <a:ext cx="2527399" cy="14797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36932B5-8F75-C978-2A1C-26661BFD3C89}"/>
                    </a:ext>
                  </a:extLst>
                </p:cNvPr>
                <p:cNvSpPr txBox="1"/>
                <p:nvPr/>
              </p:nvSpPr>
              <p:spPr>
                <a:xfrm>
                  <a:off x="3853147" y="1953002"/>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1</m:t>
                            </m:r>
                          </m:sub>
                        </m:sSub>
                      </m:oMath>
                    </m:oMathPara>
                  </a14:m>
                  <a:endParaRPr lang="es-MX" dirty="0"/>
                </a:p>
              </p:txBody>
            </p:sp>
          </mc:Choice>
          <mc:Fallback>
            <p:sp>
              <p:nvSpPr>
                <p:cNvPr id="22" name="TextBox 21">
                  <a:extLst>
                    <a:ext uri="{FF2B5EF4-FFF2-40B4-BE49-F238E27FC236}">
                      <a16:creationId xmlns:a16="http://schemas.microsoft.com/office/drawing/2014/main" id="{F36932B5-8F75-C978-2A1C-26661BFD3C89}"/>
                    </a:ext>
                  </a:extLst>
                </p:cNvPr>
                <p:cNvSpPr txBox="1">
                  <a:spLocks noRot="1" noChangeAspect="1" noMove="1" noResize="1" noEditPoints="1" noAdjustHandles="1" noChangeArrowheads="1" noChangeShapeType="1" noTextEdit="1"/>
                </p:cNvSpPr>
                <p:nvPr/>
              </p:nvSpPr>
              <p:spPr>
                <a:xfrm>
                  <a:off x="3853147" y="1953002"/>
                  <a:ext cx="617799" cy="369332"/>
                </a:xfrm>
                <a:prstGeom prst="rect">
                  <a:avLst/>
                </a:prstGeom>
                <a:blipFill>
                  <a:blip r:embed="rId9"/>
                  <a:stretch>
                    <a:fillRect b="-2000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1590FA6-C9B7-F080-7912-C424BBB36540}"/>
                    </a:ext>
                  </a:extLst>
                </p:cNvPr>
                <p:cNvSpPr txBox="1"/>
                <p:nvPr/>
              </p:nvSpPr>
              <p:spPr>
                <a:xfrm>
                  <a:off x="3853147" y="2996685"/>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2</m:t>
                            </m:r>
                          </m:sub>
                        </m:sSub>
                      </m:oMath>
                    </m:oMathPara>
                  </a14:m>
                  <a:endParaRPr lang="es-MX" dirty="0"/>
                </a:p>
              </p:txBody>
            </p:sp>
          </mc:Choice>
          <mc:Fallback>
            <p:sp>
              <p:nvSpPr>
                <p:cNvPr id="23" name="TextBox 22">
                  <a:extLst>
                    <a:ext uri="{FF2B5EF4-FFF2-40B4-BE49-F238E27FC236}">
                      <a16:creationId xmlns:a16="http://schemas.microsoft.com/office/drawing/2014/main" id="{51590FA6-C9B7-F080-7912-C424BBB36540}"/>
                    </a:ext>
                  </a:extLst>
                </p:cNvPr>
                <p:cNvSpPr txBox="1">
                  <a:spLocks noRot="1" noChangeAspect="1" noMove="1" noResize="1" noEditPoints="1" noAdjustHandles="1" noChangeArrowheads="1" noChangeShapeType="1" noTextEdit="1"/>
                </p:cNvSpPr>
                <p:nvPr/>
              </p:nvSpPr>
              <p:spPr>
                <a:xfrm>
                  <a:off x="3853147" y="2996685"/>
                  <a:ext cx="617799" cy="369332"/>
                </a:xfrm>
                <a:prstGeom prst="rect">
                  <a:avLst/>
                </a:prstGeom>
                <a:blipFill>
                  <a:blip r:embed="rId10"/>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F467D0A7-21CC-FFAF-58CB-9058D531FAD7}"/>
                    </a:ext>
                  </a:extLst>
                </p:cNvPr>
                <p:cNvSpPr txBox="1"/>
                <p:nvPr/>
              </p:nvSpPr>
              <p:spPr>
                <a:xfrm>
                  <a:off x="3853147" y="3915008"/>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𝑛</m:t>
                            </m:r>
                          </m:sub>
                        </m:sSub>
                      </m:oMath>
                    </m:oMathPara>
                  </a14:m>
                  <a:endParaRPr lang="es-MX" dirty="0"/>
                </a:p>
              </p:txBody>
            </p:sp>
          </mc:Choice>
          <mc:Fallback>
            <p:sp>
              <p:nvSpPr>
                <p:cNvPr id="24" name="TextBox 23">
                  <a:extLst>
                    <a:ext uri="{FF2B5EF4-FFF2-40B4-BE49-F238E27FC236}">
                      <a16:creationId xmlns:a16="http://schemas.microsoft.com/office/drawing/2014/main" id="{F467D0A7-21CC-FFAF-58CB-9058D531FAD7}"/>
                    </a:ext>
                  </a:extLst>
                </p:cNvPr>
                <p:cNvSpPr txBox="1">
                  <a:spLocks noRot="1" noChangeAspect="1" noMove="1" noResize="1" noEditPoints="1" noAdjustHandles="1" noChangeArrowheads="1" noChangeShapeType="1" noTextEdit="1"/>
                </p:cNvSpPr>
                <p:nvPr/>
              </p:nvSpPr>
              <p:spPr>
                <a:xfrm>
                  <a:off x="3853147" y="3915008"/>
                  <a:ext cx="617799" cy="369332"/>
                </a:xfrm>
                <a:prstGeom prst="rect">
                  <a:avLst/>
                </a:prstGeom>
                <a:blipFill>
                  <a:blip r:embed="rId11"/>
                  <a:stretch>
                    <a:fillRect b="-183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4281301A-1732-AD9B-299A-E0BED681A051}"/>
                    </a:ext>
                  </a:extLst>
                </p:cNvPr>
                <p:cNvSpPr txBox="1"/>
                <p:nvPr/>
              </p:nvSpPr>
              <p:spPr>
                <a:xfrm rot="5400000">
                  <a:off x="2322996" y="4138729"/>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m:t>
                        </m:r>
                      </m:oMath>
                    </m:oMathPara>
                  </a14:m>
                  <a:endParaRPr lang="es-MX" dirty="0"/>
                </a:p>
              </p:txBody>
            </p:sp>
          </mc:Choice>
          <mc:Fallback>
            <p:sp>
              <p:nvSpPr>
                <p:cNvPr id="25" name="TextBox 24">
                  <a:extLst>
                    <a:ext uri="{FF2B5EF4-FFF2-40B4-BE49-F238E27FC236}">
                      <a16:creationId xmlns:a16="http://schemas.microsoft.com/office/drawing/2014/main" id="{4281301A-1732-AD9B-299A-E0BED681A051}"/>
                    </a:ext>
                  </a:extLst>
                </p:cNvPr>
                <p:cNvSpPr txBox="1">
                  <a:spLocks noRot="1" noChangeAspect="1" noMove="1" noResize="1" noEditPoints="1" noAdjustHandles="1" noChangeArrowheads="1" noChangeShapeType="1" noTextEdit="1"/>
                </p:cNvSpPr>
                <p:nvPr/>
              </p:nvSpPr>
              <p:spPr>
                <a:xfrm rot="5400000">
                  <a:off x="2322996" y="4138729"/>
                  <a:ext cx="617799" cy="369332"/>
                </a:xfrm>
                <a:prstGeom prst="rect">
                  <a:avLst/>
                </a:prstGeom>
                <a:blipFill>
                  <a:blip r:embed="rId12"/>
                  <a:stretch>
                    <a:fillRect l="-204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AEF80BD7-12EC-EF76-7BA6-279C96D2D62A}"/>
                    </a:ext>
                  </a:extLst>
                </p:cNvPr>
                <p:cNvSpPr/>
                <p:nvPr/>
              </p:nvSpPr>
              <p:spPr>
                <a:xfrm>
                  <a:off x="5591566"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b="0" i="1" smtClean="0">
                            <a:solidFill>
                              <a:schemeClr val="tx1"/>
                            </a:solidFill>
                            <a:latin typeface="Cambria Math" panose="02040503050406030204" pitchFamily="18" charset="0"/>
                          </a:rPr>
                          <m:t>𝑏</m:t>
                        </m:r>
                      </m:oMath>
                    </m:oMathPara>
                  </a14:m>
                  <a:endParaRPr lang="es-MX" dirty="0">
                    <a:solidFill>
                      <a:schemeClr val="tx1"/>
                    </a:solidFill>
                  </a:endParaRPr>
                </a:p>
              </p:txBody>
            </p:sp>
          </mc:Choice>
          <mc:Fallback>
            <p:sp>
              <p:nvSpPr>
                <p:cNvPr id="26" name="Oval 25">
                  <a:extLst>
                    <a:ext uri="{FF2B5EF4-FFF2-40B4-BE49-F238E27FC236}">
                      <a16:creationId xmlns:a16="http://schemas.microsoft.com/office/drawing/2014/main" id="{AEF80BD7-12EC-EF76-7BA6-279C96D2D62A}"/>
                    </a:ext>
                  </a:extLst>
                </p:cNvPr>
                <p:cNvSpPr>
                  <a:spLocks noRot="1" noChangeAspect="1" noMove="1" noResize="1" noEditPoints="1" noAdjustHandles="1" noChangeArrowheads="1" noChangeShapeType="1" noTextEdit="1"/>
                </p:cNvSpPr>
                <p:nvPr/>
              </p:nvSpPr>
              <p:spPr>
                <a:xfrm>
                  <a:off x="5591566" y="4838339"/>
                  <a:ext cx="617799" cy="617799"/>
                </a:xfrm>
                <a:prstGeom prst="ellipse">
                  <a:avLst/>
                </a:prstGeom>
                <a:blipFill>
                  <a:blip r:embed="rId13"/>
                  <a:stretch>
                    <a:fillRect/>
                  </a:stretch>
                </a:blipFill>
                <a:ln>
                  <a:solidFill>
                    <a:srgbClr val="43778D"/>
                  </a:solidFill>
                </a:ln>
              </p:spPr>
              <p:txBody>
                <a:bodyPr/>
                <a:lstStyle/>
                <a:p>
                  <a:r>
                    <a:rPr lang="es-MX">
                      <a:noFill/>
                    </a:rPr>
                    <a:t> </a:t>
                  </a:r>
                </a:p>
              </p:txBody>
            </p:sp>
          </mc:Fallback>
        </mc:AlternateContent>
        <p:cxnSp>
          <p:nvCxnSpPr>
            <p:cNvPr id="27" name="Straight Arrow Connector 26">
              <a:extLst>
                <a:ext uri="{FF2B5EF4-FFF2-40B4-BE49-F238E27FC236}">
                  <a16:creationId xmlns:a16="http://schemas.microsoft.com/office/drawing/2014/main" id="{75510938-3C82-3168-BAAF-2B795E598D06}"/>
                </a:ext>
              </a:extLst>
            </p:cNvPr>
            <p:cNvCxnSpPr>
              <a:stCxn id="26" idx="0"/>
              <a:endCxn id="18" idx="2"/>
            </p:cNvCxnSpPr>
            <p:nvPr/>
          </p:nvCxnSpPr>
          <p:spPr>
            <a:xfrm flipV="1">
              <a:off x="5900466" y="3821934"/>
              <a:ext cx="0" cy="1016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54571C3B-3E70-9D93-D540-721DC4A17193}"/>
                </a:ext>
              </a:extLst>
            </p:cNvPr>
            <p:cNvCxnSpPr>
              <a:cxnSpLocks/>
              <a:stCxn id="18" idx="3"/>
            </p:cNvCxnSpPr>
            <p:nvPr/>
          </p:nvCxnSpPr>
          <p:spPr>
            <a:xfrm>
              <a:off x="6293401" y="3428999"/>
              <a:ext cx="130935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39DFE9FB-40EA-CDD2-BF83-7C55DD057246}"/>
                    </a:ext>
                  </a:extLst>
                </p:cNvPr>
                <p:cNvSpPr txBox="1"/>
                <p:nvPr/>
              </p:nvSpPr>
              <p:spPr>
                <a:xfrm>
                  <a:off x="7417131" y="3181351"/>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m:oMathPara>
                  </a14:m>
                  <a:endParaRPr lang="es-MX" dirty="0"/>
                </a:p>
              </p:txBody>
            </p:sp>
          </mc:Choice>
          <mc:Fallback>
            <p:sp>
              <p:nvSpPr>
                <p:cNvPr id="31" name="TextBox 30">
                  <a:extLst>
                    <a:ext uri="{FF2B5EF4-FFF2-40B4-BE49-F238E27FC236}">
                      <a16:creationId xmlns:a16="http://schemas.microsoft.com/office/drawing/2014/main" id="{39DFE9FB-40EA-CDD2-BF83-7C55DD057246}"/>
                    </a:ext>
                  </a:extLst>
                </p:cNvPr>
                <p:cNvSpPr txBox="1">
                  <a:spLocks noRot="1" noChangeAspect="1" noMove="1" noResize="1" noEditPoints="1" noAdjustHandles="1" noChangeArrowheads="1" noChangeShapeType="1" noTextEdit="1"/>
                </p:cNvSpPr>
                <p:nvPr/>
              </p:nvSpPr>
              <p:spPr>
                <a:xfrm>
                  <a:off x="7417131" y="3181351"/>
                  <a:ext cx="617799" cy="369332"/>
                </a:xfrm>
                <a:prstGeom prst="rect">
                  <a:avLst/>
                </a:prstGeom>
                <a:blipFill>
                  <a:blip r:embed="rId14"/>
                  <a:stretch>
                    <a:fillRect t="-8163" r="-25301" b="-30612"/>
                  </a:stretch>
                </a:blipFill>
              </p:spPr>
              <p:txBody>
                <a:bodyPr/>
                <a:lstStyle/>
                <a:p>
                  <a:r>
                    <a:rPr lang="es-MX">
                      <a:noFill/>
                    </a:rPr>
                    <a:t> </a:t>
                  </a:r>
                </a:p>
              </p:txBody>
            </p:sp>
          </mc:Fallback>
        </mc:AlternateContent>
      </p:grpSp>
      <mc:AlternateContent xmlns:mc="http://schemas.openxmlformats.org/markup-compatibility/2006">
        <mc:Choice xmlns:a14="http://schemas.microsoft.com/office/drawing/2010/main" Requires="a14">
          <p:sp>
            <p:nvSpPr>
              <p:cNvPr id="33" name="Marcador de contenido 2">
                <a:extLst>
                  <a:ext uri="{FF2B5EF4-FFF2-40B4-BE49-F238E27FC236}">
                    <a16:creationId xmlns:a16="http://schemas.microsoft.com/office/drawing/2014/main" id="{7F2F9739-0007-626E-7196-37E8BBB556CD}"/>
                  </a:ext>
                </a:extLst>
              </p:cNvPr>
              <p:cNvSpPr txBox="1">
                <a:spLocks/>
              </p:cNvSpPr>
              <p:nvPr/>
            </p:nvSpPr>
            <p:spPr>
              <a:xfrm>
                <a:off x="6073320" y="2849370"/>
                <a:ext cx="5622758" cy="27865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Se quitó la función phi que hacia la categorización.</a:t>
                </a:r>
              </a:p>
              <a:p>
                <a:pPr algn="just"/>
                <a:r>
                  <a:rPr lang="es-MX" dirty="0">
                    <a:latin typeface="Arial" panose="020B0604020202020204" pitchFamily="34" charset="0"/>
                    <a:cs typeface="Arial" panose="020B0604020202020204" pitchFamily="34" charset="0"/>
                  </a:rPr>
                  <a:t>Ahora el resultado de </a:t>
                </a:r>
                <a14:m>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a14:m>
                <a:r>
                  <a:rPr lang="es-MX" dirty="0">
                    <a:latin typeface="Arial" panose="020B0604020202020204" pitchFamily="34" charset="0"/>
                    <a:cs typeface="Arial" panose="020B0604020202020204" pitchFamily="34" charset="0"/>
                  </a:rPr>
                  <a:t> es un número real continuo.</a:t>
                </a:r>
              </a:p>
              <a:p>
                <a:pPr algn="just"/>
                <a:endParaRPr lang="es-MX" dirty="0">
                  <a:latin typeface="Arial" panose="020B0604020202020204" pitchFamily="34" charset="0"/>
                  <a:cs typeface="Arial" panose="020B0604020202020204" pitchFamily="34" charset="0"/>
                </a:endParaRPr>
              </a:p>
            </p:txBody>
          </p:sp>
        </mc:Choice>
        <mc:Fallback>
          <p:sp>
            <p:nvSpPr>
              <p:cNvPr id="33" name="Marcador de contenido 2">
                <a:extLst>
                  <a:ext uri="{FF2B5EF4-FFF2-40B4-BE49-F238E27FC236}">
                    <a16:creationId xmlns:a16="http://schemas.microsoft.com/office/drawing/2014/main" id="{7F2F9739-0007-626E-7196-37E8BBB556CD}"/>
                  </a:ext>
                </a:extLst>
              </p:cNvPr>
              <p:cNvSpPr txBox="1">
                <a:spLocks noRot="1" noChangeAspect="1" noMove="1" noResize="1" noEditPoints="1" noAdjustHandles="1" noChangeArrowheads="1" noChangeShapeType="1" noTextEdit="1"/>
              </p:cNvSpPr>
              <p:nvPr/>
            </p:nvSpPr>
            <p:spPr>
              <a:xfrm>
                <a:off x="6073320" y="2849370"/>
                <a:ext cx="5622758" cy="2786533"/>
              </a:xfrm>
              <a:prstGeom prst="rect">
                <a:avLst/>
              </a:prstGeom>
              <a:blipFill>
                <a:blip r:embed="rId15"/>
                <a:stretch>
                  <a:fillRect l="-1625" t="-2838" r="-1625"/>
                </a:stretch>
              </a:blipFill>
            </p:spPr>
            <p:txBody>
              <a:bodyPr/>
              <a:lstStyle/>
              <a:p>
                <a:r>
                  <a:rPr lang="es-MX">
                    <a:noFill/>
                  </a:rPr>
                  <a:t> </a:t>
                </a:r>
              </a:p>
            </p:txBody>
          </p:sp>
        </mc:Fallback>
      </mc:AlternateContent>
    </p:spTree>
    <p:extLst>
      <p:ext uri="{BB962C8B-B14F-4D97-AF65-F5344CB8AC3E}">
        <p14:creationId xmlns:p14="http://schemas.microsoft.com/office/powerpoint/2010/main" val="3795395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94A05-0006-739C-4FDE-F68A9F7D06AA}"/>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838512A8-6E57-0397-FE44-4C51794816B5}"/>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2FF6247F-AE7F-D7D5-4429-724DF01D0D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1F40F8ED-B06A-A8A6-534E-82B8900DCA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71B57AAB-BCF0-D46F-E976-659934FF5EAE}"/>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err="1">
                <a:solidFill>
                  <a:srgbClr val="002780"/>
                </a:solidFill>
                <a:latin typeface="+mn-lt"/>
              </a:rPr>
              <a:t>Adaline</a:t>
            </a:r>
            <a:endParaRPr lang="es-MX" sz="4000" cap="small" dirty="0">
              <a:solidFill>
                <a:srgbClr val="002780"/>
              </a:solidFill>
              <a:latin typeface="+mn-lt"/>
            </a:endParaRPr>
          </a:p>
        </p:txBody>
      </p:sp>
      <p:grpSp>
        <p:nvGrpSpPr>
          <p:cNvPr id="12" name="Group 11">
            <a:extLst>
              <a:ext uri="{FF2B5EF4-FFF2-40B4-BE49-F238E27FC236}">
                <a16:creationId xmlns:a16="http://schemas.microsoft.com/office/drawing/2014/main" id="{7D181E3E-A1B6-DE41-B791-BEE4A137843F}"/>
              </a:ext>
            </a:extLst>
          </p:cNvPr>
          <p:cNvGrpSpPr/>
          <p:nvPr/>
        </p:nvGrpSpPr>
        <p:grpSpPr>
          <a:xfrm>
            <a:off x="468245" y="1774080"/>
            <a:ext cx="4633283" cy="3309839"/>
            <a:chOff x="2359544" y="1401861"/>
            <a:chExt cx="5675386" cy="4054277"/>
          </a:xfrm>
        </p:grpSpPr>
        <mc:AlternateContent xmlns:mc="http://schemas.openxmlformats.org/markup-compatibility/2006">
          <mc:Choice xmlns:a14="http://schemas.microsoft.com/office/drawing/2010/main" Requires="a14">
            <p:sp>
              <p:nvSpPr>
                <p:cNvPr id="13" name="Oval 12">
                  <a:extLst>
                    <a:ext uri="{FF2B5EF4-FFF2-40B4-BE49-F238E27FC236}">
                      <a16:creationId xmlns:a16="http://schemas.microsoft.com/office/drawing/2014/main" id="{479F0E8C-3C67-2892-B4B7-A4C3E4217FD4}"/>
                    </a:ext>
                  </a:extLst>
                </p:cNvPr>
                <p:cNvSpPr/>
                <p:nvPr/>
              </p:nvSpPr>
              <p:spPr>
                <a:xfrm>
                  <a:off x="2359544" y="1401861"/>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1</m:t>
                            </m:r>
                          </m:sub>
                        </m:sSub>
                      </m:oMath>
                    </m:oMathPara>
                  </a14:m>
                  <a:endParaRPr lang="es-MX" dirty="0">
                    <a:solidFill>
                      <a:schemeClr val="tx1"/>
                    </a:solidFill>
                  </a:endParaRPr>
                </a:p>
              </p:txBody>
            </p:sp>
          </mc:Choice>
          <mc:Fallback>
            <p:sp>
              <p:nvSpPr>
                <p:cNvPr id="13" name="Oval 12">
                  <a:extLst>
                    <a:ext uri="{FF2B5EF4-FFF2-40B4-BE49-F238E27FC236}">
                      <a16:creationId xmlns:a16="http://schemas.microsoft.com/office/drawing/2014/main" id="{479F0E8C-3C67-2892-B4B7-A4C3E4217FD4}"/>
                    </a:ext>
                  </a:extLst>
                </p:cNvPr>
                <p:cNvSpPr>
                  <a:spLocks noRot="1" noChangeAspect="1" noMove="1" noResize="1" noEditPoints="1" noAdjustHandles="1" noChangeArrowheads="1" noChangeShapeType="1" noTextEdit="1"/>
                </p:cNvSpPr>
                <p:nvPr/>
              </p:nvSpPr>
              <p:spPr>
                <a:xfrm>
                  <a:off x="2359544" y="1401861"/>
                  <a:ext cx="617799" cy="617799"/>
                </a:xfrm>
                <a:prstGeom prst="ellipse">
                  <a:avLst/>
                </a:prstGeom>
                <a:blipFill>
                  <a:blip r:embed="rId5"/>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B2C8E54A-A4C0-FD77-A439-047ED8A43014}"/>
                    </a:ext>
                  </a:extLst>
                </p:cNvPr>
                <p:cNvSpPr/>
                <p:nvPr/>
              </p:nvSpPr>
              <p:spPr>
                <a:xfrm>
                  <a:off x="2359544"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2</m:t>
                            </m:r>
                          </m:sub>
                        </m:sSub>
                      </m:oMath>
                    </m:oMathPara>
                  </a14:m>
                  <a:endParaRPr lang="es-MX" dirty="0">
                    <a:solidFill>
                      <a:schemeClr val="tx1"/>
                    </a:solidFill>
                  </a:endParaRPr>
                </a:p>
              </p:txBody>
            </p:sp>
          </mc:Choice>
          <mc:Fallback>
            <p:sp>
              <p:nvSpPr>
                <p:cNvPr id="16" name="Oval 15">
                  <a:extLst>
                    <a:ext uri="{FF2B5EF4-FFF2-40B4-BE49-F238E27FC236}">
                      <a16:creationId xmlns:a16="http://schemas.microsoft.com/office/drawing/2014/main" id="{B2C8E54A-A4C0-FD77-A439-047ED8A43014}"/>
                    </a:ext>
                  </a:extLst>
                </p:cNvPr>
                <p:cNvSpPr>
                  <a:spLocks noRot="1" noChangeAspect="1" noMove="1" noResize="1" noEditPoints="1" noAdjustHandles="1" noChangeArrowheads="1" noChangeShapeType="1" noTextEdit="1"/>
                </p:cNvSpPr>
                <p:nvPr/>
              </p:nvSpPr>
              <p:spPr>
                <a:xfrm>
                  <a:off x="2359544" y="3120100"/>
                  <a:ext cx="617799" cy="617799"/>
                </a:xfrm>
                <a:prstGeom prst="ellipse">
                  <a:avLst/>
                </a:prstGeom>
                <a:blipFill>
                  <a:blip r:embed="rId6"/>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BB20FAD5-F3CA-4492-6774-4B918D7163B4}"/>
                    </a:ext>
                  </a:extLst>
                </p:cNvPr>
                <p:cNvSpPr/>
                <p:nvPr/>
              </p:nvSpPr>
              <p:spPr>
                <a:xfrm>
                  <a:off x="2362333"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𝑛</m:t>
                            </m:r>
                          </m:sub>
                        </m:sSub>
                      </m:oMath>
                    </m:oMathPara>
                  </a14:m>
                  <a:endParaRPr lang="es-MX" dirty="0">
                    <a:solidFill>
                      <a:schemeClr val="tx1"/>
                    </a:solidFill>
                  </a:endParaRPr>
                </a:p>
              </p:txBody>
            </p:sp>
          </mc:Choice>
          <mc:Fallback>
            <p:sp>
              <p:nvSpPr>
                <p:cNvPr id="17" name="Oval 16">
                  <a:extLst>
                    <a:ext uri="{FF2B5EF4-FFF2-40B4-BE49-F238E27FC236}">
                      <a16:creationId xmlns:a16="http://schemas.microsoft.com/office/drawing/2014/main" id="{BB20FAD5-F3CA-4492-6774-4B918D7163B4}"/>
                    </a:ext>
                  </a:extLst>
                </p:cNvPr>
                <p:cNvSpPr>
                  <a:spLocks noRot="1" noChangeAspect="1" noMove="1" noResize="1" noEditPoints="1" noAdjustHandles="1" noChangeArrowheads="1" noChangeShapeType="1" noTextEdit="1"/>
                </p:cNvSpPr>
                <p:nvPr/>
              </p:nvSpPr>
              <p:spPr>
                <a:xfrm>
                  <a:off x="2362333" y="4838339"/>
                  <a:ext cx="617799" cy="617799"/>
                </a:xfrm>
                <a:prstGeom prst="ellipse">
                  <a:avLst/>
                </a:prstGeom>
                <a:blipFill>
                  <a:blip r:embed="rId7"/>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01BFF70C-78FA-8631-797E-E0C1AF859C9A}"/>
                    </a:ext>
                  </a:extLst>
                </p:cNvPr>
                <p:cNvSpPr/>
                <p:nvPr/>
              </p:nvSpPr>
              <p:spPr>
                <a:xfrm>
                  <a:off x="5507531" y="3036064"/>
                  <a:ext cx="785870" cy="785870"/>
                </a:xfrm>
                <a:prstGeom prst="rect">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sz="5400" b="0" i="1" smtClean="0">
                            <a:solidFill>
                              <a:schemeClr val="tx1"/>
                            </a:solidFill>
                            <a:latin typeface="Cambria Math" panose="02040503050406030204" pitchFamily="18" charset="0"/>
                            <a:ea typeface="Cambria Math" panose="02040503050406030204" pitchFamily="18" charset="0"/>
                          </a:rPr>
                          <m:t> </m:t>
                        </m:r>
                        <m:r>
                          <m:rPr>
                            <m:sty m:val="p"/>
                          </m:rPr>
                          <a:rPr lang="el-GR" sz="5400" i="1" smtClean="0">
                            <a:solidFill>
                              <a:schemeClr val="tx1"/>
                            </a:solidFill>
                            <a:latin typeface="Cambria Math" panose="02040503050406030204" pitchFamily="18" charset="0"/>
                            <a:ea typeface="Cambria Math" panose="02040503050406030204" pitchFamily="18" charset="0"/>
                          </a:rPr>
                          <m:t>Σ</m:t>
                        </m:r>
                      </m:oMath>
                    </m:oMathPara>
                  </a14:m>
                  <a:endParaRPr lang="es-MX" sz="5400" dirty="0"/>
                </a:p>
              </p:txBody>
            </p:sp>
          </mc:Choice>
          <mc:Fallback>
            <p:sp>
              <p:nvSpPr>
                <p:cNvPr id="18" name="Rectangle 17">
                  <a:extLst>
                    <a:ext uri="{FF2B5EF4-FFF2-40B4-BE49-F238E27FC236}">
                      <a16:creationId xmlns:a16="http://schemas.microsoft.com/office/drawing/2014/main" id="{01BFF70C-78FA-8631-797E-E0C1AF859C9A}"/>
                    </a:ext>
                  </a:extLst>
                </p:cNvPr>
                <p:cNvSpPr>
                  <a:spLocks noRot="1" noChangeAspect="1" noMove="1" noResize="1" noEditPoints="1" noAdjustHandles="1" noChangeArrowheads="1" noChangeShapeType="1" noTextEdit="1"/>
                </p:cNvSpPr>
                <p:nvPr/>
              </p:nvSpPr>
              <p:spPr>
                <a:xfrm>
                  <a:off x="5507531" y="3036064"/>
                  <a:ext cx="785870" cy="785870"/>
                </a:xfrm>
                <a:prstGeom prst="rect">
                  <a:avLst/>
                </a:prstGeom>
                <a:blipFill>
                  <a:blip r:embed="rId8"/>
                  <a:stretch>
                    <a:fillRect/>
                  </a:stretch>
                </a:blipFill>
                <a:ln>
                  <a:solidFill>
                    <a:srgbClr val="43778D"/>
                  </a:solidFill>
                </a:ln>
              </p:spPr>
              <p:txBody>
                <a:bodyPr/>
                <a:lstStyle/>
                <a:p>
                  <a:r>
                    <a:rPr lang="es-MX">
                      <a:noFill/>
                    </a:rPr>
                    <a:t> </a:t>
                  </a:r>
                </a:p>
              </p:txBody>
            </p:sp>
          </mc:Fallback>
        </mc:AlternateContent>
        <p:cxnSp>
          <p:nvCxnSpPr>
            <p:cNvPr id="19" name="Straight Arrow Connector 18">
              <a:extLst>
                <a:ext uri="{FF2B5EF4-FFF2-40B4-BE49-F238E27FC236}">
                  <a16:creationId xmlns:a16="http://schemas.microsoft.com/office/drawing/2014/main" id="{F3D75F05-8282-7769-00F0-6CF6A6E5051D}"/>
                </a:ext>
              </a:extLst>
            </p:cNvPr>
            <p:cNvCxnSpPr>
              <a:cxnSpLocks/>
              <a:stCxn id="13" idx="6"/>
            </p:cNvCxnSpPr>
            <p:nvPr/>
          </p:nvCxnSpPr>
          <p:spPr>
            <a:xfrm>
              <a:off x="2977343" y="1710761"/>
              <a:ext cx="2530188" cy="1545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A8BEF6B-0D17-D055-84EE-62A878AD985D}"/>
                </a:ext>
              </a:extLst>
            </p:cNvPr>
            <p:cNvCxnSpPr>
              <a:stCxn id="16" idx="6"/>
              <a:endCxn id="18" idx="1"/>
            </p:cNvCxnSpPr>
            <p:nvPr/>
          </p:nvCxnSpPr>
          <p:spPr>
            <a:xfrm flipV="1">
              <a:off x="2977343" y="3428999"/>
              <a:ext cx="2530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F96CA61-CFBD-3369-28B6-3E30EE3EDC02}"/>
                </a:ext>
              </a:extLst>
            </p:cNvPr>
            <p:cNvCxnSpPr>
              <a:cxnSpLocks/>
              <a:stCxn id="17" idx="6"/>
            </p:cNvCxnSpPr>
            <p:nvPr/>
          </p:nvCxnSpPr>
          <p:spPr>
            <a:xfrm flipV="1">
              <a:off x="2980132" y="3667484"/>
              <a:ext cx="2527399" cy="14797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3F37A70-CBCD-E1A4-77E9-C1835603D631}"/>
                    </a:ext>
                  </a:extLst>
                </p:cNvPr>
                <p:cNvSpPr txBox="1"/>
                <p:nvPr/>
              </p:nvSpPr>
              <p:spPr>
                <a:xfrm>
                  <a:off x="3853147" y="1953002"/>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1</m:t>
                            </m:r>
                          </m:sub>
                        </m:sSub>
                      </m:oMath>
                    </m:oMathPara>
                  </a14:m>
                  <a:endParaRPr lang="es-MX" dirty="0"/>
                </a:p>
              </p:txBody>
            </p:sp>
          </mc:Choice>
          <mc:Fallback>
            <p:sp>
              <p:nvSpPr>
                <p:cNvPr id="22" name="TextBox 21">
                  <a:extLst>
                    <a:ext uri="{FF2B5EF4-FFF2-40B4-BE49-F238E27FC236}">
                      <a16:creationId xmlns:a16="http://schemas.microsoft.com/office/drawing/2014/main" id="{13F37A70-CBCD-E1A4-77E9-C1835603D631}"/>
                    </a:ext>
                  </a:extLst>
                </p:cNvPr>
                <p:cNvSpPr txBox="1">
                  <a:spLocks noRot="1" noChangeAspect="1" noMove="1" noResize="1" noEditPoints="1" noAdjustHandles="1" noChangeArrowheads="1" noChangeShapeType="1" noTextEdit="1"/>
                </p:cNvSpPr>
                <p:nvPr/>
              </p:nvSpPr>
              <p:spPr>
                <a:xfrm>
                  <a:off x="3853147" y="1953002"/>
                  <a:ext cx="617799" cy="369332"/>
                </a:xfrm>
                <a:prstGeom prst="rect">
                  <a:avLst/>
                </a:prstGeom>
                <a:blipFill>
                  <a:blip r:embed="rId9"/>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1971F331-A143-E809-3A85-86A25154A102}"/>
                    </a:ext>
                  </a:extLst>
                </p:cNvPr>
                <p:cNvSpPr txBox="1"/>
                <p:nvPr/>
              </p:nvSpPr>
              <p:spPr>
                <a:xfrm>
                  <a:off x="3853147" y="2996685"/>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2</m:t>
                            </m:r>
                          </m:sub>
                        </m:sSub>
                      </m:oMath>
                    </m:oMathPara>
                  </a14:m>
                  <a:endParaRPr lang="es-MX" dirty="0"/>
                </a:p>
              </p:txBody>
            </p:sp>
          </mc:Choice>
          <mc:Fallback>
            <p:sp>
              <p:nvSpPr>
                <p:cNvPr id="23" name="TextBox 22">
                  <a:extLst>
                    <a:ext uri="{FF2B5EF4-FFF2-40B4-BE49-F238E27FC236}">
                      <a16:creationId xmlns:a16="http://schemas.microsoft.com/office/drawing/2014/main" id="{1971F331-A143-E809-3A85-86A25154A102}"/>
                    </a:ext>
                  </a:extLst>
                </p:cNvPr>
                <p:cNvSpPr txBox="1">
                  <a:spLocks noRot="1" noChangeAspect="1" noMove="1" noResize="1" noEditPoints="1" noAdjustHandles="1" noChangeArrowheads="1" noChangeShapeType="1" noTextEdit="1"/>
                </p:cNvSpPr>
                <p:nvPr/>
              </p:nvSpPr>
              <p:spPr>
                <a:xfrm>
                  <a:off x="3853147" y="2996685"/>
                  <a:ext cx="617799" cy="369332"/>
                </a:xfrm>
                <a:prstGeom prst="rect">
                  <a:avLst/>
                </a:prstGeom>
                <a:blipFill>
                  <a:blip r:embed="rId10"/>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AC2D921-BF8C-FF73-7920-DEC2C4ECE5FE}"/>
                    </a:ext>
                  </a:extLst>
                </p:cNvPr>
                <p:cNvSpPr txBox="1"/>
                <p:nvPr/>
              </p:nvSpPr>
              <p:spPr>
                <a:xfrm>
                  <a:off x="3853147" y="3915008"/>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𝑛</m:t>
                            </m:r>
                          </m:sub>
                        </m:sSub>
                      </m:oMath>
                    </m:oMathPara>
                  </a14:m>
                  <a:endParaRPr lang="es-MX" dirty="0"/>
                </a:p>
              </p:txBody>
            </p:sp>
          </mc:Choice>
          <mc:Fallback>
            <p:sp>
              <p:nvSpPr>
                <p:cNvPr id="24" name="TextBox 23">
                  <a:extLst>
                    <a:ext uri="{FF2B5EF4-FFF2-40B4-BE49-F238E27FC236}">
                      <a16:creationId xmlns:a16="http://schemas.microsoft.com/office/drawing/2014/main" id="{BAC2D921-BF8C-FF73-7920-DEC2C4ECE5FE}"/>
                    </a:ext>
                  </a:extLst>
                </p:cNvPr>
                <p:cNvSpPr txBox="1">
                  <a:spLocks noRot="1" noChangeAspect="1" noMove="1" noResize="1" noEditPoints="1" noAdjustHandles="1" noChangeArrowheads="1" noChangeShapeType="1" noTextEdit="1"/>
                </p:cNvSpPr>
                <p:nvPr/>
              </p:nvSpPr>
              <p:spPr>
                <a:xfrm>
                  <a:off x="3853147" y="3915008"/>
                  <a:ext cx="617799" cy="369332"/>
                </a:xfrm>
                <a:prstGeom prst="rect">
                  <a:avLst/>
                </a:prstGeom>
                <a:blipFill>
                  <a:blip r:embed="rId11"/>
                  <a:stretch>
                    <a:fillRect b="-183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66E90053-B396-3A60-4CCE-B7F5B2B8FA03}"/>
                    </a:ext>
                  </a:extLst>
                </p:cNvPr>
                <p:cNvSpPr txBox="1"/>
                <p:nvPr/>
              </p:nvSpPr>
              <p:spPr>
                <a:xfrm rot="5400000">
                  <a:off x="2322996" y="4138729"/>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m:t>
                        </m:r>
                      </m:oMath>
                    </m:oMathPara>
                  </a14:m>
                  <a:endParaRPr lang="es-MX" dirty="0"/>
                </a:p>
              </p:txBody>
            </p:sp>
          </mc:Choice>
          <mc:Fallback>
            <p:sp>
              <p:nvSpPr>
                <p:cNvPr id="25" name="TextBox 24">
                  <a:extLst>
                    <a:ext uri="{FF2B5EF4-FFF2-40B4-BE49-F238E27FC236}">
                      <a16:creationId xmlns:a16="http://schemas.microsoft.com/office/drawing/2014/main" id="{66E90053-B396-3A60-4CCE-B7F5B2B8FA03}"/>
                    </a:ext>
                  </a:extLst>
                </p:cNvPr>
                <p:cNvSpPr txBox="1">
                  <a:spLocks noRot="1" noChangeAspect="1" noMove="1" noResize="1" noEditPoints="1" noAdjustHandles="1" noChangeArrowheads="1" noChangeShapeType="1" noTextEdit="1"/>
                </p:cNvSpPr>
                <p:nvPr/>
              </p:nvSpPr>
              <p:spPr>
                <a:xfrm rot="5400000">
                  <a:off x="2322996" y="4138729"/>
                  <a:ext cx="617799" cy="369332"/>
                </a:xfrm>
                <a:prstGeom prst="rect">
                  <a:avLst/>
                </a:prstGeom>
                <a:blipFill>
                  <a:blip r:embed="rId12"/>
                  <a:stretch>
                    <a:fillRect l="-204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86B54FC7-312D-693A-FB88-E17045A5CF86}"/>
                    </a:ext>
                  </a:extLst>
                </p:cNvPr>
                <p:cNvSpPr/>
                <p:nvPr/>
              </p:nvSpPr>
              <p:spPr>
                <a:xfrm>
                  <a:off x="5591566"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b="0" i="1" smtClean="0">
                            <a:solidFill>
                              <a:schemeClr val="tx1"/>
                            </a:solidFill>
                            <a:latin typeface="Cambria Math" panose="02040503050406030204" pitchFamily="18" charset="0"/>
                          </a:rPr>
                          <m:t>𝑏</m:t>
                        </m:r>
                      </m:oMath>
                    </m:oMathPara>
                  </a14:m>
                  <a:endParaRPr lang="es-MX" dirty="0">
                    <a:solidFill>
                      <a:schemeClr val="tx1"/>
                    </a:solidFill>
                  </a:endParaRPr>
                </a:p>
              </p:txBody>
            </p:sp>
          </mc:Choice>
          <mc:Fallback>
            <p:sp>
              <p:nvSpPr>
                <p:cNvPr id="26" name="Oval 25">
                  <a:extLst>
                    <a:ext uri="{FF2B5EF4-FFF2-40B4-BE49-F238E27FC236}">
                      <a16:creationId xmlns:a16="http://schemas.microsoft.com/office/drawing/2014/main" id="{86B54FC7-312D-693A-FB88-E17045A5CF86}"/>
                    </a:ext>
                  </a:extLst>
                </p:cNvPr>
                <p:cNvSpPr>
                  <a:spLocks noRot="1" noChangeAspect="1" noMove="1" noResize="1" noEditPoints="1" noAdjustHandles="1" noChangeArrowheads="1" noChangeShapeType="1" noTextEdit="1"/>
                </p:cNvSpPr>
                <p:nvPr/>
              </p:nvSpPr>
              <p:spPr>
                <a:xfrm>
                  <a:off x="5591566" y="4838339"/>
                  <a:ext cx="617799" cy="617799"/>
                </a:xfrm>
                <a:prstGeom prst="ellipse">
                  <a:avLst/>
                </a:prstGeom>
                <a:blipFill>
                  <a:blip r:embed="rId13"/>
                  <a:stretch>
                    <a:fillRect/>
                  </a:stretch>
                </a:blipFill>
                <a:ln>
                  <a:solidFill>
                    <a:srgbClr val="43778D"/>
                  </a:solidFill>
                </a:ln>
              </p:spPr>
              <p:txBody>
                <a:bodyPr/>
                <a:lstStyle/>
                <a:p>
                  <a:r>
                    <a:rPr lang="es-MX">
                      <a:noFill/>
                    </a:rPr>
                    <a:t> </a:t>
                  </a:r>
                </a:p>
              </p:txBody>
            </p:sp>
          </mc:Fallback>
        </mc:AlternateContent>
        <p:cxnSp>
          <p:nvCxnSpPr>
            <p:cNvPr id="27" name="Straight Arrow Connector 26">
              <a:extLst>
                <a:ext uri="{FF2B5EF4-FFF2-40B4-BE49-F238E27FC236}">
                  <a16:creationId xmlns:a16="http://schemas.microsoft.com/office/drawing/2014/main" id="{ED79B659-B8EA-F811-1D96-FB0375955F67}"/>
                </a:ext>
              </a:extLst>
            </p:cNvPr>
            <p:cNvCxnSpPr>
              <a:stCxn id="26" idx="0"/>
              <a:endCxn id="18" idx="2"/>
            </p:cNvCxnSpPr>
            <p:nvPr/>
          </p:nvCxnSpPr>
          <p:spPr>
            <a:xfrm flipV="1">
              <a:off x="5900466" y="3821934"/>
              <a:ext cx="0" cy="1016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6121BC0-5D5A-EDBA-B452-8F18AB9181B4}"/>
                </a:ext>
              </a:extLst>
            </p:cNvPr>
            <p:cNvCxnSpPr>
              <a:cxnSpLocks/>
              <a:stCxn id="18" idx="3"/>
            </p:cNvCxnSpPr>
            <p:nvPr/>
          </p:nvCxnSpPr>
          <p:spPr>
            <a:xfrm>
              <a:off x="6293401" y="3428999"/>
              <a:ext cx="130935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3EF86BAD-D3EC-A2A2-385D-0E6A779CE353}"/>
                    </a:ext>
                  </a:extLst>
                </p:cNvPr>
                <p:cNvSpPr txBox="1"/>
                <p:nvPr/>
              </p:nvSpPr>
              <p:spPr>
                <a:xfrm>
                  <a:off x="7417131" y="3181351"/>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m:oMathPara>
                  </a14:m>
                  <a:endParaRPr lang="es-MX" dirty="0"/>
                </a:p>
              </p:txBody>
            </p:sp>
          </mc:Choice>
          <mc:Fallback>
            <p:sp>
              <p:nvSpPr>
                <p:cNvPr id="31" name="TextBox 30">
                  <a:extLst>
                    <a:ext uri="{FF2B5EF4-FFF2-40B4-BE49-F238E27FC236}">
                      <a16:creationId xmlns:a16="http://schemas.microsoft.com/office/drawing/2014/main" id="{3EF86BAD-D3EC-A2A2-385D-0E6A779CE353}"/>
                    </a:ext>
                  </a:extLst>
                </p:cNvPr>
                <p:cNvSpPr txBox="1">
                  <a:spLocks noRot="1" noChangeAspect="1" noMove="1" noResize="1" noEditPoints="1" noAdjustHandles="1" noChangeArrowheads="1" noChangeShapeType="1" noTextEdit="1"/>
                </p:cNvSpPr>
                <p:nvPr/>
              </p:nvSpPr>
              <p:spPr>
                <a:xfrm>
                  <a:off x="7417131" y="3181351"/>
                  <a:ext cx="617799" cy="369332"/>
                </a:xfrm>
                <a:prstGeom prst="rect">
                  <a:avLst/>
                </a:prstGeom>
                <a:blipFill>
                  <a:blip r:embed="rId14"/>
                  <a:stretch>
                    <a:fillRect t="-8000" r="-25301" b="-30000"/>
                  </a:stretch>
                </a:blipFill>
              </p:spPr>
              <p:txBody>
                <a:bodyPr/>
                <a:lstStyle/>
                <a:p>
                  <a:r>
                    <a:rPr lang="es-MX">
                      <a:noFill/>
                    </a:rPr>
                    <a:t> </a:t>
                  </a:r>
                </a:p>
              </p:txBody>
            </p:sp>
          </mc:Fallback>
        </mc:AlternateContent>
      </p:grpSp>
      <mc:AlternateContent xmlns:mc="http://schemas.openxmlformats.org/markup-compatibility/2006">
        <mc:Choice xmlns:a14="http://schemas.microsoft.com/office/drawing/2010/main" Requires="a14">
          <p:sp>
            <p:nvSpPr>
              <p:cNvPr id="7" name="Marcador de contenido 2">
                <a:extLst>
                  <a:ext uri="{FF2B5EF4-FFF2-40B4-BE49-F238E27FC236}">
                    <a16:creationId xmlns:a16="http://schemas.microsoft.com/office/drawing/2014/main" id="{7E28A0DA-C623-4ECE-5CF3-FC01512A48B5}"/>
                  </a:ext>
                </a:extLst>
              </p:cNvPr>
              <p:cNvSpPr txBox="1">
                <a:spLocks/>
              </p:cNvSpPr>
              <p:nvPr/>
            </p:nvSpPr>
            <p:spPr>
              <a:xfrm>
                <a:off x="5560323" y="1175451"/>
                <a:ext cx="6161155" cy="450709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Este entrenamiento se realiza mediante el algoritmo del </a:t>
                </a:r>
                <a:r>
                  <a:rPr lang="es-MX" b="1" dirty="0">
                    <a:latin typeface="Arial" panose="020B0604020202020204" pitchFamily="34" charset="0"/>
                    <a:cs typeface="Arial" panose="020B0604020202020204" pitchFamily="34" charset="0"/>
                  </a:rPr>
                  <a:t>gradiente descendente,</a:t>
                </a:r>
                <a:r>
                  <a:rPr lang="es-MX" dirty="0">
                    <a:latin typeface="Arial" panose="020B0604020202020204" pitchFamily="34" charset="0"/>
                    <a:cs typeface="Arial" panose="020B0604020202020204" pitchFamily="34" charset="0"/>
                  </a:rPr>
                  <a:t> que matemáticamente se ve de esta forma:</a:t>
                </a:r>
              </a:p>
              <a:p>
                <a:pPr algn="just"/>
                <a:endParaRPr lang="es-MX" dirty="0">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cs typeface="Arial" panose="020B0604020202020204" pitchFamily="34" charset="0"/>
                        </a:rPr>
                        <m:t>𝑥</m:t>
                      </m:r>
                      <m:r>
                        <a:rPr lang="es-MX" b="0" i="1" smtClean="0">
                          <a:latin typeface="Cambria Math" panose="02040503050406030204" pitchFamily="18" charset="0"/>
                          <a:ea typeface="Cambria Math" panose="02040503050406030204" pitchFamily="18" charset="0"/>
                          <a:cs typeface="Arial" panose="020B0604020202020204" pitchFamily="34" charset="0"/>
                        </a:rPr>
                        <m:t>←</m:t>
                      </m:r>
                      <m:r>
                        <a:rPr lang="es-MX" b="0" i="1" smtClean="0">
                          <a:latin typeface="Cambria Math" panose="02040503050406030204" pitchFamily="18" charset="0"/>
                          <a:cs typeface="Arial" panose="020B0604020202020204" pitchFamily="34" charset="0"/>
                        </a:rPr>
                        <m:t>𝑥</m:t>
                      </m:r>
                      <m:r>
                        <a:rPr lang="es-MX" b="0" i="1" smtClean="0">
                          <a:latin typeface="Cambria Math" panose="02040503050406030204" pitchFamily="18" charset="0"/>
                          <a:cs typeface="Arial" panose="020B0604020202020204" pitchFamily="34" charset="0"/>
                        </a:rPr>
                        <m:t> − </m:t>
                      </m:r>
                      <m:r>
                        <a:rPr lang="es-MX" b="0" i="1" smtClean="0">
                          <a:latin typeface="Cambria Math" panose="02040503050406030204" pitchFamily="18" charset="0"/>
                          <a:ea typeface="Cambria Math" panose="02040503050406030204" pitchFamily="18" charset="0"/>
                          <a:cs typeface="Arial" panose="020B0604020202020204" pitchFamily="34" charset="0"/>
                        </a:rPr>
                        <m:t>𝜂</m:t>
                      </m:r>
                      <m:f>
                        <m:fPr>
                          <m:ctrlPr>
                            <a:rPr lang="es-MX" b="0" i="1" smtClean="0">
                              <a:latin typeface="Cambria Math" panose="02040503050406030204" pitchFamily="18" charset="0"/>
                              <a:ea typeface="Cambria Math" panose="02040503050406030204" pitchFamily="18" charset="0"/>
                              <a:cs typeface="Arial" panose="020B0604020202020204" pitchFamily="34" charset="0"/>
                            </a:rPr>
                          </m:ctrlPr>
                        </m:fPr>
                        <m:num>
                          <m:r>
                            <a:rPr lang="es-MX" b="0" i="1" smtClean="0">
                              <a:latin typeface="Cambria Math" panose="02040503050406030204" pitchFamily="18" charset="0"/>
                              <a:ea typeface="Cambria Math" panose="02040503050406030204" pitchFamily="18" charset="0"/>
                              <a:cs typeface="Arial" panose="020B0604020202020204" pitchFamily="34" charset="0"/>
                            </a:rPr>
                            <m:t>𝑑</m:t>
                          </m:r>
                        </m:num>
                        <m:den>
                          <m:r>
                            <a:rPr lang="es-MX" b="0" i="1" smtClean="0">
                              <a:latin typeface="Cambria Math" panose="02040503050406030204" pitchFamily="18" charset="0"/>
                              <a:ea typeface="Cambria Math" panose="02040503050406030204" pitchFamily="18" charset="0"/>
                              <a:cs typeface="Arial" panose="020B0604020202020204" pitchFamily="34" charset="0"/>
                            </a:rPr>
                            <m:t>𝑑𝑥</m:t>
                          </m:r>
                        </m:den>
                      </m:f>
                      <m:r>
                        <a:rPr lang="es-MX" b="0" i="1" smtClean="0">
                          <a:latin typeface="Cambria Math" panose="02040503050406030204" pitchFamily="18" charset="0"/>
                          <a:ea typeface="Cambria Math" panose="02040503050406030204" pitchFamily="18" charset="0"/>
                          <a:cs typeface="Arial" panose="020B0604020202020204" pitchFamily="34" charset="0"/>
                        </a:rPr>
                        <m:t>𝑓</m:t>
                      </m:r>
                      <m:r>
                        <a:rPr lang="es-MX" b="0" i="1" smtClean="0">
                          <a:latin typeface="Cambria Math" panose="02040503050406030204" pitchFamily="18" charset="0"/>
                          <a:ea typeface="Cambria Math" panose="02040503050406030204" pitchFamily="18" charset="0"/>
                          <a:cs typeface="Arial" panose="020B0604020202020204" pitchFamily="34" charset="0"/>
                        </a:rPr>
                        <m:t>(</m:t>
                      </m:r>
                      <m:r>
                        <a:rPr lang="es-MX" b="0" i="1" smtClean="0">
                          <a:latin typeface="Cambria Math" panose="02040503050406030204" pitchFamily="18" charset="0"/>
                          <a:ea typeface="Cambria Math" panose="02040503050406030204" pitchFamily="18" charset="0"/>
                          <a:cs typeface="Arial" panose="020B0604020202020204" pitchFamily="34" charset="0"/>
                        </a:rPr>
                        <m:t>𝑥</m:t>
                      </m:r>
                      <m:r>
                        <a:rPr lang="es-MX"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s-MX" b="0" dirty="0">
                  <a:latin typeface="Arial" panose="020B0604020202020204" pitchFamily="34" charset="0"/>
                  <a:ea typeface="Cambria Math" panose="02040503050406030204" pitchFamily="18"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Se está buscando hacer una minimización, para este caso lo que se quiere minimizar es el error. El error está definido de esta forma:</a:t>
                </a:r>
              </a:p>
              <a:p>
                <a:pPr algn="just"/>
                <a:endParaRPr lang="es-MX" dirty="0">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cs typeface="Arial" panose="020B0604020202020204" pitchFamily="34" charset="0"/>
                        </a:rPr>
                        <m:t>𝐸</m:t>
                      </m:r>
                      <m:r>
                        <a:rPr lang="es-MX" b="0" i="1" smtClean="0">
                          <a:latin typeface="Cambria Math" panose="02040503050406030204" pitchFamily="18" charset="0"/>
                          <a:cs typeface="Arial" panose="020B0604020202020204" pitchFamily="34" charset="0"/>
                        </a:rPr>
                        <m:t>=</m:t>
                      </m:r>
                      <m:f>
                        <m:fPr>
                          <m:ctrlPr>
                            <a:rPr lang="es-MX" b="0" i="1" smtClean="0">
                              <a:latin typeface="Cambria Math" panose="02040503050406030204" pitchFamily="18" charset="0"/>
                              <a:cs typeface="Arial" panose="020B0604020202020204" pitchFamily="34" charset="0"/>
                            </a:rPr>
                          </m:ctrlPr>
                        </m:fPr>
                        <m:num>
                          <m:r>
                            <a:rPr lang="es-MX" b="0" i="1" smtClean="0">
                              <a:latin typeface="Cambria Math" panose="02040503050406030204" pitchFamily="18" charset="0"/>
                              <a:cs typeface="Arial" panose="020B0604020202020204" pitchFamily="34" charset="0"/>
                            </a:rPr>
                            <m:t>1</m:t>
                          </m:r>
                        </m:num>
                        <m:den>
                          <m:r>
                            <a:rPr lang="es-MX" b="0" i="1" smtClean="0">
                              <a:latin typeface="Cambria Math" panose="02040503050406030204" pitchFamily="18" charset="0"/>
                              <a:cs typeface="Arial" panose="020B0604020202020204" pitchFamily="34" charset="0"/>
                            </a:rPr>
                            <m:t>2</m:t>
                          </m:r>
                        </m:den>
                      </m:f>
                      <m:sSup>
                        <m:sSupPr>
                          <m:ctrlPr>
                            <a:rPr lang="es-MX" b="0" i="1" smtClean="0">
                              <a:latin typeface="Cambria Math" panose="02040503050406030204" pitchFamily="18" charset="0"/>
                              <a:cs typeface="Arial" panose="020B0604020202020204" pitchFamily="34" charset="0"/>
                            </a:rPr>
                          </m:ctrlPr>
                        </m:sSupPr>
                        <m:e>
                          <m:d>
                            <m:dPr>
                              <m:ctrlPr>
                                <a:rPr lang="es-MX" b="0" i="1" smtClean="0">
                                  <a:latin typeface="Cambria Math" panose="02040503050406030204" pitchFamily="18" charset="0"/>
                                  <a:cs typeface="Arial" panose="020B0604020202020204" pitchFamily="34" charset="0"/>
                                </a:rPr>
                              </m:ctrlPr>
                            </m:dPr>
                            <m:e>
                              <m:r>
                                <a:rPr lang="es-MX" b="0" i="1" smtClean="0">
                                  <a:latin typeface="Cambria Math" panose="02040503050406030204" pitchFamily="18" charset="0"/>
                                  <a:cs typeface="Arial" panose="020B0604020202020204" pitchFamily="34" charset="0"/>
                                </a:rPr>
                                <m:t>𝑦</m:t>
                              </m:r>
                              <m:r>
                                <a:rPr lang="es-MX" b="0" i="1" smtClean="0">
                                  <a:latin typeface="Cambria Math" panose="02040503050406030204" pitchFamily="18" charset="0"/>
                                  <a:cs typeface="Arial" panose="020B0604020202020204" pitchFamily="34" charset="0"/>
                                </a:rPr>
                                <m:t>−</m:t>
                              </m:r>
                              <m:acc>
                                <m:accPr>
                                  <m:chr m:val="̂"/>
                                  <m:ctrlPr>
                                    <a:rPr lang="es-MX" b="0" i="1" smtClean="0">
                                      <a:latin typeface="Cambria Math" panose="02040503050406030204" pitchFamily="18" charset="0"/>
                                      <a:cs typeface="Arial" panose="020B0604020202020204" pitchFamily="34" charset="0"/>
                                    </a:rPr>
                                  </m:ctrlPr>
                                </m:accPr>
                                <m:e>
                                  <m:r>
                                    <a:rPr lang="es-MX" b="0" i="1" smtClean="0">
                                      <a:latin typeface="Cambria Math" panose="02040503050406030204" pitchFamily="18" charset="0"/>
                                      <a:cs typeface="Arial" panose="020B0604020202020204" pitchFamily="34" charset="0"/>
                                    </a:rPr>
                                    <m:t>𝑦</m:t>
                                  </m:r>
                                </m:e>
                              </m:acc>
                            </m:e>
                          </m:d>
                        </m:e>
                        <m:sup>
                          <m:r>
                            <a:rPr lang="es-MX" b="0" i="1" smtClean="0">
                              <a:latin typeface="Cambria Math" panose="02040503050406030204" pitchFamily="18" charset="0"/>
                              <a:cs typeface="Arial" panose="020B0604020202020204" pitchFamily="34" charset="0"/>
                            </a:rPr>
                            <m:t>2</m:t>
                          </m:r>
                        </m:sup>
                      </m:sSup>
                    </m:oMath>
                  </m:oMathPara>
                </a14:m>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p:txBody>
          </p:sp>
        </mc:Choice>
        <mc:Fallback>
          <p:sp>
            <p:nvSpPr>
              <p:cNvPr id="7" name="Marcador de contenido 2">
                <a:extLst>
                  <a:ext uri="{FF2B5EF4-FFF2-40B4-BE49-F238E27FC236}">
                    <a16:creationId xmlns:a16="http://schemas.microsoft.com/office/drawing/2014/main" id="{7E28A0DA-C623-4ECE-5CF3-FC01512A48B5}"/>
                  </a:ext>
                </a:extLst>
              </p:cNvPr>
              <p:cNvSpPr txBox="1">
                <a:spLocks noRot="1" noChangeAspect="1" noMove="1" noResize="1" noEditPoints="1" noAdjustHandles="1" noChangeArrowheads="1" noChangeShapeType="1" noTextEdit="1"/>
              </p:cNvSpPr>
              <p:nvPr/>
            </p:nvSpPr>
            <p:spPr>
              <a:xfrm>
                <a:off x="5560323" y="1175451"/>
                <a:ext cx="6161155" cy="4507095"/>
              </a:xfrm>
              <a:prstGeom prst="rect">
                <a:avLst/>
              </a:prstGeom>
              <a:blipFill>
                <a:blip r:embed="rId15"/>
                <a:stretch>
                  <a:fillRect l="-1286" t="-1624" r="-1187"/>
                </a:stretch>
              </a:blipFill>
            </p:spPr>
            <p:txBody>
              <a:bodyPr/>
              <a:lstStyle/>
              <a:p>
                <a:r>
                  <a:rPr lang="es-MX">
                    <a:noFill/>
                  </a:rPr>
                  <a:t> </a:t>
                </a:r>
              </a:p>
            </p:txBody>
          </p:sp>
        </mc:Fallback>
      </mc:AlternateContent>
    </p:spTree>
    <p:extLst>
      <p:ext uri="{BB962C8B-B14F-4D97-AF65-F5344CB8AC3E}">
        <p14:creationId xmlns:p14="http://schemas.microsoft.com/office/powerpoint/2010/main" val="131348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F981-9A64-535E-7F31-567444AB9214}"/>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838FC1C8-15DC-5D08-8BEE-25D2F15431A5}"/>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06CD2622-48C5-2B2A-1A75-5802EB50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CA2C761C-F227-BC40-1CDA-27720185F04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B121DA18-BD8A-4CCB-6A08-051BC616B470}"/>
              </a:ext>
            </a:extLst>
          </p:cNvPr>
          <p:cNvSpPr txBox="1">
            <a:spLocks/>
          </p:cNvSpPr>
          <p:nvPr/>
        </p:nvSpPr>
        <p:spPr>
          <a:xfrm>
            <a:off x="3670300" y="30833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err="1">
                <a:solidFill>
                  <a:srgbClr val="002780"/>
                </a:solidFill>
                <a:latin typeface="+mn-lt"/>
              </a:rPr>
              <a:t>Adaline</a:t>
            </a:r>
            <a:endParaRPr lang="es-MX" sz="4000" cap="small" dirty="0">
              <a:solidFill>
                <a:srgbClr val="002780"/>
              </a:solidFill>
              <a:latin typeface="+mn-lt"/>
            </a:endParaRPr>
          </a:p>
        </p:txBody>
      </p:sp>
      <p:grpSp>
        <p:nvGrpSpPr>
          <p:cNvPr id="12" name="Group 11">
            <a:extLst>
              <a:ext uri="{FF2B5EF4-FFF2-40B4-BE49-F238E27FC236}">
                <a16:creationId xmlns:a16="http://schemas.microsoft.com/office/drawing/2014/main" id="{A03FAEDA-15B7-4CFA-DD7B-19297DDBE3CE}"/>
              </a:ext>
            </a:extLst>
          </p:cNvPr>
          <p:cNvGrpSpPr/>
          <p:nvPr/>
        </p:nvGrpSpPr>
        <p:grpSpPr>
          <a:xfrm>
            <a:off x="468245" y="1774080"/>
            <a:ext cx="4633283" cy="3309839"/>
            <a:chOff x="2359544" y="1401861"/>
            <a:chExt cx="5675386" cy="4054277"/>
          </a:xfrm>
        </p:grpSpPr>
        <mc:AlternateContent xmlns:mc="http://schemas.openxmlformats.org/markup-compatibility/2006">
          <mc:Choice xmlns:a14="http://schemas.microsoft.com/office/drawing/2010/main" Requires="a14">
            <p:sp>
              <p:nvSpPr>
                <p:cNvPr id="13" name="Oval 12">
                  <a:extLst>
                    <a:ext uri="{FF2B5EF4-FFF2-40B4-BE49-F238E27FC236}">
                      <a16:creationId xmlns:a16="http://schemas.microsoft.com/office/drawing/2014/main" id="{A5D51225-025E-37DA-5E54-4581F781822D}"/>
                    </a:ext>
                  </a:extLst>
                </p:cNvPr>
                <p:cNvSpPr/>
                <p:nvPr/>
              </p:nvSpPr>
              <p:spPr>
                <a:xfrm>
                  <a:off x="2359544" y="1401861"/>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1</m:t>
                            </m:r>
                          </m:sub>
                        </m:sSub>
                      </m:oMath>
                    </m:oMathPara>
                  </a14:m>
                  <a:endParaRPr lang="es-MX" dirty="0">
                    <a:solidFill>
                      <a:schemeClr val="tx1"/>
                    </a:solidFill>
                  </a:endParaRPr>
                </a:p>
              </p:txBody>
            </p:sp>
          </mc:Choice>
          <mc:Fallback>
            <p:sp>
              <p:nvSpPr>
                <p:cNvPr id="13" name="Oval 12">
                  <a:extLst>
                    <a:ext uri="{FF2B5EF4-FFF2-40B4-BE49-F238E27FC236}">
                      <a16:creationId xmlns:a16="http://schemas.microsoft.com/office/drawing/2014/main" id="{A5D51225-025E-37DA-5E54-4581F781822D}"/>
                    </a:ext>
                  </a:extLst>
                </p:cNvPr>
                <p:cNvSpPr>
                  <a:spLocks noRot="1" noChangeAspect="1" noMove="1" noResize="1" noEditPoints="1" noAdjustHandles="1" noChangeArrowheads="1" noChangeShapeType="1" noTextEdit="1"/>
                </p:cNvSpPr>
                <p:nvPr/>
              </p:nvSpPr>
              <p:spPr>
                <a:xfrm>
                  <a:off x="2359544" y="1401861"/>
                  <a:ext cx="617799" cy="617799"/>
                </a:xfrm>
                <a:prstGeom prst="ellipse">
                  <a:avLst/>
                </a:prstGeom>
                <a:blipFill>
                  <a:blip r:embed="rId5"/>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B2F1EE34-A068-538E-7956-79621CEB6B22}"/>
                    </a:ext>
                  </a:extLst>
                </p:cNvPr>
                <p:cNvSpPr/>
                <p:nvPr/>
              </p:nvSpPr>
              <p:spPr>
                <a:xfrm>
                  <a:off x="2359544"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2</m:t>
                            </m:r>
                          </m:sub>
                        </m:sSub>
                      </m:oMath>
                    </m:oMathPara>
                  </a14:m>
                  <a:endParaRPr lang="es-MX" dirty="0">
                    <a:solidFill>
                      <a:schemeClr val="tx1"/>
                    </a:solidFill>
                  </a:endParaRPr>
                </a:p>
              </p:txBody>
            </p:sp>
          </mc:Choice>
          <mc:Fallback>
            <p:sp>
              <p:nvSpPr>
                <p:cNvPr id="16" name="Oval 15">
                  <a:extLst>
                    <a:ext uri="{FF2B5EF4-FFF2-40B4-BE49-F238E27FC236}">
                      <a16:creationId xmlns:a16="http://schemas.microsoft.com/office/drawing/2014/main" id="{B2F1EE34-A068-538E-7956-79621CEB6B22}"/>
                    </a:ext>
                  </a:extLst>
                </p:cNvPr>
                <p:cNvSpPr>
                  <a:spLocks noRot="1" noChangeAspect="1" noMove="1" noResize="1" noEditPoints="1" noAdjustHandles="1" noChangeArrowheads="1" noChangeShapeType="1" noTextEdit="1"/>
                </p:cNvSpPr>
                <p:nvPr/>
              </p:nvSpPr>
              <p:spPr>
                <a:xfrm>
                  <a:off x="2359544" y="3120100"/>
                  <a:ext cx="617799" cy="617799"/>
                </a:xfrm>
                <a:prstGeom prst="ellipse">
                  <a:avLst/>
                </a:prstGeom>
                <a:blipFill>
                  <a:blip r:embed="rId6"/>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1576FDCF-5C3C-7A12-F5CC-F573FF89E513}"/>
                    </a:ext>
                  </a:extLst>
                </p:cNvPr>
                <p:cNvSpPr/>
                <p:nvPr/>
              </p:nvSpPr>
              <p:spPr>
                <a:xfrm>
                  <a:off x="2362333"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𝑛</m:t>
                            </m:r>
                          </m:sub>
                        </m:sSub>
                      </m:oMath>
                    </m:oMathPara>
                  </a14:m>
                  <a:endParaRPr lang="es-MX" dirty="0">
                    <a:solidFill>
                      <a:schemeClr val="tx1"/>
                    </a:solidFill>
                  </a:endParaRPr>
                </a:p>
              </p:txBody>
            </p:sp>
          </mc:Choice>
          <mc:Fallback>
            <p:sp>
              <p:nvSpPr>
                <p:cNvPr id="17" name="Oval 16">
                  <a:extLst>
                    <a:ext uri="{FF2B5EF4-FFF2-40B4-BE49-F238E27FC236}">
                      <a16:creationId xmlns:a16="http://schemas.microsoft.com/office/drawing/2014/main" id="{1576FDCF-5C3C-7A12-F5CC-F573FF89E513}"/>
                    </a:ext>
                  </a:extLst>
                </p:cNvPr>
                <p:cNvSpPr>
                  <a:spLocks noRot="1" noChangeAspect="1" noMove="1" noResize="1" noEditPoints="1" noAdjustHandles="1" noChangeArrowheads="1" noChangeShapeType="1" noTextEdit="1"/>
                </p:cNvSpPr>
                <p:nvPr/>
              </p:nvSpPr>
              <p:spPr>
                <a:xfrm>
                  <a:off x="2362333" y="4838339"/>
                  <a:ext cx="617799" cy="617799"/>
                </a:xfrm>
                <a:prstGeom prst="ellipse">
                  <a:avLst/>
                </a:prstGeom>
                <a:blipFill>
                  <a:blip r:embed="rId7"/>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57230D2D-1877-BE5B-7EA7-EFB0543F224A}"/>
                    </a:ext>
                  </a:extLst>
                </p:cNvPr>
                <p:cNvSpPr/>
                <p:nvPr/>
              </p:nvSpPr>
              <p:spPr>
                <a:xfrm>
                  <a:off x="5507531" y="3036064"/>
                  <a:ext cx="785870" cy="785870"/>
                </a:xfrm>
                <a:prstGeom prst="rect">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sz="5400" b="0" i="1" smtClean="0">
                            <a:solidFill>
                              <a:schemeClr val="tx1"/>
                            </a:solidFill>
                            <a:latin typeface="Cambria Math" panose="02040503050406030204" pitchFamily="18" charset="0"/>
                            <a:ea typeface="Cambria Math" panose="02040503050406030204" pitchFamily="18" charset="0"/>
                          </a:rPr>
                          <m:t> </m:t>
                        </m:r>
                        <m:r>
                          <m:rPr>
                            <m:sty m:val="p"/>
                          </m:rPr>
                          <a:rPr lang="el-GR" sz="5400" i="1" smtClean="0">
                            <a:solidFill>
                              <a:schemeClr val="tx1"/>
                            </a:solidFill>
                            <a:latin typeface="Cambria Math" panose="02040503050406030204" pitchFamily="18" charset="0"/>
                            <a:ea typeface="Cambria Math" panose="02040503050406030204" pitchFamily="18" charset="0"/>
                          </a:rPr>
                          <m:t>Σ</m:t>
                        </m:r>
                      </m:oMath>
                    </m:oMathPara>
                  </a14:m>
                  <a:endParaRPr lang="es-MX" sz="5400" dirty="0"/>
                </a:p>
              </p:txBody>
            </p:sp>
          </mc:Choice>
          <mc:Fallback>
            <p:sp>
              <p:nvSpPr>
                <p:cNvPr id="18" name="Rectangle 17">
                  <a:extLst>
                    <a:ext uri="{FF2B5EF4-FFF2-40B4-BE49-F238E27FC236}">
                      <a16:creationId xmlns:a16="http://schemas.microsoft.com/office/drawing/2014/main" id="{57230D2D-1877-BE5B-7EA7-EFB0543F224A}"/>
                    </a:ext>
                  </a:extLst>
                </p:cNvPr>
                <p:cNvSpPr>
                  <a:spLocks noRot="1" noChangeAspect="1" noMove="1" noResize="1" noEditPoints="1" noAdjustHandles="1" noChangeArrowheads="1" noChangeShapeType="1" noTextEdit="1"/>
                </p:cNvSpPr>
                <p:nvPr/>
              </p:nvSpPr>
              <p:spPr>
                <a:xfrm>
                  <a:off x="5507531" y="3036064"/>
                  <a:ext cx="785870" cy="785870"/>
                </a:xfrm>
                <a:prstGeom prst="rect">
                  <a:avLst/>
                </a:prstGeom>
                <a:blipFill>
                  <a:blip r:embed="rId8"/>
                  <a:stretch>
                    <a:fillRect/>
                  </a:stretch>
                </a:blipFill>
                <a:ln>
                  <a:solidFill>
                    <a:srgbClr val="43778D"/>
                  </a:solidFill>
                </a:ln>
              </p:spPr>
              <p:txBody>
                <a:bodyPr/>
                <a:lstStyle/>
                <a:p>
                  <a:r>
                    <a:rPr lang="es-MX">
                      <a:noFill/>
                    </a:rPr>
                    <a:t> </a:t>
                  </a:r>
                </a:p>
              </p:txBody>
            </p:sp>
          </mc:Fallback>
        </mc:AlternateContent>
        <p:cxnSp>
          <p:nvCxnSpPr>
            <p:cNvPr id="19" name="Straight Arrow Connector 18">
              <a:extLst>
                <a:ext uri="{FF2B5EF4-FFF2-40B4-BE49-F238E27FC236}">
                  <a16:creationId xmlns:a16="http://schemas.microsoft.com/office/drawing/2014/main" id="{CD9F784E-8948-6780-9C97-F008CB451497}"/>
                </a:ext>
              </a:extLst>
            </p:cNvPr>
            <p:cNvCxnSpPr>
              <a:cxnSpLocks/>
              <a:stCxn id="13" idx="6"/>
            </p:cNvCxnSpPr>
            <p:nvPr/>
          </p:nvCxnSpPr>
          <p:spPr>
            <a:xfrm>
              <a:off x="2977343" y="1710761"/>
              <a:ext cx="2530188" cy="1545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C9581FF-92F0-3DA9-2401-4CFCD244A438}"/>
                </a:ext>
              </a:extLst>
            </p:cNvPr>
            <p:cNvCxnSpPr>
              <a:stCxn id="16" idx="6"/>
              <a:endCxn id="18" idx="1"/>
            </p:cNvCxnSpPr>
            <p:nvPr/>
          </p:nvCxnSpPr>
          <p:spPr>
            <a:xfrm flipV="1">
              <a:off x="2977343" y="3428999"/>
              <a:ext cx="2530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184ADD2-2AE2-0DB7-CE65-1AC9CFAAF76F}"/>
                </a:ext>
              </a:extLst>
            </p:cNvPr>
            <p:cNvCxnSpPr>
              <a:cxnSpLocks/>
              <a:stCxn id="17" idx="6"/>
            </p:cNvCxnSpPr>
            <p:nvPr/>
          </p:nvCxnSpPr>
          <p:spPr>
            <a:xfrm flipV="1">
              <a:off x="2980132" y="3667484"/>
              <a:ext cx="2527399" cy="14797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D49BED3-A021-A3E6-1B1A-3AABB795003C}"/>
                    </a:ext>
                  </a:extLst>
                </p:cNvPr>
                <p:cNvSpPr txBox="1"/>
                <p:nvPr/>
              </p:nvSpPr>
              <p:spPr>
                <a:xfrm>
                  <a:off x="3853147" y="1953002"/>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1</m:t>
                            </m:r>
                          </m:sub>
                        </m:sSub>
                      </m:oMath>
                    </m:oMathPara>
                  </a14:m>
                  <a:endParaRPr lang="es-MX" dirty="0"/>
                </a:p>
              </p:txBody>
            </p:sp>
          </mc:Choice>
          <mc:Fallback>
            <p:sp>
              <p:nvSpPr>
                <p:cNvPr id="22" name="TextBox 21">
                  <a:extLst>
                    <a:ext uri="{FF2B5EF4-FFF2-40B4-BE49-F238E27FC236}">
                      <a16:creationId xmlns:a16="http://schemas.microsoft.com/office/drawing/2014/main" id="{FD49BED3-A021-A3E6-1B1A-3AABB795003C}"/>
                    </a:ext>
                  </a:extLst>
                </p:cNvPr>
                <p:cNvSpPr txBox="1">
                  <a:spLocks noRot="1" noChangeAspect="1" noMove="1" noResize="1" noEditPoints="1" noAdjustHandles="1" noChangeArrowheads="1" noChangeShapeType="1" noTextEdit="1"/>
                </p:cNvSpPr>
                <p:nvPr/>
              </p:nvSpPr>
              <p:spPr>
                <a:xfrm>
                  <a:off x="3853147" y="1953002"/>
                  <a:ext cx="617799" cy="369332"/>
                </a:xfrm>
                <a:prstGeom prst="rect">
                  <a:avLst/>
                </a:prstGeom>
                <a:blipFill>
                  <a:blip r:embed="rId9"/>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123817F2-8344-6FDF-57B1-A7529A796A11}"/>
                    </a:ext>
                  </a:extLst>
                </p:cNvPr>
                <p:cNvSpPr txBox="1"/>
                <p:nvPr/>
              </p:nvSpPr>
              <p:spPr>
                <a:xfrm>
                  <a:off x="3853147" y="2996685"/>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2</m:t>
                            </m:r>
                          </m:sub>
                        </m:sSub>
                      </m:oMath>
                    </m:oMathPara>
                  </a14:m>
                  <a:endParaRPr lang="es-MX" dirty="0"/>
                </a:p>
              </p:txBody>
            </p:sp>
          </mc:Choice>
          <mc:Fallback>
            <p:sp>
              <p:nvSpPr>
                <p:cNvPr id="23" name="TextBox 22">
                  <a:extLst>
                    <a:ext uri="{FF2B5EF4-FFF2-40B4-BE49-F238E27FC236}">
                      <a16:creationId xmlns:a16="http://schemas.microsoft.com/office/drawing/2014/main" id="{123817F2-8344-6FDF-57B1-A7529A796A11}"/>
                    </a:ext>
                  </a:extLst>
                </p:cNvPr>
                <p:cNvSpPr txBox="1">
                  <a:spLocks noRot="1" noChangeAspect="1" noMove="1" noResize="1" noEditPoints="1" noAdjustHandles="1" noChangeArrowheads="1" noChangeShapeType="1" noTextEdit="1"/>
                </p:cNvSpPr>
                <p:nvPr/>
              </p:nvSpPr>
              <p:spPr>
                <a:xfrm>
                  <a:off x="3853147" y="2996685"/>
                  <a:ext cx="617799" cy="369332"/>
                </a:xfrm>
                <a:prstGeom prst="rect">
                  <a:avLst/>
                </a:prstGeom>
                <a:blipFill>
                  <a:blip r:embed="rId10"/>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0542D383-2CDB-A7A0-5BD8-4A5C99870913}"/>
                    </a:ext>
                  </a:extLst>
                </p:cNvPr>
                <p:cNvSpPr txBox="1"/>
                <p:nvPr/>
              </p:nvSpPr>
              <p:spPr>
                <a:xfrm>
                  <a:off x="3853147" y="3915008"/>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𝑛</m:t>
                            </m:r>
                          </m:sub>
                        </m:sSub>
                      </m:oMath>
                    </m:oMathPara>
                  </a14:m>
                  <a:endParaRPr lang="es-MX" dirty="0"/>
                </a:p>
              </p:txBody>
            </p:sp>
          </mc:Choice>
          <mc:Fallback>
            <p:sp>
              <p:nvSpPr>
                <p:cNvPr id="24" name="TextBox 23">
                  <a:extLst>
                    <a:ext uri="{FF2B5EF4-FFF2-40B4-BE49-F238E27FC236}">
                      <a16:creationId xmlns:a16="http://schemas.microsoft.com/office/drawing/2014/main" id="{0542D383-2CDB-A7A0-5BD8-4A5C99870913}"/>
                    </a:ext>
                  </a:extLst>
                </p:cNvPr>
                <p:cNvSpPr txBox="1">
                  <a:spLocks noRot="1" noChangeAspect="1" noMove="1" noResize="1" noEditPoints="1" noAdjustHandles="1" noChangeArrowheads="1" noChangeShapeType="1" noTextEdit="1"/>
                </p:cNvSpPr>
                <p:nvPr/>
              </p:nvSpPr>
              <p:spPr>
                <a:xfrm>
                  <a:off x="3853147" y="3915008"/>
                  <a:ext cx="617799" cy="369332"/>
                </a:xfrm>
                <a:prstGeom prst="rect">
                  <a:avLst/>
                </a:prstGeom>
                <a:blipFill>
                  <a:blip r:embed="rId11"/>
                  <a:stretch>
                    <a:fillRect b="-183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93355E50-CAE8-5EF4-2F70-2BFDB5B5D237}"/>
                    </a:ext>
                  </a:extLst>
                </p:cNvPr>
                <p:cNvSpPr txBox="1"/>
                <p:nvPr/>
              </p:nvSpPr>
              <p:spPr>
                <a:xfrm rot="5400000">
                  <a:off x="2322996" y="4138729"/>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m:t>
                        </m:r>
                      </m:oMath>
                    </m:oMathPara>
                  </a14:m>
                  <a:endParaRPr lang="es-MX" dirty="0"/>
                </a:p>
              </p:txBody>
            </p:sp>
          </mc:Choice>
          <mc:Fallback>
            <p:sp>
              <p:nvSpPr>
                <p:cNvPr id="25" name="TextBox 24">
                  <a:extLst>
                    <a:ext uri="{FF2B5EF4-FFF2-40B4-BE49-F238E27FC236}">
                      <a16:creationId xmlns:a16="http://schemas.microsoft.com/office/drawing/2014/main" id="{93355E50-CAE8-5EF4-2F70-2BFDB5B5D237}"/>
                    </a:ext>
                  </a:extLst>
                </p:cNvPr>
                <p:cNvSpPr txBox="1">
                  <a:spLocks noRot="1" noChangeAspect="1" noMove="1" noResize="1" noEditPoints="1" noAdjustHandles="1" noChangeArrowheads="1" noChangeShapeType="1" noTextEdit="1"/>
                </p:cNvSpPr>
                <p:nvPr/>
              </p:nvSpPr>
              <p:spPr>
                <a:xfrm rot="5400000">
                  <a:off x="2322996" y="4138729"/>
                  <a:ext cx="617799" cy="369332"/>
                </a:xfrm>
                <a:prstGeom prst="rect">
                  <a:avLst/>
                </a:prstGeom>
                <a:blipFill>
                  <a:blip r:embed="rId12"/>
                  <a:stretch>
                    <a:fillRect l="-204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C82CBFC2-BC3D-5CCF-120C-346E12A09782}"/>
                    </a:ext>
                  </a:extLst>
                </p:cNvPr>
                <p:cNvSpPr/>
                <p:nvPr/>
              </p:nvSpPr>
              <p:spPr>
                <a:xfrm>
                  <a:off x="5591566"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b="0" i="1" smtClean="0">
                            <a:solidFill>
                              <a:schemeClr val="tx1"/>
                            </a:solidFill>
                            <a:latin typeface="Cambria Math" panose="02040503050406030204" pitchFamily="18" charset="0"/>
                          </a:rPr>
                          <m:t>𝑏</m:t>
                        </m:r>
                      </m:oMath>
                    </m:oMathPara>
                  </a14:m>
                  <a:endParaRPr lang="es-MX" dirty="0">
                    <a:solidFill>
                      <a:schemeClr val="tx1"/>
                    </a:solidFill>
                  </a:endParaRPr>
                </a:p>
              </p:txBody>
            </p:sp>
          </mc:Choice>
          <mc:Fallback>
            <p:sp>
              <p:nvSpPr>
                <p:cNvPr id="26" name="Oval 25">
                  <a:extLst>
                    <a:ext uri="{FF2B5EF4-FFF2-40B4-BE49-F238E27FC236}">
                      <a16:creationId xmlns:a16="http://schemas.microsoft.com/office/drawing/2014/main" id="{C82CBFC2-BC3D-5CCF-120C-346E12A09782}"/>
                    </a:ext>
                  </a:extLst>
                </p:cNvPr>
                <p:cNvSpPr>
                  <a:spLocks noRot="1" noChangeAspect="1" noMove="1" noResize="1" noEditPoints="1" noAdjustHandles="1" noChangeArrowheads="1" noChangeShapeType="1" noTextEdit="1"/>
                </p:cNvSpPr>
                <p:nvPr/>
              </p:nvSpPr>
              <p:spPr>
                <a:xfrm>
                  <a:off x="5591566" y="4838339"/>
                  <a:ext cx="617799" cy="617799"/>
                </a:xfrm>
                <a:prstGeom prst="ellipse">
                  <a:avLst/>
                </a:prstGeom>
                <a:blipFill>
                  <a:blip r:embed="rId13"/>
                  <a:stretch>
                    <a:fillRect/>
                  </a:stretch>
                </a:blipFill>
                <a:ln>
                  <a:solidFill>
                    <a:srgbClr val="43778D"/>
                  </a:solidFill>
                </a:ln>
              </p:spPr>
              <p:txBody>
                <a:bodyPr/>
                <a:lstStyle/>
                <a:p>
                  <a:r>
                    <a:rPr lang="es-MX">
                      <a:noFill/>
                    </a:rPr>
                    <a:t> </a:t>
                  </a:r>
                </a:p>
              </p:txBody>
            </p:sp>
          </mc:Fallback>
        </mc:AlternateContent>
        <p:cxnSp>
          <p:nvCxnSpPr>
            <p:cNvPr id="27" name="Straight Arrow Connector 26">
              <a:extLst>
                <a:ext uri="{FF2B5EF4-FFF2-40B4-BE49-F238E27FC236}">
                  <a16:creationId xmlns:a16="http://schemas.microsoft.com/office/drawing/2014/main" id="{692621A5-3420-3A35-0C58-069BF14EC0A2}"/>
                </a:ext>
              </a:extLst>
            </p:cNvPr>
            <p:cNvCxnSpPr>
              <a:stCxn id="26" idx="0"/>
              <a:endCxn id="18" idx="2"/>
            </p:cNvCxnSpPr>
            <p:nvPr/>
          </p:nvCxnSpPr>
          <p:spPr>
            <a:xfrm flipV="1">
              <a:off x="5900466" y="3821934"/>
              <a:ext cx="0" cy="1016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6FF5C75-74A9-C908-6D06-8798BCCCAD95}"/>
                </a:ext>
              </a:extLst>
            </p:cNvPr>
            <p:cNvCxnSpPr>
              <a:cxnSpLocks/>
              <a:stCxn id="18" idx="3"/>
            </p:cNvCxnSpPr>
            <p:nvPr/>
          </p:nvCxnSpPr>
          <p:spPr>
            <a:xfrm>
              <a:off x="6293401" y="3428999"/>
              <a:ext cx="130935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CFF90CCF-106F-A5BE-2223-6F1FEE55CEAB}"/>
                    </a:ext>
                  </a:extLst>
                </p:cNvPr>
                <p:cNvSpPr txBox="1"/>
                <p:nvPr/>
              </p:nvSpPr>
              <p:spPr>
                <a:xfrm>
                  <a:off x="7417131" y="3181351"/>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m:oMathPara>
                  </a14:m>
                  <a:endParaRPr lang="es-MX" dirty="0"/>
                </a:p>
              </p:txBody>
            </p:sp>
          </mc:Choice>
          <mc:Fallback>
            <p:sp>
              <p:nvSpPr>
                <p:cNvPr id="31" name="TextBox 30">
                  <a:extLst>
                    <a:ext uri="{FF2B5EF4-FFF2-40B4-BE49-F238E27FC236}">
                      <a16:creationId xmlns:a16="http://schemas.microsoft.com/office/drawing/2014/main" id="{CFF90CCF-106F-A5BE-2223-6F1FEE55CEAB}"/>
                    </a:ext>
                  </a:extLst>
                </p:cNvPr>
                <p:cNvSpPr txBox="1">
                  <a:spLocks noRot="1" noChangeAspect="1" noMove="1" noResize="1" noEditPoints="1" noAdjustHandles="1" noChangeArrowheads="1" noChangeShapeType="1" noTextEdit="1"/>
                </p:cNvSpPr>
                <p:nvPr/>
              </p:nvSpPr>
              <p:spPr>
                <a:xfrm>
                  <a:off x="7417131" y="3181351"/>
                  <a:ext cx="617799" cy="369332"/>
                </a:xfrm>
                <a:prstGeom prst="rect">
                  <a:avLst/>
                </a:prstGeom>
                <a:blipFill>
                  <a:blip r:embed="rId14"/>
                  <a:stretch>
                    <a:fillRect t="-8000" r="-25301" b="-30000"/>
                  </a:stretch>
                </a:blipFill>
              </p:spPr>
              <p:txBody>
                <a:bodyPr/>
                <a:lstStyle/>
                <a:p>
                  <a:r>
                    <a:rPr lang="es-MX">
                      <a:noFill/>
                    </a:rPr>
                    <a:t> </a:t>
                  </a:r>
                </a:p>
              </p:txBody>
            </p:sp>
          </mc:Fallback>
        </mc:AlternateContent>
      </p:grpSp>
      <mc:AlternateContent xmlns:mc="http://schemas.openxmlformats.org/markup-compatibility/2006">
        <mc:Choice xmlns:a14="http://schemas.microsoft.com/office/drawing/2010/main" Requires="a14">
          <p:sp>
            <p:nvSpPr>
              <p:cNvPr id="7" name="Marcador de contenido 2">
                <a:extLst>
                  <a:ext uri="{FF2B5EF4-FFF2-40B4-BE49-F238E27FC236}">
                    <a16:creationId xmlns:a16="http://schemas.microsoft.com/office/drawing/2014/main" id="{3D7AA4CE-DB29-89F8-36C0-87D450989B6E}"/>
                  </a:ext>
                </a:extLst>
              </p:cNvPr>
              <p:cNvSpPr txBox="1">
                <a:spLocks/>
              </p:cNvSpPr>
              <p:nvPr/>
            </p:nvSpPr>
            <p:spPr>
              <a:xfrm>
                <a:off x="5537201" y="1841028"/>
                <a:ext cx="6161155" cy="34041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Al error también se le conoce como función de pérdida o </a:t>
                </a:r>
                <a:r>
                  <a:rPr lang="es-MX" i="1" dirty="0" err="1">
                    <a:latin typeface="Arial" panose="020B0604020202020204" pitchFamily="34" charset="0"/>
                    <a:cs typeface="Arial" panose="020B0604020202020204" pitchFamily="34" charset="0"/>
                  </a:rPr>
                  <a:t>Loss</a:t>
                </a:r>
                <a:r>
                  <a:rPr lang="es-MX" i="1" dirty="0">
                    <a:latin typeface="Arial" panose="020B0604020202020204" pitchFamily="34" charset="0"/>
                    <a:cs typeface="Arial" panose="020B0604020202020204" pitchFamily="34" charset="0"/>
                  </a:rPr>
                  <a:t>: </a:t>
                </a:r>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cs typeface="Arial" panose="020B0604020202020204" pitchFamily="34" charset="0"/>
                        </a:rPr>
                        <m:t>𝐸</m:t>
                      </m:r>
                      <m:r>
                        <a:rPr lang="es-MX" i="1">
                          <a:latin typeface="Cambria Math" panose="02040503050406030204" pitchFamily="18" charset="0"/>
                          <a:cs typeface="Arial" panose="020B0604020202020204" pitchFamily="34" charset="0"/>
                        </a:rPr>
                        <m:t>=</m:t>
                      </m:r>
                      <m:r>
                        <a:rPr lang="es-MX" i="1">
                          <a:latin typeface="Cambria Math" panose="02040503050406030204" pitchFamily="18" charset="0"/>
                          <a:cs typeface="Arial" panose="020B0604020202020204" pitchFamily="34" charset="0"/>
                        </a:rPr>
                        <m:t>𝐿</m:t>
                      </m:r>
                      <m:r>
                        <a:rPr lang="es-MX" i="1">
                          <a:latin typeface="Cambria Math" panose="02040503050406030204" pitchFamily="18" charset="0"/>
                          <a:cs typeface="Arial" panose="020B0604020202020204" pitchFamily="34" charset="0"/>
                        </a:rPr>
                        <m:t>(</m:t>
                      </m:r>
                      <m:r>
                        <a:rPr lang="es-MX" b="0" i="1" smtClean="0">
                          <a:latin typeface="Cambria Math" panose="02040503050406030204" pitchFamily="18" charset="0"/>
                          <a:cs typeface="Arial" panose="020B0604020202020204" pitchFamily="34" charset="0"/>
                        </a:rPr>
                        <m:t>𝑦</m:t>
                      </m:r>
                      <m:r>
                        <a:rPr lang="es-MX" b="0" i="1" smtClean="0">
                          <a:latin typeface="Cambria Math" panose="02040503050406030204" pitchFamily="18" charset="0"/>
                          <a:cs typeface="Arial" panose="020B0604020202020204" pitchFamily="34" charset="0"/>
                        </a:rPr>
                        <m:t>,</m:t>
                      </m:r>
                      <m:acc>
                        <m:accPr>
                          <m:chr m:val="̂"/>
                          <m:ctrlPr>
                            <a:rPr lang="es-MX" i="1">
                              <a:latin typeface="Cambria Math" panose="02040503050406030204" pitchFamily="18" charset="0"/>
                              <a:cs typeface="Arial" panose="020B0604020202020204" pitchFamily="34" charset="0"/>
                            </a:rPr>
                          </m:ctrlPr>
                        </m:accPr>
                        <m:e>
                          <m:r>
                            <a:rPr lang="es-MX" i="1">
                              <a:latin typeface="Cambria Math" panose="02040503050406030204" pitchFamily="18" charset="0"/>
                              <a:cs typeface="Arial" panose="020B0604020202020204" pitchFamily="34" charset="0"/>
                            </a:rPr>
                            <m:t>𝑦</m:t>
                          </m:r>
                        </m:e>
                      </m:acc>
                      <m:r>
                        <a:rPr lang="es-MX" b="0" i="1" smtClean="0">
                          <a:latin typeface="Cambria Math" panose="02040503050406030204" pitchFamily="18" charset="0"/>
                          <a:cs typeface="Arial" panose="020B0604020202020204" pitchFamily="34" charset="0"/>
                        </a:rPr>
                        <m:t>)</m:t>
                      </m:r>
                      <m:r>
                        <a:rPr lang="es-MX" b="0" i="1" smtClean="0">
                          <a:latin typeface="Cambria Math" panose="02040503050406030204" pitchFamily="18" charset="0"/>
                          <a:cs typeface="Arial" panose="020B0604020202020204" pitchFamily="34" charset="0"/>
                        </a:rPr>
                        <m:t>=</m:t>
                      </m:r>
                      <m:f>
                        <m:fPr>
                          <m:ctrlPr>
                            <a:rPr lang="es-MX" b="0" i="1" smtClean="0">
                              <a:latin typeface="Cambria Math" panose="02040503050406030204" pitchFamily="18" charset="0"/>
                              <a:cs typeface="Arial" panose="020B0604020202020204" pitchFamily="34" charset="0"/>
                            </a:rPr>
                          </m:ctrlPr>
                        </m:fPr>
                        <m:num>
                          <m:r>
                            <a:rPr lang="es-MX" b="0" i="1" smtClean="0">
                              <a:latin typeface="Cambria Math" panose="02040503050406030204" pitchFamily="18" charset="0"/>
                              <a:cs typeface="Arial" panose="020B0604020202020204" pitchFamily="34" charset="0"/>
                            </a:rPr>
                            <m:t>1</m:t>
                          </m:r>
                        </m:num>
                        <m:den>
                          <m:r>
                            <a:rPr lang="es-MX" b="0" i="1" smtClean="0">
                              <a:latin typeface="Cambria Math" panose="02040503050406030204" pitchFamily="18" charset="0"/>
                              <a:cs typeface="Arial" panose="020B0604020202020204" pitchFamily="34" charset="0"/>
                            </a:rPr>
                            <m:t>2</m:t>
                          </m:r>
                        </m:den>
                      </m:f>
                      <m:sSup>
                        <m:sSupPr>
                          <m:ctrlPr>
                            <a:rPr lang="es-MX" b="0" i="1" smtClean="0">
                              <a:latin typeface="Cambria Math" panose="02040503050406030204" pitchFamily="18" charset="0"/>
                              <a:cs typeface="Arial" panose="020B0604020202020204" pitchFamily="34" charset="0"/>
                            </a:rPr>
                          </m:ctrlPr>
                        </m:sSupPr>
                        <m:e>
                          <m:d>
                            <m:dPr>
                              <m:ctrlPr>
                                <a:rPr lang="es-MX" b="0" i="1" smtClean="0">
                                  <a:latin typeface="Cambria Math" panose="02040503050406030204" pitchFamily="18" charset="0"/>
                                  <a:cs typeface="Arial" panose="020B0604020202020204" pitchFamily="34" charset="0"/>
                                </a:rPr>
                              </m:ctrlPr>
                            </m:dPr>
                            <m:e>
                              <m:r>
                                <a:rPr lang="es-MX" b="0" i="1" smtClean="0">
                                  <a:latin typeface="Cambria Math" panose="02040503050406030204" pitchFamily="18" charset="0"/>
                                  <a:cs typeface="Arial" panose="020B0604020202020204" pitchFamily="34" charset="0"/>
                                </a:rPr>
                                <m:t>𝑦</m:t>
                              </m:r>
                              <m:r>
                                <a:rPr lang="es-MX" b="0" i="1" smtClean="0">
                                  <a:latin typeface="Cambria Math" panose="02040503050406030204" pitchFamily="18" charset="0"/>
                                  <a:cs typeface="Arial" panose="020B0604020202020204" pitchFamily="34" charset="0"/>
                                </a:rPr>
                                <m:t>−</m:t>
                              </m:r>
                              <m:acc>
                                <m:accPr>
                                  <m:chr m:val="̂"/>
                                  <m:ctrlPr>
                                    <a:rPr lang="es-MX" b="0" i="1" smtClean="0">
                                      <a:latin typeface="Cambria Math" panose="02040503050406030204" pitchFamily="18" charset="0"/>
                                      <a:cs typeface="Arial" panose="020B0604020202020204" pitchFamily="34" charset="0"/>
                                    </a:rPr>
                                  </m:ctrlPr>
                                </m:accPr>
                                <m:e>
                                  <m:r>
                                    <a:rPr lang="es-MX" b="0" i="1" smtClean="0">
                                      <a:latin typeface="Cambria Math" panose="02040503050406030204" pitchFamily="18" charset="0"/>
                                      <a:cs typeface="Arial" panose="020B0604020202020204" pitchFamily="34" charset="0"/>
                                    </a:rPr>
                                    <m:t>𝑦</m:t>
                                  </m:r>
                                </m:e>
                              </m:acc>
                            </m:e>
                          </m:d>
                        </m:e>
                        <m:sup>
                          <m:r>
                            <a:rPr lang="es-MX" b="0" i="1" smtClean="0">
                              <a:latin typeface="Cambria Math" panose="02040503050406030204" pitchFamily="18" charset="0"/>
                              <a:cs typeface="Arial" panose="020B0604020202020204" pitchFamily="34" charset="0"/>
                            </a:rPr>
                            <m:t>2</m:t>
                          </m:r>
                        </m:sup>
                      </m:sSup>
                    </m:oMath>
                  </m:oMathPara>
                </a14:m>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Donde </a:t>
                </a:r>
              </a:p>
              <a:p>
                <a14:m>
                  <m:oMath xmlns:m="http://schemas.openxmlformats.org/officeDocument/2006/math">
                    <m:sSub>
                      <m:sSubPr>
                        <m:ctrlPr>
                          <a:rPr lang="es-MX" sz="2400" b="0" i="1" smtClean="0">
                            <a:solidFill>
                              <a:schemeClr val="tx1"/>
                            </a:solidFill>
                            <a:latin typeface="Cambria Math" panose="02040503050406030204" pitchFamily="18" charset="0"/>
                          </a:rPr>
                        </m:ctrlPr>
                      </m:sSubPr>
                      <m:e>
                        <m:acc>
                          <m:accPr>
                            <m:chr m:val="̂"/>
                            <m:ctrlPr>
                              <a:rPr lang="es-MX" i="1">
                                <a:latin typeface="Cambria Math" panose="02040503050406030204" pitchFamily="18" charset="0"/>
                                <a:cs typeface="Arial" panose="020B0604020202020204" pitchFamily="34" charset="0"/>
                              </a:rPr>
                            </m:ctrlPr>
                          </m:accPr>
                          <m:e>
                            <m:r>
                              <a:rPr lang="es-MX" i="1">
                                <a:latin typeface="Cambria Math" panose="02040503050406030204" pitchFamily="18" charset="0"/>
                                <a:cs typeface="Arial" panose="020B0604020202020204" pitchFamily="34" charset="0"/>
                              </a:rPr>
                              <m:t>𝑦</m:t>
                            </m:r>
                          </m:e>
                        </m:acc>
                        <m:r>
                          <a:rPr lang="es-MX" b="0" i="1" smtClean="0">
                            <a:latin typeface="Cambria Math" panose="02040503050406030204" pitchFamily="18" charset="0"/>
                            <a:cs typeface="Arial" panose="020B0604020202020204" pitchFamily="34" charset="0"/>
                          </a:rPr>
                          <m:t>=</m:t>
                        </m:r>
                        <m:r>
                          <a:rPr lang="es-MX" b="0" i="1" smtClean="0">
                            <a:latin typeface="Cambria Math" panose="02040503050406030204" pitchFamily="18" charset="0"/>
                            <a:cs typeface="Arial" panose="020B0604020202020204" pitchFamily="34" charset="0"/>
                          </a:rPr>
                          <m:t>𝑤</m:t>
                        </m:r>
                      </m:e>
                      <m:sub>
                        <m:r>
                          <a:rPr lang="es-MX" sz="2400" b="0" i="1" smtClean="0">
                            <a:solidFill>
                              <a:schemeClr val="tx1"/>
                            </a:solidFill>
                            <a:latin typeface="Cambria Math" panose="02040503050406030204" pitchFamily="18" charset="0"/>
                          </a:rPr>
                          <m:t>1</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𝑥</m:t>
                        </m:r>
                      </m:e>
                      <m:sub>
                        <m:r>
                          <a:rPr lang="es-MX" sz="2400" b="0" i="1" smtClean="0">
                            <a:solidFill>
                              <a:schemeClr val="tx1"/>
                            </a:solidFill>
                            <a:latin typeface="Cambria Math" panose="02040503050406030204" pitchFamily="18" charset="0"/>
                          </a:rPr>
                          <m:t>1</m:t>
                        </m:r>
                      </m:sub>
                    </m:sSub>
                  </m:oMath>
                </a14:m>
                <a:r>
                  <a:rPr lang="es-MX" sz="2400" dirty="0"/>
                  <a:t> + </a:t>
                </a:r>
                <a14:m>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𝑤</m:t>
                        </m:r>
                      </m:e>
                      <m:sub>
                        <m:r>
                          <a:rPr lang="es-MX" sz="2400" b="0" i="1" smtClean="0">
                            <a:solidFill>
                              <a:schemeClr val="tx1"/>
                            </a:solidFill>
                            <a:latin typeface="Cambria Math" panose="02040503050406030204" pitchFamily="18" charset="0"/>
                          </a:rPr>
                          <m:t>2</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𝑥</m:t>
                        </m:r>
                      </m:e>
                      <m:sub>
                        <m:r>
                          <a:rPr lang="es-MX" sz="2400" b="0" i="1" smtClean="0">
                            <a:solidFill>
                              <a:schemeClr val="tx1"/>
                            </a:solidFill>
                            <a:latin typeface="Cambria Math" panose="02040503050406030204" pitchFamily="18" charset="0"/>
                          </a:rPr>
                          <m:t>2</m:t>
                        </m:r>
                      </m:sub>
                    </m:sSub>
                    <m:r>
                      <a:rPr lang="es-MX" sz="2400" b="0" i="1" smtClean="0">
                        <a:solidFill>
                          <a:schemeClr val="tx1"/>
                        </a:solidFill>
                        <a:latin typeface="Cambria Math" panose="02040503050406030204" pitchFamily="18" charset="0"/>
                      </a:rPr>
                      <m:t>+ </m:t>
                    </m:r>
                    <m:r>
                      <a:rPr lang="es-MX" sz="2400" b="0" i="1" smtClean="0">
                        <a:solidFill>
                          <a:schemeClr val="tx1"/>
                        </a:solidFill>
                        <a:latin typeface="Cambria Math" panose="02040503050406030204" pitchFamily="18" charset="0"/>
                        <a:ea typeface="Cambria Math" panose="02040503050406030204" pitchFamily="18" charset="0"/>
                      </a:rPr>
                      <m:t>⋅ ⋅ ⋅ +</m:t>
                    </m:r>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𝑤</m:t>
                        </m:r>
                      </m:e>
                      <m:sub>
                        <m:r>
                          <a:rPr lang="es-MX" sz="2400" b="0" i="1" smtClean="0">
                            <a:solidFill>
                              <a:schemeClr val="tx1"/>
                            </a:solidFill>
                            <a:latin typeface="Cambria Math" panose="02040503050406030204" pitchFamily="18" charset="0"/>
                          </a:rPr>
                          <m:t>𝑛</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𝑥</m:t>
                        </m:r>
                      </m:e>
                      <m:sub>
                        <m:r>
                          <a:rPr lang="es-MX" sz="2400" b="0" i="1" smtClean="0">
                            <a:solidFill>
                              <a:schemeClr val="tx1"/>
                            </a:solidFill>
                            <a:latin typeface="Cambria Math" panose="02040503050406030204" pitchFamily="18" charset="0"/>
                          </a:rPr>
                          <m:t>𝑛</m:t>
                        </m:r>
                      </m:sub>
                    </m:sSub>
                    <m:r>
                      <a:rPr lang="es-MX" sz="2400" b="0" i="1" smtClean="0">
                        <a:solidFill>
                          <a:schemeClr val="tx1"/>
                        </a:solidFill>
                        <a:latin typeface="Cambria Math" panose="02040503050406030204" pitchFamily="18" charset="0"/>
                      </a:rPr>
                      <m:t>+</m:t>
                    </m:r>
                    <m:r>
                      <a:rPr lang="es-MX" sz="2400" b="0" i="1" smtClean="0">
                        <a:solidFill>
                          <a:schemeClr val="tx1"/>
                        </a:solidFill>
                        <a:latin typeface="Cambria Math" panose="02040503050406030204" pitchFamily="18" charset="0"/>
                      </a:rPr>
                      <m:t>𝑏</m:t>
                    </m:r>
                  </m:oMath>
                </a14:m>
                <a:endParaRPr lang="es-MX" sz="2400" b="0" dirty="0">
                  <a:solidFill>
                    <a:schemeClr val="tx1"/>
                  </a:solidFill>
                </a:endParaRPr>
              </a:p>
              <a:p>
                <a:pPr algn="l"/>
                <a:endParaRPr lang="es-MX" dirty="0">
                  <a:latin typeface="Arial" panose="020B0604020202020204" pitchFamily="34" charset="0"/>
                  <a:cs typeface="Arial" panose="020B0604020202020204" pitchFamily="34" charset="0"/>
                </a:endParaRPr>
              </a:p>
            </p:txBody>
          </p:sp>
        </mc:Choice>
        <mc:Fallback>
          <p:sp>
            <p:nvSpPr>
              <p:cNvPr id="7" name="Marcador de contenido 2">
                <a:extLst>
                  <a:ext uri="{FF2B5EF4-FFF2-40B4-BE49-F238E27FC236}">
                    <a16:creationId xmlns:a16="http://schemas.microsoft.com/office/drawing/2014/main" id="{3D7AA4CE-DB29-89F8-36C0-87D450989B6E}"/>
                  </a:ext>
                </a:extLst>
              </p:cNvPr>
              <p:cNvSpPr txBox="1">
                <a:spLocks noRot="1" noChangeAspect="1" noMove="1" noResize="1" noEditPoints="1" noAdjustHandles="1" noChangeArrowheads="1" noChangeShapeType="1" noTextEdit="1"/>
              </p:cNvSpPr>
              <p:nvPr/>
            </p:nvSpPr>
            <p:spPr>
              <a:xfrm>
                <a:off x="5537201" y="1841028"/>
                <a:ext cx="6161155" cy="3404108"/>
              </a:xfrm>
              <a:prstGeom prst="rect">
                <a:avLst/>
              </a:prstGeom>
              <a:blipFill>
                <a:blip r:embed="rId15"/>
                <a:stretch>
                  <a:fillRect l="-1484" t="-2330" r="-1484"/>
                </a:stretch>
              </a:blipFill>
            </p:spPr>
            <p:txBody>
              <a:bodyPr/>
              <a:lstStyle/>
              <a:p>
                <a:r>
                  <a:rPr lang="es-MX">
                    <a:noFill/>
                  </a:rPr>
                  <a:t> </a:t>
                </a:r>
              </a:p>
            </p:txBody>
          </p:sp>
        </mc:Fallback>
      </mc:AlternateContent>
    </p:spTree>
    <p:extLst>
      <p:ext uri="{BB962C8B-B14F-4D97-AF65-F5344CB8AC3E}">
        <p14:creationId xmlns:p14="http://schemas.microsoft.com/office/powerpoint/2010/main" val="107921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00323-B944-A451-246F-E5E129D575AA}"/>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5ADF7F92-8905-081B-1D35-DE8698CE90A7}"/>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728F20F1-B3C8-3ACE-AE4D-0CF17E743B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AEAD0684-D186-D6A5-8BA0-1B70E1B552F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51A690A7-4643-8C3D-599D-7B7EA859C891}"/>
              </a:ext>
            </a:extLst>
          </p:cNvPr>
          <p:cNvSpPr txBox="1">
            <a:spLocks/>
          </p:cNvSpPr>
          <p:nvPr/>
        </p:nvSpPr>
        <p:spPr>
          <a:xfrm>
            <a:off x="3611170" y="105155"/>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err="1">
                <a:solidFill>
                  <a:srgbClr val="002780"/>
                </a:solidFill>
                <a:latin typeface="+mn-lt"/>
              </a:rPr>
              <a:t>Adaline</a:t>
            </a:r>
            <a:endParaRPr lang="es-MX" sz="4000" cap="small" dirty="0">
              <a:solidFill>
                <a:srgbClr val="002780"/>
              </a:solidFill>
              <a:latin typeface="+mn-lt"/>
            </a:endParaRPr>
          </a:p>
        </p:txBody>
      </p:sp>
      <p:grpSp>
        <p:nvGrpSpPr>
          <p:cNvPr id="12" name="Group 11">
            <a:extLst>
              <a:ext uri="{FF2B5EF4-FFF2-40B4-BE49-F238E27FC236}">
                <a16:creationId xmlns:a16="http://schemas.microsoft.com/office/drawing/2014/main" id="{C7C89894-E50B-FF97-4149-1D16C239C52C}"/>
              </a:ext>
            </a:extLst>
          </p:cNvPr>
          <p:cNvGrpSpPr/>
          <p:nvPr/>
        </p:nvGrpSpPr>
        <p:grpSpPr>
          <a:xfrm>
            <a:off x="468245" y="1774080"/>
            <a:ext cx="4633283" cy="3309839"/>
            <a:chOff x="2359544" y="1401861"/>
            <a:chExt cx="5675386" cy="4054277"/>
          </a:xfrm>
        </p:grpSpPr>
        <mc:AlternateContent xmlns:mc="http://schemas.openxmlformats.org/markup-compatibility/2006">
          <mc:Choice xmlns:a14="http://schemas.microsoft.com/office/drawing/2010/main" Requires="a14">
            <p:sp>
              <p:nvSpPr>
                <p:cNvPr id="13" name="Oval 12">
                  <a:extLst>
                    <a:ext uri="{FF2B5EF4-FFF2-40B4-BE49-F238E27FC236}">
                      <a16:creationId xmlns:a16="http://schemas.microsoft.com/office/drawing/2014/main" id="{423C134B-99B4-4F13-8F65-5CEAA462CBFF}"/>
                    </a:ext>
                  </a:extLst>
                </p:cNvPr>
                <p:cNvSpPr/>
                <p:nvPr/>
              </p:nvSpPr>
              <p:spPr>
                <a:xfrm>
                  <a:off x="2359544" y="1401861"/>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1</m:t>
                            </m:r>
                          </m:sub>
                        </m:sSub>
                      </m:oMath>
                    </m:oMathPara>
                  </a14:m>
                  <a:endParaRPr lang="es-MX" dirty="0">
                    <a:solidFill>
                      <a:schemeClr val="tx1"/>
                    </a:solidFill>
                  </a:endParaRPr>
                </a:p>
              </p:txBody>
            </p:sp>
          </mc:Choice>
          <mc:Fallback>
            <p:sp>
              <p:nvSpPr>
                <p:cNvPr id="13" name="Oval 12">
                  <a:extLst>
                    <a:ext uri="{FF2B5EF4-FFF2-40B4-BE49-F238E27FC236}">
                      <a16:creationId xmlns:a16="http://schemas.microsoft.com/office/drawing/2014/main" id="{423C134B-99B4-4F13-8F65-5CEAA462CBFF}"/>
                    </a:ext>
                  </a:extLst>
                </p:cNvPr>
                <p:cNvSpPr>
                  <a:spLocks noRot="1" noChangeAspect="1" noMove="1" noResize="1" noEditPoints="1" noAdjustHandles="1" noChangeArrowheads="1" noChangeShapeType="1" noTextEdit="1"/>
                </p:cNvSpPr>
                <p:nvPr/>
              </p:nvSpPr>
              <p:spPr>
                <a:xfrm>
                  <a:off x="2359544" y="1401861"/>
                  <a:ext cx="617799" cy="617799"/>
                </a:xfrm>
                <a:prstGeom prst="ellipse">
                  <a:avLst/>
                </a:prstGeom>
                <a:blipFill>
                  <a:blip r:embed="rId5"/>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BCFB0014-E5E5-D1BD-5C39-510E7A20A381}"/>
                    </a:ext>
                  </a:extLst>
                </p:cNvPr>
                <p:cNvSpPr/>
                <p:nvPr/>
              </p:nvSpPr>
              <p:spPr>
                <a:xfrm>
                  <a:off x="2359544"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2</m:t>
                            </m:r>
                          </m:sub>
                        </m:sSub>
                      </m:oMath>
                    </m:oMathPara>
                  </a14:m>
                  <a:endParaRPr lang="es-MX" dirty="0">
                    <a:solidFill>
                      <a:schemeClr val="tx1"/>
                    </a:solidFill>
                  </a:endParaRPr>
                </a:p>
              </p:txBody>
            </p:sp>
          </mc:Choice>
          <mc:Fallback>
            <p:sp>
              <p:nvSpPr>
                <p:cNvPr id="16" name="Oval 15">
                  <a:extLst>
                    <a:ext uri="{FF2B5EF4-FFF2-40B4-BE49-F238E27FC236}">
                      <a16:creationId xmlns:a16="http://schemas.microsoft.com/office/drawing/2014/main" id="{BCFB0014-E5E5-D1BD-5C39-510E7A20A381}"/>
                    </a:ext>
                  </a:extLst>
                </p:cNvPr>
                <p:cNvSpPr>
                  <a:spLocks noRot="1" noChangeAspect="1" noMove="1" noResize="1" noEditPoints="1" noAdjustHandles="1" noChangeArrowheads="1" noChangeShapeType="1" noTextEdit="1"/>
                </p:cNvSpPr>
                <p:nvPr/>
              </p:nvSpPr>
              <p:spPr>
                <a:xfrm>
                  <a:off x="2359544" y="3120100"/>
                  <a:ext cx="617799" cy="617799"/>
                </a:xfrm>
                <a:prstGeom prst="ellipse">
                  <a:avLst/>
                </a:prstGeom>
                <a:blipFill>
                  <a:blip r:embed="rId6"/>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F13E6603-21F8-A564-AEB9-BA06272448FA}"/>
                    </a:ext>
                  </a:extLst>
                </p:cNvPr>
                <p:cNvSpPr/>
                <p:nvPr/>
              </p:nvSpPr>
              <p:spPr>
                <a:xfrm>
                  <a:off x="2362333"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𝑛</m:t>
                            </m:r>
                          </m:sub>
                        </m:sSub>
                      </m:oMath>
                    </m:oMathPara>
                  </a14:m>
                  <a:endParaRPr lang="es-MX" dirty="0">
                    <a:solidFill>
                      <a:schemeClr val="tx1"/>
                    </a:solidFill>
                  </a:endParaRPr>
                </a:p>
              </p:txBody>
            </p:sp>
          </mc:Choice>
          <mc:Fallback>
            <p:sp>
              <p:nvSpPr>
                <p:cNvPr id="17" name="Oval 16">
                  <a:extLst>
                    <a:ext uri="{FF2B5EF4-FFF2-40B4-BE49-F238E27FC236}">
                      <a16:creationId xmlns:a16="http://schemas.microsoft.com/office/drawing/2014/main" id="{F13E6603-21F8-A564-AEB9-BA06272448FA}"/>
                    </a:ext>
                  </a:extLst>
                </p:cNvPr>
                <p:cNvSpPr>
                  <a:spLocks noRot="1" noChangeAspect="1" noMove="1" noResize="1" noEditPoints="1" noAdjustHandles="1" noChangeArrowheads="1" noChangeShapeType="1" noTextEdit="1"/>
                </p:cNvSpPr>
                <p:nvPr/>
              </p:nvSpPr>
              <p:spPr>
                <a:xfrm>
                  <a:off x="2362333" y="4838339"/>
                  <a:ext cx="617799" cy="617799"/>
                </a:xfrm>
                <a:prstGeom prst="ellipse">
                  <a:avLst/>
                </a:prstGeom>
                <a:blipFill>
                  <a:blip r:embed="rId7"/>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04E40462-E81D-4C1D-2810-4DE011E65442}"/>
                    </a:ext>
                  </a:extLst>
                </p:cNvPr>
                <p:cNvSpPr/>
                <p:nvPr/>
              </p:nvSpPr>
              <p:spPr>
                <a:xfrm>
                  <a:off x="5507531" y="3036064"/>
                  <a:ext cx="785870" cy="785870"/>
                </a:xfrm>
                <a:prstGeom prst="rect">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sz="5400" b="0" i="1" smtClean="0">
                            <a:solidFill>
                              <a:schemeClr val="tx1"/>
                            </a:solidFill>
                            <a:latin typeface="Cambria Math" panose="02040503050406030204" pitchFamily="18" charset="0"/>
                            <a:ea typeface="Cambria Math" panose="02040503050406030204" pitchFamily="18" charset="0"/>
                          </a:rPr>
                          <m:t> </m:t>
                        </m:r>
                        <m:r>
                          <m:rPr>
                            <m:sty m:val="p"/>
                          </m:rPr>
                          <a:rPr lang="el-GR" sz="5400" i="1" smtClean="0">
                            <a:solidFill>
                              <a:schemeClr val="tx1"/>
                            </a:solidFill>
                            <a:latin typeface="Cambria Math" panose="02040503050406030204" pitchFamily="18" charset="0"/>
                            <a:ea typeface="Cambria Math" panose="02040503050406030204" pitchFamily="18" charset="0"/>
                          </a:rPr>
                          <m:t>Σ</m:t>
                        </m:r>
                      </m:oMath>
                    </m:oMathPara>
                  </a14:m>
                  <a:endParaRPr lang="es-MX" sz="5400" dirty="0"/>
                </a:p>
              </p:txBody>
            </p:sp>
          </mc:Choice>
          <mc:Fallback>
            <p:sp>
              <p:nvSpPr>
                <p:cNvPr id="18" name="Rectangle 17">
                  <a:extLst>
                    <a:ext uri="{FF2B5EF4-FFF2-40B4-BE49-F238E27FC236}">
                      <a16:creationId xmlns:a16="http://schemas.microsoft.com/office/drawing/2014/main" id="{04E40462-E81D-4C1D-2810-4DE011E65442}"/>
                    </a:ext>
                  </a:extLst>
                </p:cNvPr>
                <p:cNvSpPr>
                  <a:spLocks noRot="1" noChangeAspect="1" noMove="1" noResize="1" noEditPoints="1" noAdjustHandles="1" noChangeArrowheads="1" noChangeShapeType="1" noTextEdit="1"/>
                </p:cNvSpPr>
                <p:nvPr/>
              </p:nvSpPr>
              <p:spPr>
                <a:xfrm>
                  <a:off x="5507531" y="3036064"/>
                  <a:ext cx="785870" cy="785870"/>
                </a:xfrm>
                <a:prstGeom prst="rect">
                  <a:avLst/>
                </a:prstGeom>
                <a:blipFill>
                  <a:blip r:embed="rId8"/>
                  <a:stretch>
                    <a:fillRect/>
                  </a:stretch>
                </a:blipFill>
                <a:ln>
                  <a:solidFill>
                    <a:srgbClr val="43778D"/>
                  </a:solidFill>
                </a:ln>
              </p:spPr>
              <p:txBody>
                <a:bodyPr/>
                <a:lstStyle/>
                <a:p>
                  <a:r>
                    <a:rPr lang="es-MX">
                      <a:noFill/>
                    </a:rPr>
                    <a:t> </a:t>
                  </a:r>
                </a:p>
              </p:txBody>
            </p:sp>
          </mc:Fallback>
        </mc:AlternateContent>
        <p:cxnSp>
          <p:nvCxnSpPr>
            <p:cNvPr id="19" name="Straight Arrow Connector 18">
              <a:extLst>
                <a:ext uri="{FF2B5EF4-FFF2-40B4-BE49-F238E27FC236}">
                  <a16:creationId xmlns:a16="http://schemas.microsoft.com/office/drawing/2014/main" id="{70B65F51-8344-958B-B695-DE85830CEC8C}"/>
                </a:ext>
              </a:extLst>
            </p:cNvPr>
            <p:cNvCxnSpPr>
              <a:cxnSpLocks/>
              <a:stCxn id="13" idx="6"/>
            </p:cNvCxnSpPr>
            <p:nvPr/>
          </p:nvCxnSpPr>
          <p:spPr>
            <a:xfrm>
              <a:off x="2977343" y="1710761"/>
              <a:ext cx="2530188" cy="1545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3ADE320-12E8-2C8D-9C0E-F3027D40112B}"/>
                </a:ext>
              </a:extLst>
            </p:cNvPr>
            <p:cNvCxnSpPr>
              <a:cxnSpLocks/>
              <a:stCxn id="16" idx="6"/>
              <a:endCxn id="18" idx="1"/>
            </p:cNvCxnSpPr>
            <p:nvPr/>
          </p:nvCxnSpPr>
          <p:spPr>
            <a:xfrm flipV="1">
              <a:off x="2977343" y="3428999"/>
              <a:ext cx="2530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96E4B6C-5AAC-2280-18F6-4C9164F6F4F5}"/>
                </a:ext>
              </a:extLst>
            </p:cNvPr>
            <p:cNvCxnSpPr>
              <a:cxnSpLocks/>
              <a:stCxn id="17" idx="6"/>
            </p:cNvCxnSpPr>
            <p:nvPr/>
          </p:nvCxnSpPr>
          <p:spPr>
            <a:xfrm flipV="1">
              <a:off x="2980132" y="3667484"/>
              <a:ext cx="2527399" cy="14797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A456EC25-4E0F-F09F-E852-8BA8FBB837FB}"/>
                    </a:ext>
                  </a:extLst>
                </p:cNvPr>
                <p:cNvSpPr txBox="1"/>
                <p:nvPr/>
              </p:nvSpPr>
              <p:spPr>
                <a:xfrm>
                  <a:off x="3853147" y="1953002"/>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1</m:t>
                            </m:r>
                          </m:sub>
                        </m:sSub>
                      </m:oMath>
                    </m:oMathPara>
                  </a14:m>
                  <a:endParaRPr lang="es-MX" dirty="0"/>
                </a:p>
              </p:txBody>
            </p:sp>
          </mc:Choice>
          <mc:Fallback>
            <p:sp>
              <p:nvSpPr>
                <p:cNvPr id="22" name="TextBox 21">
                  <a:extLst>
                    <a:ext uri="{FF2B5EF4-FFF2-40B4-BE49-F238E27FC236}">
                      <a16:creationId xmlns:a16="http://schemas.microsoft.com/office/drawing/2014/main" id="{A456EC25-4E0F-F09F-E852-8BA8FBB837FB}"/>
                    </a:ext>
                  </a:extLst>
                </p:cNvPr>
                <p:cNvSpPr txBox="1">
                  <a:spLocks noRot="1" noChangeAspect="1" noMove="1" noResize="1" noEditPoints="1" noAdjustHandles="1" noChangeArrowheads="1" noChangeShapeType="1" noTextEdit="1"/>
                </p:cNvSpPr>
                <p:nvPr/>
              </p:nvSpPr>
              <p:spPr>
                <a:xfrm>
                  <a:off x="3853147" y="1953002"/>
                  <a:ext cx="617799" cy="369332"/>
                </a:xfrm>
                <a:prstGeom prst="rect">
                  <a:avLst/>
                </a:prstGeom>
                <a:blipFill>
                  <a:blip r:embed="rId9"/>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9CC370BE-B240-33D7-6F6E-4D5E3A29FF38}"/>
                    </a:ext>
                  </a:extLst>
                </p:cNvPr>
                <p:cNvSpPr txBox="1"/>
                <p:nvPr/>
              </p:nvSpPr>
              <p:spPr>
                <a:xfrm>
                  <a:off x="3853147" y="2996685"/>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2</m:t>
                            </m:r>
                          </m:sub>
                        </m:sSub>
                      </m:oMath>
                    </m:oMathPara>
                  </a14:m>
                  <a:endParaRPr lang="es-MX" dirty="0"/>
                </a:p>
              </p:txBody>
            </p:sp>
          </mc:Choice>
          <mc:Fallback>
            <p:sp>
              <p:nvSpPr>
                <p:cNvPr id="23" name="TextBox 22">
                  <a:extLst>
                    <a:ext uri="{FF2B5EF4-FFF2-40B4-BE49-F238E27FC236}">
                      <a16:creationId xmlns:a16="http://schemas.microsoft.com/office/drawing/2014/main" id="{9CC370BE-B240-33D7-6F6E-4D5E3A29FF38}"/>
                    </a:ext>
                  </a:extLst>
                </p:cNvPr>
                <p:cNvSpPr txBox="1">
                  <a:spLocks noRot="1" noChangeAspect="1" noMove="1" noResize="1" noEditPoints="1" noAdjustHandles="1" noChangeArrowheads="1" noChangeShapeType="1" noTextEdit="1"/>
                </p:cNvSpPr>
                <p:nvPr/>
              </p:nvSpPr>
              <p:spPr>
                <a:xfrm>
                  <a:off x="3853147" y="2996685"/>
                  <a:ext cx="617799" cy="369332"/>
                </a:xfrm>
                <a:prstGeom prst="rect">
                  <a:avLst/>
                </a:prstGeom>
                <a:blipFill>
                  <a:blip r:embed="rId10"/>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65F6750-2B9F-B15E-BCAB-EC96194B303C}"/>
                    </a:ext>
                  </a:extLst>
                </p:cNvPr>
                <p:cNvSpPr txBox="1"/>
                <p:nvPr/>
              </p:nvSpPr>
              <p:spPr>
                <a:xfrm>
                  <a:off x="3853147" y="3915008"/>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𝑛</m:t>
                            </m:r>
                          </m:sub>
                        </m:sSub>
                      </m:oMath>
                    </m:oMathPara>
                  </a14:m>
                  <a:endParaRPr lang="es-MX" dirty="0"/>
                </a:p>
              </p:txBody>
            </p:sp>
          </mc:Choice>
          <mc:Fallback>
            <p:sp>
              <p:nvSpPr>
                <p:cNvPr id="24" name="TextBox 23">
                  <a:extLst>
                    <a:ext uri="{FF2B5EF4-FFF2-40B4-BE49-F238E27FC236}">
                      <a16:creationId xmlns:a16="http://schemas.microsoft.com/office/drawing/2014/main" id="{865F6750-2B9F-B15E-BCAB-EC96194B303C}"/>
                    </a:ext>
                  </a:extLst>
                </p:cNvPr>
                <p:cNvSpPr txBox="1">
                  <a:spLocks noRot="1" noChangeAspect="1" noMove="1" noResize="1" noEditPoints="1" noAdjustHandles="1" noChangeArrowheads="1" noChangeShapeType="1" noTextEdit="1"/>
                </p:cNvSpPr>
                <p:nvPr/>
              </p:nvSpPr>
              <p:spPr>
                <a:xfrm>
                  <a:off x="3853147" y="3915008"/>
                  <a:ext cx="617799" cy="369332"/>
                </a:xfrm>
                <a:prstGeom prst="rect">
                  <a:avLst/>
                </a:prstGeom>
                <a:blipFill>
                  <a:blip r:embed="rId11"/>
                  <a:stretch>
                    <a:fillRect b="-183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20DE0209-7D1C-85C2-5C95-8ABD85872D80}"/>
                    </a:ext>
                  </a:extLst>
                </p:cNvPr>
                <p:cNvSpPr txBox="1"/>
                <p:nvPr/>
              </p:nvSpPr>
              <p:spPr>
                <a:xfrm rot="5400000">
                  <a:off x="2322996" y="4138729"/>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m:t>
                        </m:r>
                      </m:oMath>
                    </m:oMathPara>
                  </a14:m>
                  <a:endParaRPr lang="es-MX" dirty="0"/>
                </a:p>
              </p:txBody>
            </p:sp>
          </mc:Choice>
          <mc:Fallback>
            <p:sp>
              <p:nvSpPr>
                <p:cNvPr id="25" name="TextBox 24">
                  <a:extLst>
                    <a:ext uri="{FF2B5EF4-FFF2-40B4-BE49-F238E27FC236}">
                      <a16:creationId xmlns:a16="http://schemas.microsoft.com/office/drawing/2014/main" id="{20DE0209-7D1C-85C2-5C95-8ABD85872D80}"/>
                    </a:ext>
                  </a:extLst>
                </p:cNvPr>
                <p:cNvSpPr txBox="1">
                  <a:spLocks noRot="1" noChangeAspect="1" noMove="1" noResize="1" noEditPoints="1" noAdjustHandles="1" noChangeArrowheads="1" noChangeShapeType="1" noTextEdit="1"/>
                </p:cNvSpPr>
                <p:nvPr/>
              </p:nvSpPr>
              <p:spPr>
                <a:xfrm rot="5400000">
                  <a:off x="2322996" y="4138729"/>
                  <a:ext cx="617799" cy="369332"/>
                </a:xfrm>
                <a:prstGeom prst="rect">
                  <a:avLst/>
                </a:prstGeom>
                <a:blipFill>
                  <a:blip r:embed="rId12"/>
                  <a:stretch>
                    <a:fillRect l="-204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68D42B3B-4783-F5D9-ACE4-3D0027BCCAF6}"/>
                    </a:ext>
                  </a:extLst>
                </p:cNvPr>
                <p:cNvSpPr/>
                <p:nvPr/>
              </p:nvSpPr>
              <p:spPr>
                <a:xfrm>
                  <a:off x="5591566"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b="0" i="1" smtClean="0">
                            <a:solidFill>
                              <a:schemeClr val="tx1"/>
                            </a:solidFill>
                            <a:latin typeface="Cambria Math" panose="02040503050406030204" pitchFamily="18" charset="0"/>
                          </a:rPr>
                          <m:t>𝑏</m:t>
                        </m:r>
                      </m:oMath>
                    </m:oMathPara>
                  </a14:m>
                  <a:endParaRPr lang="es-MX" dirty="0">
                    <a:solidFill>
                      <a:schemeClr val="tx1"/>
                    </a:solidFill>
                  </a:endParaRPr>
                </a:p>
              </p:txBody>
            </p:sp>
          </mc:Choice>
          <mc:Fallback>
            <p:sp>
              <p:nvSpPr>
                <p:cNvPr id="26" name="Oval 25">
                  <a:extLst>
                    <a:ext uri="{FF2B5EF4-FFF2-40B4-BE49-F238E27FC236}">
                      <a16:creationId xmlns:a16="http://schemas.microsoft.com/office/drawing/2014/main" id="{68D42B3B-4783-F5D9-ACE4-3D0027BCCAF6}"/>
                    </a:ext>
                  </a:extLst>
                </p:cNvPr>
                <p:cNvSpPr>
                  <a:spLocks noRot="1" noChangeAspect="1" noMove="1" noResize="1" noEditPoints="1" noAdjustHandles="1" noChangeArrowheads="1" noChangeShapeType="1" noTextEdit="1"/>
                </p:cNvSpPr>
                <p:nvPr/>
              </p:nvSpPr>
              <p:spPr>
                <a:xfrm>
                  <a:off x="5591566" y="4838339"/>
                  <a:ext cx="617799" cy="617799"/>
                </a:xfrm>
                <a:prstGeom prst="ellipse">
                  <a:avLst/>
                </a:prstGeom>
                <a:blipFill>
                  <a:blip r:embed="rId13"/>
                  <a:stretch>
                    <a:fillRect/>
                  </a:stretch>
                </a:blipFill>
                <a:ln>
                  <a:solidFill>
                    <a:srgbClr val="43778D"/>
                  </a:solidFill>
                </a:ln>
              </p:spPr>
              <p:txBody>
                <a:bodyPr/>
                <a:lstStyle/>
                <a:p>
                  <a:r>
                    <a:rPr lang="es-MX">
                      <a:noFill/>
                    </a:rPr>
                    <a:t> </a:t>
                  </a:r>
                </a:p>
              </p:txBody>
            </p:sp>
          </mc:Fallback>
        </mc:AlternateContent>
        <p:cxnSp>
          <p:nvCxnSpPr>
            <p:cNvPr id="27" name="Straight Arrow Connector 26">
              <a:extLst>
                <a:ext uri="{FF2B5EF4-FFF2-40B4-BE49-F238E27FC236}">
                  <a16:creationId xmlns:a16="http://schemas.microsoft.com/office/drawing/2014/main" id="{B00A24FA-4B0C-6A1D-3798-3B21FEF6B5BD}"/>
                </a:ext>
              </a:extLst>
            </p:cNvPr>
            <p:cNvCxnSpPr>
              <a:cxnSpLocks/>
              <a:stCxn id="26" idx="0"/>
              <a:endCxn id="18" idx="2"/>
            </p:cNvCxnSpPr>
            <p:nvPr/>
          </p:nvCxnSpPr>
          <p:spPr>
            <a:xfrm flipV="1">
              <a:off x="5900466" y="3821934"/>
              <a:ext cx="0" cy="1016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255A2E9-0842-D9FD-E258-D8BD4E54277A}"/>
                </a:ext>
              </a:extLst>
            </p:cNvPr>
            <p:cNvCxnSpPr>
              <a:cxnSpLocks/>
              <a:stCxn id="18" idx="3"/>
            </p:cNvCxnSpPr>
            <p:nvPr/>
          </p:nvCxnSpPr>
          <p:spPr>
            <a:xfrm>
              <a:off x="6293401" y="3428999"/>
              <a:ext cx="130935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06FBA170-4892-22F1-EFC1-A540CF5DE1E4}"/>
                    </a:ext>
                  </a:extLst>
                </p:cNvPr>
                <p:cNvSpPr txBox="1"/>
                <p:nvPr/>
              </p:nvSpPr>
              <p:spPr>
                <a:xfrm>
                  <a:off x="7417131" y="3181351"/>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m:oMathPara>
                  </a14:m>
                  <a:endParaRPr lang="es-MX" dirty="0"/>
                </a:p>
              </p:txBody>
            </p:sp>
          </mc:Choice>
          <mc:Fallback>
            <p:sp>
              <p:nvSpPr>
                <p:cNvPr id="31" name="TextBox 30">
                  <a:extLst>
                    <a:ext uri="{FF2B5EF4-FFF2-40B4-BE49-F238E27FC236}">
                      <a16:creationId xmlns:a16="http://schemas.microsoft.com/office/drawing/2014/main" id="{06FBA170-4892-22F1-EFC1-A540CF5DE1E4}"/>
                    </a:ext>
                  </a:extLst>
                </p:cNvPr>
                <p:cNvSpPr txBox="1">
                  <a:spLocks noRot="1" noChangeAspect="1" noMove="1" noResize="1" noEditPoints="1" noAdjustHandles="1" noChangeArrowheads="1" noChangeShapeType="1" noTextEdit="1"/>
                </p:cNvSpPr>
                <p:nvPr/>
              </p:nvSpPr>
              <p:spPr>
                <a:xfrm>
                  <a:off x="7417131" y="3181351"/>
                  <a:ext cx="617799" cy="369332"/>
                </a:xfrm>
                <a:prstGeom prst="rect">
                  <a:avLst/>
                </a:prstGeom>
                <a:blipFill>
                  <a:blip r:embed="rId14"/>
                  <a:stretch>
                    <a:fillRect t="-8000" r="-25301" b="-30000"/>
                  </a:stretch>
                </a:blipFill>
              </p:spPr>
              <p:txBody>
                <a:bodyPr/>
                <a:lstStyle/>
                <a:p>
                  <a:r>
                    <a:rPr lang="es-MX">
                      <a:noFill/>
                    </a:rPr>
                    <a:t> </a:t>
                  </a:r>
                </a:p>
              </p:txBody>
            </p:sp>
          </mc:Fallback>
        </mc:AlternateContent>
      </p:grpSp>
      <mc:AlternateContent xmlns:mc="http://schemas.openxmlformats.org/markup-compatibility/2006">
        <mc:Choice xmlns:a14="http://schemas.microsoft.com/office/drawing/2010/main" Requires="a14">
          <p:sp>
            <p:nvSpPr>
              <p:cNvPr id="7" name="Marcador de contenido 2">
                <a:extLst>
                  <a:ext uri="{FF2B5EF4-FFF2-40B4-BE49-F238E27FC236}">
                    <a16:creationId xmlns:a16="http://schemas.microsoft.com/office/drawing/2014/main" id="{156245B9-04A5-02CA-DB9B-0A51839CB7CC}"/>
                  </a:ext>
                </a:extLst>
              </p:cNvPr>
              <p:cNvSpPr txBox="1">
                <a:spLocks/>
              </p:cNvSpPr>
              <p:nvPr/>
            </p:nvSpPr>
            <p:spPr>
              <a:xfrm>
                <a:off x="4891449" y="780757"/>
                <a:ext cx="7212627" cy="54016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2200" dirty="0">
                    <a:latin typeface="Arial" panose="020B0604020202020204" pitchFamily="34" charset="0"/>
                    <a:cs typeface="Arial" panose="020B0604020202020204" pitchFamily="34" charset="0"/>
                  </a:rPr>
                  <a:t>Se debe realizar una derivada con respecto a la función </a:t>
                </a:r>
                <a:r>
                  <a:rPr lang="es-MX" sz="2200" i="1" dirty="0" err="1">
                    <a:latin typeface="Arial" panose="020B0604020202020204" pitchFamily="34" charset="0"/>
                    <a:cs typeface="Arial" panose="020B0604020202020204" pitchFamily="34" charset="0"/>
                  </a:rPr>
                  <a:t>Loss</a:t>
                </a:r>
                <a:r>
                  <a:rPr lang="es-MX" sz="2200" i="1" dirty="0">
                    <a:latin typeface="Arial" panose="020B0604020202020204" pitchFamily="34" charset="0"/>
                    <a:cs typeface="Arial" panose="020B0604020202020204" pitchFamily="34" charset="0"/>
                  </a:rPr>
                  <a:t>, </a:t>
                </a:r>
                <a:r>
                  <a:rPr lang="es-MX" sz="2200" dirty="0">
                    <a:latin typeface="Arial" panose="020B0604020202020204" pitchFamily="34" charset="0"/>
                    <a:cs typeface="Arial" panose="020B0604020202020204" pitchFamily="34" charset="0"/>
                  </a:rPr>
                  <a:t>lo que implica derivar con respecto a cada </a:t>
                </a:r>
                <a:r>
                  <a:rPr lang="es-MX" sz="2200" i="1" dirty="0">
                    <a:latin typeface="Arial" panose="020B0604020202020204" pitchFamily="34" charset="0"/>
                    <a:cs typeface="Arial" panose="020B0604020202020204" pitchFamily="34" charset="0"/>
                  </a:rPr>
                  <a:t>w </a:t>
                </a:r>
                <a:r>
                  <a:rPr lang="es-MX" sz="2200" dirty="0">
                    <a:latin typeface="Arial" panose="020B0604020202020204" pitchFamily="34" charset="0"/>
                    <a:cs typeface="Arial" panose="020B0604020202020204" pitchFamily="34" charset="0"/>
                  </a:rPr>
                  <a:t>y al </a:t>
                </a:r>
                <a:r>
                  <a:rPr lang="es-MX" sz="2200" dirty="0" err="1">
                    <a:latin typeface="Arial" panose="020B0604020202020204" pitchFamily="34" charset="0"/>
                    <a:cs typeface="Arial" panose="020B0604020202020204" pitchFamily="34" charset="0"/>
                  </a:rPr>
                  <a:t>bias</a:t>
                </a:r>
                <a:r>
                  <a:rPr lang="es-MX" sz="2200" dirty="0">
                    <a:latin typeface="Arial" panose="020B0604020202020204" pitchFamily="34" charset="0"/>
                    <a:cs typeface="Arial" panose="020B0604020202020204" pitchFamily="34" charset="0"/>
                  </a:rPr>
                  <a:t>.</a:t>
                </a:r>
              </a:p>
              <a:p>
                <a:pPr algn="l"/>
                <a14:m>
                  <m:oMathPara xmlns:m="http://schemas.openxmlformats.org/officeDocument/2006/math">
                    <m:oMathParaPr>
                      <m:jc m:val="centerGroup"/>
                    </m:oMathParaPr>
                    <m:oMath xmlns:m="http://schemas.openxmlformats.org/officeDocument/2006/math">
                      <m:r>
                        <a:rPr lang="es-MX" sz="1600" i="1" smtClean="0">
                          <a:latin typeface="Cambria Math" panose="02040503050406030204" pitchFamily="18" charset="0"/>
                          <a:cs typeface="Arial" panose="020B0604020202020204" pitchFamily="34" charset="0"/>
                        </a:rPr>
                        <m:t>𝐿</m:t>
                      </m:r>
                      <m:r>
                        <a:rPr lang="es-MX" sz="1600" i="1" smtClean="0">
                          <a:latin typeface="Cambria Math" panose="02040503050406030204" pitchFamily="18" charset="0"/>
                          <a:cs typeface="Arial" panose="020B0604020202020204" pitchFamily="34" charset="0"/>
                        </a:rPr>
                        <m:t>(</m:t>
                      </m:r>
                      <m:r>
                        <a:rPr lang="es-MX" sz="1600" b="0" i="1" smtClean="0">
                          <a:latin typeface="Cambria Math" panose="02040503050406030204" pitchFamily="18" charset="0"/>
                          <a:cs typeface="Arial" panose="020B0604020202020204" pitchFamily="34" charset="0"/>
                        </a:rPr>
                        <m:t>𝑦</m:t>
                      </m:r>
                      <m:r>
                        <a:rPr lang="es-MX" sz="1600" b="0" i="1" smtClean="0">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r>
                        <a:rPr lang="es-MX" sz="1600" b="0" i="1" smtClean="0">
                          <a:latin typeface="Cambria Math" panose="02040503050406030204" pitchFamily="18" charset="0"/>
                          <a:cs typeface="Arial" panose="020B0604020202020204" pitchFamily="34" charset="0"/>
                        </a:rPr>
                        <m:t>)=</m:t>
                      </m:r>
                      <m:f>
                        <m:fPr>
                          <m:ctrlPr>
                            <a:rPr lang="es-MX" sz="1600" b="0" i="1" smtClean="0">
                              <a:latin typeface="Cambria Math" panose="02040503050406030204" pitchFamily="18" charset="0"/>
                              <a:cs typeface="Arial" panose="020B0604020202020204" pitchFamily="34" charset="0"/>
                            </a:rPr>
                          </m:ctrlPr>
                        </m:fPr>
                        <m:num>
                          <m:r>
                            <a:rPr lang="es-MX" sz="1600" b="0" i="1" smtClean="0">
                              <a:latin typeface="Cambria Math" panose="02040503050406030204" pitchFamily="18" charset="0"/>
                              <a:cs typeface="Arial" panose="020B0604020202020204" pitchFamily="34" charset="0"/>
                            </a:rPr>
                            <m:t>1</m:t>
                          </m:r>
                        </m:num>
                        <m:den>
                          <m:r>
                            <a:rPr lang="es-MX" sz="1600" b="0" i="1" smtClean="0">
                              <a:latin typeface="Cambria Math" panose="02040503050406030204" pitchFamily="18" charset="0"/>
                              <a:cs typeface="Arial" panose="020B0604020202020204" pitchFamily="34" charset="0"/>
                            </a:rPr>
                            <m:t>2</m:t>
                          </m:r>
                        </m:den>
                      </m:f>
                      <m:sSup>
                        <m:sSupPr>
                          <m:ctrlPr>
                            <a:rPr lang="es-MX" sz="1600" b="0" i="1" smtClean="0">
                              <a:latin typeface="Cambria Math" panose="02040503050406030204" pitchFamily="18" charset="0"/>
                              <a:cs typeface="Arial" panose="020B0604020202020204" pitchFamily="34" charset="0"/>
                            </a:rPr>
                          </m:ctrlPr>
                        </m:sSupPr>
                        <m:e>
                          <m:d>
                            <m:dPr>
                              <m:ctrlPr>
                                <a:rPr lang="es-MX" sz="1600" b="0" i="1" smtClean="0">
                                  <a:latin typeface="Cambria Math" panose="02040503050406030204" pitchFamily="18" charset="0"/>
                                  <a:cs typeface="Arial" panose="020B0604020202020204" pitchFamily="34" charset="0"/>
                                </a:rPr>
                              </m:ctrlPr>
                            </m:dPr>
                            <m:e>
                              <m:r>
                                <a:rPr lang="es-MX" sz="1600" b="0" i="1" smtClean="0">
                                  <a:latin typeface="Cambria Math" panose="02040503050406030204" pitchFamily="18" charset="0"/>
                                  <a:cs typeface="Arial" panose="020B0604020202020204" pitchFamily="34" charset="0"/>
                                </a:rPr>
                                <m:t>𝑦</m:t>
                              </m:r>
                              <m:r>
                                <a:rPr lang="es-MX" sz="1600" b="0" i="1" smtClean="0">
                                  <a:latin typeface="Cambria Math" panose="02040503050406030204" pitchFamily="18" charset="0"/>
                                  <a:cs typeface="Arial" panose="020B0604020202020204" pitchFamily="34" charset="0"/>
                                </a:rPr>
                                <m:t>−</m:t>
                              </m:r>
                              <m:acc>
                                <m:accPr>
                                  <m:chr m:val="̂"/>
                                  <m:ctrlPr>
                                    <a:rPr lang="es-MX" sz="1600" b="0" i="1" smtClean="0">
                                      <a:latin typeface="Cambria Math" panose="02040503050406030204" pitchFamily="18" charset="0"/>
                                      <a:cs typeface="Arial" panose="020B0604020202020204" pitchFamily="34" charset="0"/>
                                    </a:rPr>
                                  </m:ctrlPr>
                                </m:accPr>
                                <m:e>
                                  <m:r>
                                    <a:rPr lang="es-MX" sz="1600" b="0" i="1" smtClean="0">
                                      <a:latin typeface="Cambria Math" panose="02040503050406030204" pitchFamily="18" charset="0"/>
                                      <a:cs typeface="Arial" panose="020B0604020202020204" pitchFamily="34" charset="0"/>
                                    </a:rPr>
                                    <m:t>𝑦</m:t>
                                  </m:r>
                                </m:e>
                              </m:acc>
                            </m:e>
                          </m:d>
                        </m:e>
                        <m:sup>
                          <m:r>
                            <a:rPr lang="es-MX" sz="1600" b="0" i="1" smtClean="0">
                              <a:latin typeface="Cambria Math" panose="02040503050406030204" pitchFamily="18" charset="0"/>
                              <a:cs typeface="Arial" panose="020B0604020202020204" pitchFamily="34" charset="0"/>
                            </a:rPr>
                            <m:t>2</m:t>
                          </m:r>
                        </m:sup>
                      </m:sSup>
                    </m:oMath>
                  </m:oMathPara>
                </a14:m>
                <a:endParaRPr lang="es-MX" sz="2200" dirty="0">
                  <a:latin typeface="Arial" panose="020B0604020202020204" pitchFamily="34" charset="0"/>
                  <a:cs typeface="Arial" panose="020B0604020202020204" pitchFamily="34" charset="0"/>
                </a:endParaRPr>
              </a:p>
              <a:p>
                <a14:m>
                  <m:oMath xmlns:m="http://schemas.openxmlformats.org/officeDocument/2006/math">
                    <m:sSub>
                      <m:sSubPr>
                        <m:ctrlPr>
                          <a:rPr lang="es-MX" sz="2000" b="0" i="1" smtClean="0">
                            <a:solidFill>
                              <a:schemeClr val="tx1"/>
                            </a:solidFill>
                            <a:latin typeface="Cambria Math" panose="02040503050406030204" pitchFamily="18" charset="0"/>
                          </a:rPr>
                        </m:ctrlPr>
                      </m:sSubPr>
                      <m:e>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r>
                          <a:rPr lang="es-MX" sz="1600" b="0" i="1" smtClean="0">
                            <a:latin typeface="Cambria Math" panose="02040503050406030204" pitchFamily="18" charset="0"/>
                            <a:cs typeface="Arial" panose="020B0604020202020204" pitchFamily="34" charset="0"/>
                          </a:rPr>
                          <m:t>=</m:t>
                        </m:r>
                        <m:r>
                          <a:rPr lang="es-MX" sz="1600" b="0" i="1" smtClean="0">
                            <a:latin typeface="Cambria Math" panose="02040503050406030204" pitchFamily="18" charset="0"/>
                            <a:cs typeface="Arial" panose="020B0604020202020204" pitchFamily="34" charset="0"/>
                          </a:rPr>
                          <m:t>𝑤</m:t>
                        </m:r>
                      </m:e>
                      <m:sub>
                        <m:r>
                          <a:rPr lang="es-MX" sz="2000" b="0" i="1" smtClean="0">
                            <a:solidFill>
                              <a:schemeClr val="tx1"/>
                            </a:solidFill>
                            <a:latin typeface="Cambria Math" panose="02040503050406030204" pitchFamily="18" charset="0"/>
                          </a:rPr>
                          <m:t>1</m:t>
                        </m:r>
                      </m:sub>
                    </m:sSub>
                    <m:sSub>
                      <m:sSubPr>
                        <m:ctrlPr>
                          <a:rPr lang="es-MX" sz="2000" b="0" i="1" smtClean="0">
                            <a:solidFill>
                              <a:schemeClr val="tx1"/>
                            </a:solidFill>
                            <a:latin typeface="Cambria Math" panose="02040503050406030204" pitchFamily="18" charset="0"/>
                          </a:rPr>
                        </m:ctrlPr>
                      </m:sSubPr>
                      <m:e>
                        <m:r>
                          <a:rPr lang="es-MX" sz="2000" b="0" i="1" smtClean="0">
                            <a:solidFill>
                              <a:schemeClr val="tx1"/>
                            </a:solidFill>
                            <a:latin typeface="Cambria Math" panose="02040503050406030204" pitchFamily="18" charset="0"/>
                          </a:rPr>
                          <m:t>𝑥</m:t>
                        </m:r>
                      </m:e>
                      <m:sub>
                        <m:r>
                          <a:rPr lang="es-MX" sz="2000" b="0" i="1" smtClean="0">
                            <a:solidFill>
                              <a:schemeClr val="tx1"/>
                            </a:solidFill>
                            <a:latin typeface="Cambria Math" panose="02040503050406030204" pitchFamily="18" charset="0"/>
                          </a:rPr>
                          <m:t>1</m:t>
                        </m:r>
                      </m:sub>
                    </m:sSub>
                  </m:oMath>
                </a14:m>
                <a:r>
                  <a:rPr lang="es-MX" sz="2000" dirty="0"/>
                  <a:t> + </a:t>
                </a:r>
                <a14:m>
                  <m:oMath xmlns:m="http://schemas.openxmlformats.org/officeDocument/2006/math">
                    <m:sSub>
                      <m:sSubPr>
                        <m:ctrlPr>
                          <a:rPr lang="es-MX" sz="2000" b="0" i="1" smtClean="0">
                            <a:solidFill>
                              <a:schemeClr val="tx1"/>
                            </a:solidFill>
                            <a:latin typeface="Cambria Math" panose="02040503050406030204" pitchFamily="18" charset="0"/>
                          </a:rPr>
                        </m:ctrlPr>
                      </m:sSubPr>
                      <m:e>
                        <m:r>
                          <a:rPr lang="es-MX" sz="2000" b="0" i="1" smtClean="0">
                            <a:solidFill>
                              <a:schemeClr val="tx1"/>
                            </a:solidFill>
                            <a:latin typeface="Cambria Math" panose="02040503050406030204" pitchFamily="18" charset="0"/>
                          </a:rPr>
                          <m:t>𝑤</m:t>
                        </m:r>
                      </m:e>
                      <m:sub>
                        <m:r>
                          <a:rPr lang="es-MX" sz="2000" b="0" i="1" smtClean="0">
                            <a:solidFill>
                              <a:schemeClr val="tx1"/>
                            </a:solidFill>
                            <a:latin typeface="Cambria Math" panose="02040503050406030204" pitchFamily="18" charset="0"/>
                          </a:rPr>
                          <m:t>2</m:t>
                        </m:r>
                      </m:sub>
                    </m:sSub>
                    <m:sSub>
                      <m:sSubPr>
                        <m:ctrlPr>
                          <a:rPr lang="es-MX" sz="2000" b="0" i="1" smtClean="0">
                            <a:solidFill>
                              <a:schemeClr val="tx1"/>
                            </a:solidFill>
                            <a:latin typeface="Cambria Math" panose="02040503050406030204" pitchFamily="18" charset="0"/>
                          </a:rPr>
                        </m:ctrlPr>
                      </m:sSubPr>
                      <m:e>
                        <m:r>
                          <a:rPr lang="es-MX" sz="2000" b="0" i="1" smtClean="0">
                            <a:solidFill>
                              <a:schemeClr val="tx1"/>
                            </a:solidFill>
                            <a:latin typeface="Cambria Math" panose="02040503050406030204" pitchFamily="18" charset="0"/>
                          </a:rPr>
                          <m:t>𝑥</m:t>
                        </m:r>
                      </m:e>
                      <m:sub>
                        <m:r>
                          <a:rPr lang="es-MX" sz="2000" b="0" i="1" smtClean="0">
                            <a:solidFill>
                              <a:schemeClr val="tx1"/>
                            </a:solidFill>
                            <a:latin typeface="Cambria Math" panose="02040503050406030204" pitchFamily="18" charset="0"/>
                          </a:rPr>
                          <m:t>2</m:t>
                        </m:r>
                      </m:sub>
                    </m:sSub>
                    <m:r>
                      <a:rPr lang="es-MX" sz="2000" b="0" i="1" smtClean="0">
                        <a:solidFill>
                          <a:schemeClr val="tx1"/>
                        </a:solidFill>
                        <a:latin typeface="Cambria Math" panose="02040503050406030204" pitchFamily="18" charset="0"/>
                      </a:rPr>
                      <m:t>+ </m:t>
                    </m:r>
                    <m:r>
                      <a:rPr lang="es-MX" sz="2000" b="0" i="1" smtClean="0">
                        <a:solidFill>
                          <a:schemeClr val="tx1"/>
                        </a:solidFill>
                        <a:latin typeface="Cambria Math" panose="02040503050406030204" pitchFamily="18" charset="0"/>
                        <a:ea typeface="Cambria Math" panose="02040503050406030204" pitchFamily="18" charset="0"/>
                      </a:rPr>
                      <m:t>⋅ ⋅ ⋅ +</m:t>
                    </m:r>
                    <m:sSub>
                      <m:sSubPr>
                        <m:ctrlPr>
                          <a:rPr lang="es-MX" sz="2000" b="0" i="1" smtClean="0">
                            <a:solidFill>
                              <a:schemeClr val="tx1"/>
                            </a:solidFill>
                            <a:latin typeface="Cambria Math" panose="02040503050406030204" pitchFamily="18" charset="0"/>
                          </a:rPr>
                        </m:ctrlPr>
                      </m:sSubPr>
                      <m:e>
                        <m:r>
                          <a:rPr lang="es-MX" sz="2000" b="0" i="1" smtClean="0">
                            <a:solidFill>
                              <a:schemeClr val="tx1"/>
                            </a:solidFill>
                            <a:latin typeface="Cambria Math" panose="02040503050406030204" pitchFamily="18" charset="0"/>
                          </a:rPr>
                          <m:t>𝑤</m:t>
                        </m:r>
                      </m:e>
                      <m:sub>
                        <m:r>
                          <a:rPr lang="es-MX" sz="2000" b="0" i="1" smtClean="0">
                            <a:solidFill>
                              <a:schemeClr val="tx1"/>
                            </a:solidFill>
                            <a:latin typeface="Cambria Math" panose="02040503050406030204" pitchFamily="18" charset="0"/>
                          </a:rPr>
                          <m:t>𝑛</m:t>
                        </m:r>
                      </m:sub>
                    </m:sSub>
                    <m:sSub>
                      <m:sSubPr>
                        <m:ctrlPr>
                          <a:rPr lang="es-MX" sz="2000" b="0" i="1" smtClean="0">
                            <a:solidFill>
                              <a:schemeClr val="tx1"/>
                            </a:solidFill>
                            <a:latin typeface="Cambria Math" panose="02040503050406030204" pitchFamily="18" charset="0"/>
                          </a:rPr>
                        </m:ctrlPr>
                      </m:sSubPr>
                      <m:e>
                        <m:r>
                          <a:rPr lang="es-MX" sz="2000" b="0" i="1" smtClean="0">
                            <a:solidFill>
                              <a:schemeClr val="tx1"/>
                            </a:solidFill>
                            <a:latin typeface="Cambria Math" panose="02040503050406030204" pitchFamily="18" charset="0"/>
                          </a:rPr>
                          <m:t>𝑥</m:t>
                        </m:r>
                      </m:e>
                      <m:sub>
                        <m:r>
                          <a:rPr lang="es-MX" sz="2000" b="0" i="1" smtClean="0">
                            <a:solidFill>
                              <a:schemeClr val="tx1"/>
                            </a:solidFill>
                            <a:latin typeface="Cambria Math" panose="02040503050406030204" pitchFamily="18" charset="0"/>
                          </a:rPr>
                          <m:t>𝑛</m:t>
                        </m:r>
                      </m:sub>
                    </m:sSub>
                    <m:r>
                      <a:rPr lang="es-MX" sz="2000" b="0" i="1" smtClean="0">
                        <a:solidFill>
                          <a:schemeClr val="tx1"/>
                        </a:solidFill>
                        <a:latin typeface="Cambria Math" panose="02040503050406030204" pitchFamily="18" charset="0"/>
                      </a:rPr>
                      <m:t>+</m:t>
                    </m:r>
                    <m:r>
                      <a:rPr lang="es-MX" sz="2000" b="0" i="1" smtClean="0">
                        <a:solidFill>
                          <a:schemeClr val="tx1"/>
                        </a:solidFill>
                        <a:latin typeface="Cambria Math" panose="02040503050406030204" pitchFamily="18" charset="0"/>
                      </a:rPr>
                      <m:t>𝑏</m:t>
                    </m:r>
                  </m:oMath>
                </a14:m>
                <a:endParaRPr lang="es-MX" sz="2000" b="0" dirty="0">
                  <a:solidFill>
                    <a:schemeClr val="tx1"/>
                  </a:solidFill>
                </a:endParaRPr>
              </a:p>
              <a:p>
                <a:pPr algn="l"/>
                <a:r>
                  <a:rPr lang="es-MX" sz="2200" dirty="0">
                    <a:latin typeface="Arial" panose="020B0604020202020204" pitchFamily="34" charset="0"/>
                    <a:cs typeface="Arial" panose="020B0604020202020204" pitchFamily="34" charset="0"/>
                  </a:rPr>
                  <a:t>Al derivar con respecto a cualquier w, utilizando regla de la cadena, se obtiene:</a:t>
                </a:r>
              </a:p>
              <a:p>
                <a:pPr algn="l"/>
                <a:endParaRPr lang="es-MX" sz="2200" dirty="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f>
                        <m:fPr>
                          <m:ctrlPr>
                            <a:rPr lang="es-MX" sz="2200" i="1" smtClean="0">
                              <a:latin typeface="Cambria Math" panose="02040503050406030204" pitchFamily="18" charset="0"/>
                              <a:cs typeface="Arial" panose="020B0604020202020204" pitchFamily="34" charset="0"/>
                            </a:rPr>
                          </m:ctrlPr>
                        </m:fPr>
                        <m:num>
                          <m:r>
                            <a:rPr lang="es-MX" sz="2200" i="1" smtClean="0">
                              <a:latin typeface="Cambria Math" panose="02040503050406030204" pitchFamily="18" charset="0"/>
                              <a:ea typeface="Cambria Math" panose="02040503050406030204" pitchFamily="18" charset="0"/>
                              <a:cs typeface="Arial" panose="020B0604020202020204" pitchFamily="34" charset="0"/>
                            </a:rPr>
                            <m:t>𝛿</m:t>
                          </m:r>
                          <m:r>
                            <a:rPr lang="es-MX" sz="2200" i="1">
                              <a:latin typeface="Cambria Math" panose="02040503050406030204" pitchFamily="18" charset="0"/>
                              <a:cs typeface="Arial" panose="020B0604020202020204" pitchFamily="34" charset="0"/>
                            </a:rPr>
                            <m:t>𝐿</m:t>
                          </m:r>
                          <m:r>
                            <a:rPr lang="es-MX" sz="2200" i="1">
                              <a:latin typeface="Cambria Math" panose="02040503050406030204" pitchFamily="18" charset="0"/>
                              <a:cs typeface="Arial" panose="020B0604020202020204" pitchFamily="34" charset="0"/>
                            </a:rPr>
                            <m:t>(</m:t>
                          </m:r>
                          <m:r>
                            <a:rPr lang="es-MX" sz="2200" i="1">
                              <a:latin typeface="Cambria Math" panose="02040503050406030204" pitchFamily="18" charset="0"/>
                              <a:cs typeface="Arial" panose="020B0604020202020204" pitchFamily="34" charset="0"/>
                            </a:rPr>
                            <m:t>𝑦</m:t>
                          </m:r>
                          <m:r>
                            <a:rPr lang="es-MX" sz="2200" i="1">
                              <a:latin typeface="Cambria Math" panose="02040503050406030204" pitchFamily="18" charset="0"/>
                              <a:cs typeface="Arial" panose="020B0604020202020204" pitchFamily="34" charset="0"/>
                            </a:rPr>
                            <m:t>,</m:t>
                          </m:r>
                          <m:acc>
                            <m:accPr>
                              <m:chr m:val="̂"/>
                              <m:ctrlPr>
                                <a:rPr lang="es-MX" sz="2200" i="1">
                                  <a:latin typeface="Cambria Math" panose="02040503050406030204" pitchFamily="18" charset="0"/>
                                  <a:cs typeface="Arial" panose="020B0604020202020204" pitchFamily="34" charset="0"/>
                                </a:rPr>
                              </m:ctrlPr>
                            </m:accPr>
                            <m:e>
                              <m:r>
                                <a:rPr lang="es-MX" sz="2200" i="1">
                                  <a:latin typeface="Cambria Math" panose="02040503050406030204" pitchFamily="18" charset="0"/>
                                  <a:cs typeface="Arial" panose="020B0604020202020204" pitchFamily="34" charset="0"/>
                                </a:rPr>
                                <m:t>𝑦</m:t>
                              </m:r>
                            </m:e>
                          </m:acc>
                          <m:r>
                            <a:rPr lang="es-MX" sz="2200" i="1">
                              <a:latin typeface="Cambria Math" panose="02040503050406030204" pitchFamily="18" charset="0"/>
                              <a:cs typeface="Arial" panose="020B0604020202020204" pitchFamily="34" charset="0"/>
                            </a:rPr>
                            <m:t>)</m:t>
                          </m:r>
                        </m:num>
                        <m:den>
                          <m:r>
                            <a:rPr lang="es-MX" sz="2200" i="1">
                              <a:latin typeface="Cambria Math" panose="02040503050406030204" pitchFamily="18" charset="0"/>
                              <a:ea typeface="Cambria Math" panose="02040503050406030204" pitchFamily="18" charset="0"/>
                              <a:cs typeface="Arial" panose="020B0604020202020204" pitchFamily="34" charset="0"/>
                            </a:rPr>
                            <m:t>𝛿</m:t>
                          </m:r>
                          <m:sSub>
                            <m:sSubPr>
                              <m:ctrlPr>
                                <a:rPr lang="es-MX" sz="2200" b="0" i="1" smtClean="0">
                                  <a:latin typeface="Cambria Math" panose="02040503050406030204" pitchFamily="18" charset="0"/>
                                  <a:ea typeface="Cambria Math" panose="02040503050406030204" pitchFamily="18" charset="0"/>
                                  <a:cs typeface="Arial" panose="020B0604020202020204" pitchFamily="34" charset="0"/>
                                </a:rPr>
                              </m:ctrlPr>
                            </m:sSubPr>
                            <m:e>
                              <m:r>
                                <a:rPr lang="es-MX" sz="2200" b="0" i="1" smtClean="0">
                                  <a:latin typeface="Cambria Math" panose="02040503050406030204" pitchFamily="18" charset="0"/>
                                  <a:ea typeface="Cambria Math" panose="02040503050406030204" pitchFamily="18" charset="0"/>
                                  <a:cs typeface="Arial" panose="020B0604020202020204" pitchFamily="34" charset="0"/>
                                </a:rPr>
                                <m:t>𝑤</m:t>
                              </m:r>
                            </m:e>
                            <m:sub>
                              <m:r>
                                <a:rPr lang="es-MX" sz="2200" b="0" i="1" smtClean="0">
                                  <a:latin typeface="Cambria Math" panose="02040503050406030204" pitchFamily="18" charset="0"/>
                                  <a:ea typeface="Cambria Math" panose="02040503050406030204" pitchFamily="18" charset="0"/>
                                  <a:cs typeface="Arial" panose="020B0604020202020204" pitchFamily="34" charset="0"/>
                                </a:rPr>
                                <m:t>𝑖</m:t>
                              </m:r>
                            </m:sub>
                          </m:sSub>
                        </m:den>
                      </m:f>
                      <m:r>
                        <a:rPr lang="es-MX" sz="2200" b="0" i="0" smtClean="0">
                          <a:latin typeface="Cambria Math" panose="02040503050406030204" pitchFamily="18" charset="0"/>
                          <a:ea typeface="Cambria Math" panose="02040503050406030204" pitchFamily="18" charset="0"/>
                          <a:cs typeface="Arial" panose="020B0604020202020204" pitchFamily="34" charset="0"/>
                        </a:rPr>
                        <m:t>=−</m:t>
                      </m:r>
                      <m:d>
                        <m:dPr>
                          <m:ctrlPr>
                            <a:rPr lang="es-MX" sz="2200" i="1">
                              <a:latin typeface="Cambria Math" panose="02040503050406030204" pitchFamily="18" charset="0"/>
                              <a:cs typeface="Arial" panose="020B0604020202020204" pitchFamily="34" charset="0"/>
                            </a:rPr>
                          </m:ctrlPr>
                        </m:dPr>
                        <m:e>
                          <m:r>
                            <a:rPr lang="es-MX" sz="2200" i="1">
                              <a:latin typeface="Cambria Math" panose="02040503050406030204" pitchFamily="18" charset="0"/>
                              <a:cs typeface="Arial" panose="020B0604020202020204" pitchFamily="34" charset="0"/>
                            </a:rPr>
                            <m:t>𝑦</m:t>
                          </m:r>
                          <m:r>
                            <a:rPr lang="es-MX" sz="2200" b="0" i="1" smtClean="0">
                              <a:latin typeface="Cambria Math" panose="02040503050406030204" pitchFamily="18" charset="0"/>
                              <a:cs typeface="Arial" panose="020B0604020202020204" pitchFamily="34" charset="0"/>
                            </a:rPr>
                            <m:t>−</m:t>
                          </m:r>
                          <m:acc>
                            <m:accPr>
                              <m:chr m:val="̂"/>
                              <m:ctrlPr>
                                <a:rPr lang="es-MX" sz="2200" i="1">
                                  <a:latin typeface="Cambria Math" panose="02040503050406030204" pitchFamily="18" charset="0"/>
                                  <a:cs typeface="Arial" panose="020B0604020202020204" pitchFamily="34" charset="0"/>
                                </a:rPr>
                              </m:ctrlPr>
                            </m:accPr>
                            <m:e>
                              <m:r>
                                <a:rPr lang="es-MX" sz="2200" i="1">
                                  <a:latin typeface="Cambria Math" panose="02040503050406030204" pitchFamily="18" charset="0"/>
                                  <a:cs typeface="Arial" panose="020B0604020202020204" pitchFamily="34" charset="0"/>
                                </a:rPr>
                                <m:t>𝑦</m:t>
                              </m:r>
                            </m:e>
                          </m:acc>
                        </m:e>
                      </m:d>
                      <m:sSub>
                        <m:sSubPr>
                          <m:ctrlPr>
                            <a:rPr lang="es-MX" sz="2200" b="0" i="1" smtClean="0">
                              <a:latin typeface="Cambria Math" panose="02040503050406030204" pitchFamily="18" charset="0"/>
                              <a:cs typeface="Arial" panose="020B0604020202020204" pitchFamily="34" charset="0"/>
                            </a:rPr>
                          </m:ctrlPr>
                        </m:sSubPr>
                        <m:e>
                          <m:r>
                            <a:rPr lang="es-MX" sz="2200" b="0" i="1" smtClean="0">
                              <a:latin typeface="Cambria Math" panose="02040503050406030204" pitchFamily="18" charset="0"/>
                              <a:cs typeface="Arial" panose="020B0604020202020204" pitchFamily="34" charset="0"/>
                            </a:rPr>
                            <m:t>𝑥</m:t>
                          </m:r>
                        </m:e>
                        <m:sub>
                          <m:r>
                            <a:rPr lang="es-MX" sz="2200" b="0" i="1" smtClean="0">
                              <a:latin typeface="Cambria Math" panose="02040503050406030204" pitchFamily="18" charset="0"/>
                              <a:cs typeface="Arial" panose="020B0604020202020204" pitchFamily="34" charset="0"/>
                            </a:rPr>
                            <m:t>𝑖</m:t>
                          </m:r>
                        </m:sub>
                      </m:sSub>
                    </m:oMath>
                  </m:oMathPara>
                </a14:m>
                <a:endParaRPr lang="es-MX" sz="2200" dirty="0">
                  <a:latin typeface="Arial" panose="020B0604020202020204" pitchFamily="34" charset="0"/>
                  <a:cs typeface="Arial" panose="020B0604020202020204" pitchFamily="34" charset="0"/>
                </a:endParaRPr>
              </a:p>
              <a:p>
                <a:pPr algn="l"/>
                <a:r>
                  <a:rPr lang="es-MX" sz="2200" dirty="0">
                    <a:latin typeface="Arial" panose="020B0604020202020204" pitchFamily="34" charset="0"/>
                    <a:cs typeface="Arial" panose="020B0604020202020204" pitchFamily="34" charset="0"/>
                  </a:rPr>
                  <a:t>Y derivando con respecto al </a:t>
                </a:r>
                <a:r>
                  <a:rPr lang="es-MX" sz="2200" dirty="0" err="1">
                    <a:latin typeface="Arial" panose="020B0604020202020204" pitchFamily="34" charset="0"/>
                    <a:cs typeface="Arial" panose="020B0604020202020204" pitchFamily="34" charset="0"/>
                  </a:rPr>
                  <a:t>bias</a:t>
                </a:r>
                <a:r>
                  <a:rPr lang="es-MX" sz="2200" dirty="0">
                    <a:latin typeface="Arial" panose="020B0604020202020204" pitchFamily="34" charset="0"/>
                    <a:cs typeface="Arial" panose="020B0604020202020204" pitchFamily="34" charset="0"/>
                  </a:rPr>
                  <a:t>:</a:t>
                </a:r>
              </a:p>
              <a:p>
                <a:pPr algn="l"/>
                <a:endParaRPr lang="es-MX" sz="2200" dirty="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f>
                        <m:fPr>
                          <m:ctrlPr>
                            <a:rPr lang="es-MX" sz="2200" i="1" smtClean="0">
                              <a:latin typeface="Cambria Math" panose="02040503050406030204" pitchFamily="18" charset="0"/>
                              <a:cs typeface="Arial" panose="020B0604020202020204" pitchFamily="34" charset="0"/>
                            </a:rPr>
                          </m:ctrlPr>
                        </m:fPr>
                        <m:num>
                          <m:r>
                            <a:rPr lang="es-MX" sz="2200" i="1" smtClean="0">
                              <a:latin typeface="Cambria Math" panose="02040503050406030204" pitchFamily="18" charset="0"/>
                              <a:ea typeface="Cambria Math" panose="02040503050406030204" pitchFamily="18" charset="0"/>
                              <a:cs typeface="Arial" panose="020B0604020202020204" pitchFamily="34" charset="0"/>
                            </a:rPr>
                            <m:t>𝛿</m:t>
                          </m:r>
                          <m:r>
                            <a:rPr lang="es-MX" sz="2200" i="1">
                              <a:latin typeface="Cambria Math" panose="02040503050406030204" pitchFamily="18" charset="0"/>
                              <a:cs typeface="Arial" panose="020B0604020202020204" pitchFamily="34" charset="0"/>
                            </a:rPr>
                            <m:t>𝐿</m:t>
                          </m:r>
                          <m:r>
                            <a:rPr lang="es-MX" sz="2200" i="1">
                              <a:latin typeface="Cambria Math" panose="02040503050406030204" pitchFamily="18" charset="0"/>
                              <a:cs typeface="Arial" panose="020B0604020202020204" pitchFamily="34" charset="0"/>
                            </a:rPr>
                            <m:t>(</m:t>
                          </m:r>
                          <m:r>
                            <a:rPr lang="es-MX" sz="2200" i="1">
                              <a:latin typeface="Cambria Math" panose="02040503050406030204" pitchFamily="18" charset="0"/>
                              <a:cs typeface="Arial" panose="020B0604020202020204" pitchFamily="34" charset="0"/>
                            </a:rPr>
                            <m:t>𝑦</m:t>
                          </m:r>
                          <m:r>
                            <a:rPr lang="es-MX" sz="2200" i="1">
                              <a:latin typeface="Cambria Math" panose="02040503050406030204" pitchFamily="18" charset="0"/>
                              <a:cs typeface="Arial" panose="020B0604020202020204" pitchFamily="34" charset="0"/>
                            </a:rPr>
                            <m:t>,</m:t>
                          </m:r>
                          <m:acc>
                            <m:accPr>
                              <m:chr m:val="̂"/>
                              <m:ctrlPr>
                                <a:rPr lang="es-MX" sz="2200" i="1">
                                  <a:latin typeface="Cambria Math" panose="02040503050406030204" pitchFamily="18" charset="0"/>
                                  <a:cs typeface="Arial" panose="020B0604020202020204" pitchFamily="34" charset="0"/>
                                </a:rPr>
                              </m:ctrlPr>
                            </m:accPr>
                            <m:e>
                              <m:r>
                                <a:rPr lang="es-MX" sz="2200" i="1">
                                  <a:latin typeface="Cambria Math" panose="02040503050406030204" pitchFamily="18" charset="0"/>
                                  <a:cs typeface="Arial" panose="020B0604020202020204" pitchFamily="34" charset="0"/>
                                </a:rPr>
                                <m:t>𝑦</m:t>
                              </m:r>
                            </m:e>
                          </m:acc>
                          <m:r>
                            <a:rPr lang="es-MX" sz="2200" i="1">
                              <a:latin typeface="Cambria Math" panose="02040503050406030204" pitchFamily="18" charset="0"/>
                              <a:cs typeface="Arial" panose="020B0604020202020204" pitchFamily="34" charset="0"/>
                            </a:rPr>
                            <m:t>)</m:t>
                          </m:r>
                        </m:num>
                        <m:den>
                          <m:r>
                            <a:rPr lang="es-MX" sz="2200" i="1">
                              <a:latin typeface="Cambria Math" panose="02040503050406030204" pitchFamily="18" charset="0"/>
                              <a:ea typeface="Cambria Math" panose="02040503050406030204" pitchFamily="18" charset="0"/>
                              <a:cs typeface="Arial" panose="020B0604020202020204" pitchFamily="34" charset="0"/>
                            </a:rPr>
                            <m:t>𝛿</m:t>
                          </m:r>
                          <m:r>
                            <a:rPr lang="es-MX" sz="2200" b="0" i="1" smtClean="0">
                              <a:latin typeface="Cambria Math" panose="02040503050406030204" pitchFamily="18" charset="0"/>
                              <a:ea typeface="Cambria Math" panose="02040503050406030204" pitchFamily="18" charset="0"/>
                              <a:cs typeface="Arial" panose="020B0604020202020204" pitchFamily="34" charset="0"/>
                            </a:rPr>
                            <m:t>𝑏</m:t>
                          </m:r>
                        </m:den>
                      </m:f>
                      <m:r>
                        <a:rPr lang="es-MX" sz="2200" b="0" i="0" smtClean="0">
                          <a:latin typeface="Cambria Math" panose="02040503050406030204" pitchFamily="18" charset="0"/>
                          <a:ea typeface="Cambria Math" panose="02040503050406030204" pitchFamily="18" charset="0"/>
                          <a:cs typeface="Arial" panose="020B0604020202020204" pitchFamily="34" charset="0"/>
                        </a:rPr>
                        <m:t>=−</m:t>
                      </m:r>
                      <m:d>
                        <m:dPr>
                          <m:ctrlPr>
                            <a:rPr lang="es-MX" sz="2200" i="1">
                              <a:latin typeface="Cambria Math" panose="02040503050406030204" pitchFamily="18" charset="0"/>
                              <a:cs typeface="Arial" panose="020B0604020202020204" pitchFamily="34" charset="0"/>
                            </a:rPr>
                          </m:ctrlPr>
                        </m:dPr>
                        <m:e>
                          <m:r>
                            <a:rPr lang="es-MX" sz="2200" i="1">
                              <a:latin typeface="Cambria Math" panose="02040503050406030204" pitchFamily="18" charset="0"/>
                              <a:cs typeface="Arial" panose="020B0604020202020204" pitchFamily="34" charset="0"/>
                            </a:rPr>
                            <m:t>𝑦</m:t>
                          </m:r>
                          <m:r>
                            <a:rPr lang="es-MX" sz="2200" b="0" i="1" smtClean="0">
                              <a:latin typeface="Cambria Math" panose="02040503050406030204" pitchFamily="18" charset="0"/>
                              <a:cs typeface="Arial" panose="020B0604020202020204" pitchFamily="34" charset="0"/>
                            </a:rPr>
                            <m:t>−</m:t>
                          </m:r>
                          <m:acc>
                            <m:accPr>
                              <m:chr m:val="̂"/>
                              <m:ctrlPr>
                                <a:rPr lang="es-MX" sz="2200" i="1">
                                  <a:latin typeface="Cambria Math" panose="02040503050406030204" pitchFamily="18" charset="0"/>
                                  <a:cs typeface="Arial" panose="020B0604020202020204" pitchFamily="34" charset="0"/>
                                </a:rPr>
                              </m:ctrlPr>
                            </m:accPr>
                            <m:e>
                              <m:r>
                                <a:rPr lang="es-MX" sz="2200" i="1">
                                  <a:latin typeface="Cambria Math" panose="02040503050406030204" pitchFamily="18" charset="0"/>
                                  <a:cs typeface="Arial" panose="020B0604020202020204" pitchFamily="34" charset="0"/>
                                </a:rPr>
                                <m:t>𝑦</m:t>
                              </m:r>
                            </m:e>
                          </m:acc>
                        </m:e>
                      </m:d>
                    </m:oMath>
                  </m:oMathPara>
                </a14:m>
                <a:endParaRPr lang="es-MX" dirty="0">
                  <a:latin typeface="Arial" panose="020B0604020202020204" pitchFamily="34" charset="0"/>
                  <a:cs typeface="Arial" panose="020B0604020202020204" pitchFamily="34" charset="0"/>
                </a:endParaRPr>
              </a:p>
            </p:txBody>
          </p:sp>
        </mc:Choice>
        <mc:Fallback>
          <p:sp>
            <p:nvSpPr>
              <p:cNvPr id="7" name="Marcador de contenido 2">
                <a:extLst>
                  <a:ext uri="{FF2B5EF4-FFF2-40B4-BE49-F238E27FC236}">
                    <a16:creationId xmlns:a16="http://schemas.microsoft.com/office/drawing/2014/main" id="{156245B9-04A5-02CA-DB9B-0A51839CB7CC}"/>
                  </a:ext>
                </a:extLst>
              </p:cNvPr>
              <p:cNvSpPr txBox="1">
                <a:spLocks noRot="1" noChangeAspect="1" noMove="1" noResize="1" noEditPoints="1" noAdjustHandles="1" noChangeArrowheads="1" noChangeShapeType="1" noTextEdit="1"/>
              </p:cNvSpPr>
              <p:nvPr/>
            </p:nvSpPr>
            <p:spPr>
              <a:xfrm>
                <a:off x="4891449" y="780757"/>
                <a:ext cx="7212627" cy="5401641"/>
              </a:xfrm>
              <a:prstGeom prst="rect">
                <a:avLst/>
              </a:prstGeom>
              <a:blipFill>
                <a:blip r:embed="rId15"/>
                <a:stretch>
                  <a:fillRect l="-1098" t="-1354" r="-1605"/>
                </a:stretch>
              </a:blipFill>
            </p:spPr>
            <p:txBody>
              <a:bodyPr/>
              <a:lstStyle/>
              <a:p>
                <a:r>
                  <a:rPr lang="es-MX">
                    <a:noFill/>
                  </a:rPr>
                  <a:t> </a:t>
                </a:r>
              </a:p>
            </p:txBody>
          </p:sp>
        </mc:Fallback>
      </mc:AlternateContent>
    </p:spTree>
    <p:extLst>
      <p:ext uri="{BB962C8B-B14F-4D97-AF65-F5344CB8AC3E}">
        <p14:creationId xmlns:p14="http://schemas.microsoft.com/office/powerpoint/2010/main" val="1106184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A2C80-9DAF-1FC6-4685-07E66E09A0F3}"/>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70C5ACB5-0596-222D-3434-1CD83A6FDCCA}"/>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C6FEF9DF-0F45-EBC4-D1C4-02FDDAB6EF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C43051AE-D219-365C-7D95-0FCACEF840B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35DA0FD8-85D0-8CC3-DC45-0A7F84501DCA}"/>
              </a:ext>
            </a:extLst>
          </p:cNvPr>
          <p:cNvSpPr txBox="1">
            <a:spLocks/>
          </p:cNvSpPr>
          <p:nvPr/>
        </p:nvSpPr>
        <p:spPr>
          <a:xfrm>
            <a:off x="3611170" y="105155"/>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err="1">
                <a:solidFill>
                  <a:srgbClr val="002780"/>
                </a:solidFill>
                <a:latin typeface="+mn-lt"/>
              </a:rPr>
              <a:t>Adaline</a:t>
            </a:r>
            <a:endParaRPr lang="es-MX" sz="4000" cap="small" dirty="0">
              <a:solidFill>
                <a:srgbClr val="002780"/>
              </a:solidFill>
              <a:latin typeface="+mn-lt"/>
            </a:endParaRPr>
          </a:p>
        </p:txBody>
      </p:sp>
      <p:grpSp>
        <p:nvGrpSpPr>
          <p:cNvPr id="12" name="Group 11">
            <a:extLst>
              <a:ext uri="{FF2B5EF4-FFF2-40B4-BE49-F238E27FC236}">
                <a16:creationId xmlns:a16="http://schemas.microsoft.com/office/drawing/2014/main" id="{EC955B0B-7CBB-0652-A05E-A74DA055D7AA}"/>
              </a:ext>
            </a:extLst>
          </p:cNvPr>
          <p:cNvGrpSpPr/>
          <p:nvPr/>
        </p:nvGrpSpPr>
        <p:grpSpPr>
          <a:xfrm>
            <a:off x="468245" y="1774080"/>
            <a:ext cx="4633283" cy="3309839"/>
            <a:chOff x="2359544" y="1401861"/>
            <a:chExt cx="5675386" cy="4054277"/>
          </a:xfrm>
        </p:grpSpPr>
        <mc:AlternateContent xmlns:mc="http://schemas.openxmlformats.org/markup-compatibility/2006">
          <mc:Choice xmlns:a14="http://schemas.microsoft.com/office/drawing/2010/main" Requires="a14">
            <p:sp>
              <p:nvSpPr>
                <p:cNvPr id="13" name="Oval 12">
                  <a:extLst>
                    <a:ext uri="{FF2B5EF4-FFF2-40B4-BE49-F238E27FC236}">
                      <a16:creationId xmlns:a16="http://schemas.microsoft.com/office/drawing/2014/main" id="{CF59C50F-BE18-F4DF-FF4E-FA7AEB36C9A1}"/>
                    </a:ext>
                  </a:extLst>
                </p:cNvPr>
                <p:cNvSpPr/>
                <p:nvPr/>
              </p:nvSpPr>
              <p:spPr>
                <a:xfrm>
                  <a:off x="2359544" y="1401861"/>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1</m:t>
                            </m:r>
                          </m:sub>
                        </m:sSub>
                      </m:oMath>
                    </m:oMathPara>
                  </a14:m>
                  <a:endParaRPr lang="es-MX" dirty="0">
                    <a:solidFill>
                      <a:schemeClr val="tx1"/>
                    </a:solidFill>
                  </a:endParaRPr>
                </a:p>
              </p:txBody>
            </p:sp>
          </mc:Choice>
          <mc:Fallback>
            <p:sp>
              <p:nvSpPr>
                <p:cNvPr id="13" name="Oval 12">
                  <a:extLst>
                    <a:ext uri="{FF2B5EF4-FFF2-40B4-BE49-F238E27FC236}">
                      <a16:creationId xmlns:a16="http://schemas.microsoft.com/office/drawing/2014/main" id="{CF59C50F-BE18-F4DF-FF4E-FA7AEB36C9A1}"/>
                    </a:ext>
                  </a:extLst>
                </p:cNvPr>
                <p:cNvSpPr>
                  <a:spLocks noRot="1" noChangeAspect="1" noMove="1" noResize="1" noEditPoints="1" noAdjustHandles="1" noChangeArrowheads="1" noChangeShapeType="1" noTextEdit="1"/>
                </p:cNvSpPr>
                <p:nvPr/>
              </p:nvSpPr>
              <p:spPr>
                <a:xfrm>
                  <a:off x="2359544" y="1401861"/>
                  <a:ext cx="617799" cy="617799"/>
                </a:xfrm>
                <a:prstGeom prst="ellipse">
                  <a:avLst/>
                </a:prstGeom>
                <a:blipFill>
                  <a:blip r:embed="rId5"/>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4CBFB8D8-3644-1048-FE33-BA20E8048D9E}"/>
                    </a:ext>
                  </a:extLst>
                </p:cNvPr>
                <p:cNvSpPr/>
                <p:nvPr/>
              </p:nvSpPr>
              <p:spPr>
                <a:xfrm>
                  <a:off x="2359544"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2</m:t>
                            </m:r>
                          </m:sub>
                        </m:sSub>
                      </m:oMath>
                    </m:oMathPara>
                  </a14:m>
                  <a:endParaRPr lang="es-MX" dirty="0">
                    <a:solidFill>
                      <a:schemeClr val="tx1"/>
                    </a:solidFill>
                  </a:endParaRPr>
                </a:p>
              </p:txBody>
            </p:sp>
          </mc:Choice>
          <mc:Fallback>
            <p:sp>
              <p:nvSpPr>
                <p:cNvPr id="16" name="Oval 15">
                  <a:extLst>
                    <a:ext uri="{FF2B5EF4-FFF2-40B4-BE49-F238E27FC236}">
                      <a16:creationId xmlns:a16="http://schemas.microsoft.com/office/drawing/2014/main" id="{4CBFB8D8-3644-1048-FE33-BA20E8048D9E}"/>
                    </a:ext>
                  </a:extLst>
                </p:cNvPr>
                <p:cNvSpPr>
                  <a:spLocks noRot="1" noChangeAspect="1" noMove="1" noResize="1" noEditPoints="1" noAdjustHandles="1" noChangeArrowheads="1" noChangeShapeType="1" noTextEdit="1"/>
                </p:cNvSpPr>
                <p:nvPr/>
              </p:nvSpPr>
              <p:spPr>
                <a:xfrm>
                  <a:off x="2359544" y="3120100"/>
                  <a:ext cx="617799" cy="617799"/>
                </a:xfrm>
                <a:prstGeom prst="ellipse">
                  <a:avLst/>
                </a:prstGeom>
                <a:blipFill>
                  <a:blip r:embed="rId6"/>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F2002C29-27CF-0765-A2C7-1252813E7008}"/>
                    </a:ext>
                  </a:extLst>
                </p:cNvPr>
                <p:cNvSpPr/>
                <p:nvPr/>
              </p:nvSpPr>
              <p:spPr>
                <a:xfrm>
                  <a:off x="2362333"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𝑛</m:t>
                            </m:r>
                          </m:sub>
                        </m:sSub>
                      </m:oMath>
                    </m:oMathPara>
                  </a14:m>
                  <a:endParaRPr lang="es-MX" dirty="0">
                    <a:solidFill>
                      <a:schemeClr val="tx1"/>
                    </a:solidFill>
                  </a:endParaRPr>
                </a:p>
              </p:txBody>
            </p:sp>
          </mc:Choice>
          <mc:Fallback>
            <p:sp>
              <p:nvSpPr>
                <p:cNvPr id="17" name="Oval 16">
                  <a:extLst>
                    <a:ext uri="{FF2B5EF4-FFF2-40B4-BE49-F238E27FC236}">
                      <a16:creationId xmlns:a16="http://schemas.microsoft.com/office/drawing/2014/main" id="{F2002C29-27CF-0765-A2C7-1252813E7008}"/>
                    </a:ext>
                  </a:extLst>
                </p:cNvPr>
                <p:cNvSpPr>
                  <a:spLocks noRot="1" noChangeAspect="1" noMove="1" noResize="1" noEditPoints="1" noAdjustHandles="1" noChangeArrowheads="1" noChangeShapeType="1" noTextEdit="1"/>
                </p:cNvSpPr>
                <p:nvPr/>
              </p:nvSpPr>
              <p:spPr>
                <a:xfrm>
                  <a:off x="2362333" y="4838339"/>
                  <a:ext cx="617799" cy="617799"/>
                </a:xfrm>
                <a:prstGeom prst="ellipse">
                  <a:avLst/>
                </a:prstGeom>
                <a:blipFill>
                  <a:blip r:embed="rId7"/>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1851DFBB-E46D-2783-A985-841164C0B7C9}"/>
                    </a:ext>
                  </a:extLst>
                </p:cNvPr>
                <p:cNvSpPr/>
                <p:nvPr/>
              </p:nvSpPr>
              <p:spPr>
                <a:xfrm>
                  <a:off x="5507531" y="3036064"/>
                  <a:ext cx="785870" cy="785870"/>
                </a:xfrm>
                <a:prstGeom prst="rect">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sz="5400" b="0" i="1" smtClean="0">
                            <a:solidFill>
                              <a:schemeClr val="tx1"/>
                            </a:solidFill>
                            <a:latin typeface="Cambria Math" panose="02040503050406030204" pitchFamily="18" charset="0"/>
                            <a:ea typeface="Cambria Math" panose="02040503050406030204" pitchFamily="18" charset="0"/>
                          </a:rPr>
                          <m:t> </m:t>
                        </m:r>
                        <m:r>
                          <m:rPr>
                            <m:sty m:val="p"/>
                          </m:rPr>
                          <a:rPr lang="el-GR" sz="5400" i="1" smtClean="0">
                            <a:solidFill>
                              <a:schemeClr val="tx1"/>
                            </a:solidFill>
                            <a:latin typeface="Cambria Math" panose="02040503050406030204" pitchFamily="18" charset="0"/>
                            <a:ea typeface="Cambria Math" panose="02040503050406030204" pitchFamily="18" charset="0"/>
                          </a:rPr>
                          <m:t>Σ</m:t>
                        </m:r>
                      </m:oMath>
                    </m:oMathPara>
                  </a14:m>
                  <a:endParaRPr lang="es-MX" sz="5400" dirty="0"/>
                </a:p>
              </p:txBody>
            </p:sp>
          </mc:Choice>
          <mc:Fallback>
            <p:sp>
              <p:nvSpPr>
                <p:cNvPr id="18" name="Rectangle 17">
                  <a:extLst>
                    <a:ext uri="{FF2B5EF4-FFF2-40B4-BE49-F238E27FC236}">
                      <a16:creationId xmlns:a16="http://schemas.microsoft.com/office/drawing/2014/main" id="{1851DFBB-E46D-2783-A985-841164C0B7C9}"/>
                    </a:ext>
                  </a:extLst>
                </p:cNvPr>
                <p:cNvSpPr>
                  <a:spLocks noRot="1" noChangeAspect="1" noMove="1" noResize="1" noEditPoints="1" noAdjustHandles="1" noChangeArrowheads="1" noChangeShapeType="1" noTextEdit="1"/>
                </p:cNvSpPr>
                <p:nvPr/>
              </p:nvSpPr>
              <p:spPr>
                <a:xfrm>
                  <a:off x="5507531" y="3036064"/>
                  <a:ext cx="785870" cy="785870"/>
                </a:xfrm>
                <a:prstGeom prst="rect">
                  <a:avLst/>
                </a:prstGeom>
                <a:blipFill>
                  <a:blip r:embed="rId8"/>
                  <a:stretch>
                    <a:fillRect/>
                  </a:stretch>
                </a:blipFill>
                <a:ln>
                  <a:solidFill>
                    <a:srgbClr val="43778D"/>
                  </a:solidFill>
                </a:ln>
              </p:spPr>
              <p:txBody>
                <a:bodyPr/>
                <a:lstStyle/>
                <a:p>
                  <a:r>
                    <a:rPr lang="es-MX">
                      <a:noFill/>
                    </a:rPr>
                    <a:t> </a:t>
                  </a:r>
                </a:p>
              </p:txBody>
            </p:sp>
          </mc:Fallback>
        </mc:AlternateContent>
        <p:cxnSp>
          <p:nvCxnSpPr>
            <p:cNvPr id="19" name="Straight Arrow Connector 18">
              <a:extLst>
                <a:ext uri="{FF2B5EF4-FFF2-40B4-BE49-F238E27FC236}">
                  <a16:creationId xmlns:a16="http://schemas.microsoft.com/office/drawing/2014/main" id="{C193D10E-53F5-4924-9B06-6DE56A99F584}"/>
                </a:ext>
              </a:extLst>
            </p:cNvPr>
            <p:cNvCxnSpPr>
              <a:cxnSpLocks/>
              <a:stCxn id="13" idx="6"/>
            </p:cNvCxnSpPr>
            <p:nvPr/>
          </p:nvCxnSpPr>
          <p:spPr>
            <a:xfrm>
              <a:off x="2977343" y="1710761"/>
              <a:ext cx="2530188" cy="1545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5A2B0BE-6001-FC18-9CE3-60585B83BD62}"/>
                </a:ext>
              </a:extLst>
            </p:cNvPr>
            <p:cNvCxnSpPr>
              <a:cxnSpLocks/>
              <a:stCxn id="16" idx="6"/>
              <a:endCxn id="18" idx="1"/>
            </p:cNvCxnSpPr>
            <p:nvPr/>
          </p:nvCxnSpPr>
          <p:spPr>
            <a:xfrm flipV="1">
              <a:off x="2977343" y="3428999"/>
              <a:ext cx="2530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E65B0ED-63D4-DB2A-EE5D-016663C57C83}"/>
                </a:ext>
              </a:extLst>
            </p:cNvPr>
            <p:cNvCxnSpPr>
              <a:cxnSpLocks/>
              <a:stCxn id="17" idx="6"/>
            </p:cNvCxnSpPr>
            <p:nvPr/>
          </p:nvCxnSpPr>
          <p:spPr>
            <a:xfrm flipV="1">
              <a:off x="2980132" y="3667484"/>
              <a:ext cx="2527399" cy="14797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B7D7687-5F24-1BF2-CCA5-B412EBDFAAAD}"/>
                    </a:ext>
                  </a:extLst>
                </p:cNvPr>
                <p:cNvSpPr txBox="1"/>
                <p:nvPr/>
              </p:nvSpPr>
              <p:spPr>
                <a:xfrm>
                  <a:off x="3853147" y="1953002"/>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1</m:t>
                            </m:r>
                          </m:sub>
                        </m:sSub>
                      </m:oMath>
                    </m:oMathPara>
                  </a14:m>
                  <a:endParaRPr lang="es-MX" dirty="0"/>
                </a:p>
              </p:txBody>
            </p:sp>
          </mc:Choice>
          <mc:Fallback>
            <p:sp>
              <p:nvSpPr>
                <p:cNvPr id="22" name="TextBox 21">
                  <a:extLst>
                    <a:ext uri="{FF2B5EF4-FFF2-40B4-BE49-F238E27FC236}">
                      <a16:creationId xmlns:a16="http://schemas.microsoft.com/office/drawing/2014/main" id="{CB7D7687-5F24-1BF2-CCA5-B412EBDFAAAD}"/>
                    </a:ext>
                  </a:extLst>
                </p:cNvPr>
                <p:cNvSpPr txBox="1">
                  <a:spLocks noRot="1" noChangeAspect="1" noMove="1" noResize="1" noEditPoints="1" noAdjustHandles="1" noChangeArrowheads="1" noChangeShapeType="1" noTextEdit="1"/>
                </p:cNvSpPr>
                <p:nvPr/>
              </p:nvSpPr>
              <p:spPr>
                <a:xfrm>
                  <a:off x="3853147" y="1953002"/>
                  <a:ext cx="617799" cy="369332"/>
                </a:xfrm>
                <a:prstGeom prst="rect">
                  <a:avLst/>
                </a:prstGeom>
                <a:blipFill>
                  <a:blip r:embed="rId9"/>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8409FE44-F464-9184-23C5-8728639416C8}"/>
                    </a:ext>
                  </a:extLst>
                </p:cNvPr>
                <p:cNvSpPr txBox="1"/>
                <p:nvPr/>
              </p:nvSpPr>
              <p:spPr>
                <a:xfrm>
                  <a:off x="3853147" y="2996685"/>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2</m:t>
                            </m:r>
                          </m:sub>
                        </m:sSub>
                      </m:oMath>
                    </m:oMathPara>
                  </a14:m>
                  <a:endParaRPr lang="es-MX" dirty="0"/>
                </a:p>
              </p:txBody>
            </p:sp>
          </mc:Choice>
          <mc:Fallback>
            <p:sp>
              <p:nvSpPr>
                <p:cNvPr id="23" name="TextBox 22">
                  <a:extLst>
                    <a:ext uri="{FF2B5EF4-FFF2-40B4-BE49-F238E27FC236}">
                      <a16:creationId xmlns:a16="http://schemas.microsoft.com/office/drawing/2014/main" id="{8409FE44-F464-9184-23C5-8728639416C8}"/>
                    </a:ext>
                  </a:extLst>
                </p:cNvPr>
                <p:cNvSpPr txBox="1">
                  <a:spLocks noRot="1" noChangeAspect="1" noMove="1" noResize="1" noEditPoints="1" noAdjustHandles="1" noChangeArrowheads="1" noChangeShapeType="1" noTextEdit="1"/>
                </p:cNvSpPr>
                <p:nvPr/>
              </p:nvSpPr>
              <p:spPr>
                <a:xfrm>
                  <a:off x="3853147" y="2996685"/>
                  <a:ext cx="617799" cy="369332"/>
                </a:xfrm>
                <a:prstGeom prst="rect">
                  <a:avLst/>
                </a:prstGeom>
                <a:blipFill>
                  <a:blip r:embed="rId10"/>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521A62F-76EE-6921-05A2-934A97D87A3B}"/>
                    </a:ext>
                  </a:extLst>
                </p:cNvPr>
                <p:cNvSpPr txBox="1"/>
                <p:nvPr/>
              </p:nvSpPr>
              <p:spPr>
                <a:xfrm>
                  <a:off x="3853147" y="3915008"/>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𝑛</m:t>
                            </m:r>
                          </m:sub>
                        </m:sSub>
                      </m:oMath>
                    </m:oMathPara>
                  </a14:m>
                  <a:endParaRPr lang="es-MX" dirty="0"/>
                </a:p>
              </p:txBody>
            </p:sp>
          </mc:Choice>
          <mc:Fallback>
            <p:sp>
              <p:nvSpPr>
                <p:cNvPr id="24" name="TextBox 23">
                  <a:extLst>
                    <a:ext uri="{FF2B5EF4-FFF2-40B4-BE49-F238E27FC236}">
                      <a16:creationId xmlns:a16="http://schemas.microsoft.com/office/drawing/2014/main" id="{8521A62F-76EE-6921-05A2-934A97D87A3B}"/>
                    </a:ext>
                  </a:extLst>
                </p:cNvPr>
                <p:cNvSpPr txBox="1">
                  <a:spLocks noRot="1" noChangeAspect="1" noMove="1" noResize="1" noEditPoints="1" noAdjustHandles="1" noChangeArrowheads="1" noChangeShapeType="1" noTextEdit="1"/>
                </p:cNvSpPr>
                <p:nvPr/>
              </p:nvSpPr>
              <p:spPr>
                <a:xfrm>
                  <a:off x="3853147" y="3915008"/>
                  <a:ext cx="617799" cy="369332"/>
                </a:xfrm>
                <a:prstGeom prst="rect">
                  <a:avLst/>
                </a:prstGeom>
                <a:blipFill>
                  <a:blip r:embed="rId11"/>
                  <a:stretch>
                    <a:fillRect b="-1836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08FD89CC-E1AD-07A0-E79C-8A7EB566126E}"/>
                    </a:ext>
                  </a:extLst>
                </p:cNvPr>
                <p:cNvSpPr txBox="1"/>
                <p:nvPr/>
              </p:nvSpPr>
              <p:spPr>
                <a:xfrm rot="5400000">
                  <a:off x="2322996" y="4138729"/>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m:t>
                        </m:r>
                      </m:oMath>
                    </m:oMathPara>
                  </a14:m>
                  <a:endParaRPr lang="es-MX" dirty="0"/>
                </a:p>
              </p:txBody>
            </p:sp>
          </mc:Choice>
          <mc:Fallback>
            <p:sp>
              <p:nvSpPr>
                <p:cNvPr id="25" name="TextBox 24">
                  <a:extLst>
                    <a:ext uri="{FF2B5EF4-FFF2-40B4-BE49-F238E27FC236}">
                      <a16:creationId xmlns:a16="http://schemas.microsoft.com/office/drawing/2014/main" id="{08FD89CC-E1AD-07A0-E79C-8A7EB566126E}"/>
                    </a:ext>
                  </a:extLst>
                </p:cNvPr>
                <p:cNvSpPr txBox="1">
                  <a:spLocks noRot="1" noChangeAspect="1" noMove="1" noResize="1" noEditPoints="1" noAdjustHandles="1" noChangeArrowheads="1" noChangeShapeType="1" noTextEdit="1"/>
                </p:cNvSpPr>
                <p:nvPr/>
              </p:nvSpPr>
              <p:spPr>
                <a:xfrm rot="5400000">
                  <a:off x="2322996" y="4138729"/>
                  <a:ext cx="617799" cy="369332"/>
                </a:xfrm>
                <a:prstGeom prst="rect">
                  <a:avLst/>
                </a:prstGeom>
                <a:blipFill>
                  <a:blip r:embed="rId12"/>
                  <a:stretch>
                    <a:fillRect l="-204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BB4FB969-316A-36E9-399F-79810B9678D4}"/>
                    </a:ext>
                  </a:extLst>
                </p:cNvPr>
                <p:cNvSpPr/>
                <p:nvPr/>
              </p:nvSpPr>
              <p:spPr>
                <a:xfrm>
                  <a:off x="5591566"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b="0" i="1" smtClean="0">
                            <a:solidFill>
                              <a:schemeClr val="tx1"/>
                            </a:solidFill>
                            <a:latin typeface="Cambria Math" panose="02040503050406030204" pitchFamily="18" charset="0"/>
                          </a:rPr>
                          <m:t>𝑏</m:t>
                        </m:r>
                      </m:oMath>
                    </m:oMathPara>
                  </a14:m>
                  <a:endParaRPr lang="es-MX" dirty="0">
                    <a:solidFill>
                      <a:schemeClr val="tx1"/>
                    </a:solidFill>
                  </a:endParaRPr>
                </a:p>
              </p:txBody>
            </p:sp>
          </mc:Choice>
          <mc:Fallback>
            <p:sp>
              <p:nvSpPr>
                <p:cNvPr id="26" name="Oval 25">
                  <a:extLst>
                    <a:ext uri="{FF2B5EF4-FFF2-40B4-BE49-F238E27FC236}">
                      <a16:creationId xmlns:a16="http://schemas.microsoft.com/office/drawing/2014/main" id="{BB4FB969-316A-36E9-399F-79810B9678D4}"/>
                    </a:ext>
                  </a:extLst>
                </p:cNvPr>
                <p:cNvSpPr>
                  <a:spLocks noRot="1" noChangeAspect="1" noMove="1" noResize="1" noEditPoints="1" noAdjustHandles="1" noChangeArrowheads="1" noChangeShapeType="1" noTextEdit="1"/>
                </p:cNvSpPr>
                <p:nvPr/>
              </p:nvSpPr>
              <p:spPr>
                <a:xfrm>
                  <a:off x="5591566" y="4838339"/>
                  <a:ext cx="617799" cy="617799"/>
                </a:xfrm>
                <a:prstGeom prst="ellipse">
                  <a:avLst/>
                </a:prstGeom>
                <a:blipFill>
                  <a:blip r:embed="rId13"/>
                  <a:stretch>
                    <a:fillRect/>
                  </a:stretch>
                </a:blipFill>
                <a:ln>
                  <a:solidFill>
                    <a:srgbClr val="43778D"/>
                  </a:solidFill>
                </a:ln>
              </p:spPr>
              <p:txBody>
                <a:bodyPr/>
                <a:lstStyle/>
                <a:p>
                  <a:r>
                    <a:rPr lang="es-MX">
                      <a:noFill/>
                    </a:rPr>
                    <a:t> </a:t>
                  </a:r>
                </a:p>
              </p:txBody>
            </p:sp>
          </mc:Fallback>
        </mc:AlternateContent>
        <p:cxnSp>
          <p:nvCxnSpPr>
            <p:cNvPr id="27" name="Straight Arrow Connector 26">
              <a:extLst>
                <a:ext uri="{FF2B5EF4-FFF2-40B4-BE49-F238E27FC236}">
                  <a16:creationId xmlns:a16="http://schemas.microsoft.com/office/drawing/2014/main" id="{DB27B236-41EC-C1FC-6ECA-4390E7DB0437}"/>
                </a:ext>
              </a:extLst>
            </p:cNvPr>
            <p:cNvCxnSpPr>
              <a:cxnSpLocks/>
              <a:stCxn id="26" idx="0"/>
              <a:endCxn id="18" idx="2"/>
            </p:cNvCxnSpPr>
            <p:nvPr/>
          </p:nvCxnSpPr>
          <p:spPr>
            <a:xfrm flipV="1">
              <a:off x="5900466" y="3821934"/>
              <a:ext cx="0" cy="1016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C4BDFDC2-9710-FD48-CA79-21ED2987963E}"/>
                </a:ext>
              </a:extLst>
            </p:cNvPr>
            <p:cNvCxnSpPr>
              <a:cxnSpLocks/>
              <a:stCxn id="18" idx="3"/>
            </p:cNvCxnSpPr>
            <p:nvPr/>
          </p:nvCxnSpPr>
          <p:spPr>
            <a:xfrm>
              <a:off x="6293401" y="3428999"/>
              <a:ext cx="130935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4D013A66-A521-D5B1-6299-D340E738F4E5}"/>
                    </a:ext>
                  </a:extLst>
                </p:cNvPr>
                <p:cNvSpPr txBox="1"/>
                <p:nvPr/>
              </p:nvSpPr>
              <p:spPr>
                <a:xfrm>
                  <a:off x="7417131" y="3181351"/>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m:oMathPara>
                  </a14:m>
                  <a:endParaRPr lang="es-MX" dirty="0"/>
                </a:p>
              </p:txBody>
            </p:sp>
          </mc:Choice>
          <mc:Fallback>
            <p:sp>
              <p:nvSpPr>
                <p:cNvPr id="31" name="TextBox 30">
                  <a:extLst>
                    <a:ext uri="{FF2B5EF4-FFF2-40B4-BE49-F238E27FC236}">
                      <a16:creationId xmlns:a16="http://schemas.microsoft.com/office/drawing/2014/main" id="{4D013A66-A521-D5B1-6299-D340E738F4E5}"/>
                    </a:ext>
                  </a:extLst>
                </p:cNvPr>
                <p:cNvSpPr txBox="1">
                  <a:spLocks noRot="1" noChangeAspect="1" noMove="1" noResize="1" noEditPoints="1" noAdjustHandles="1" noChangeArrowheads="1" noChangeShapeType="1" noTextEdit="1"/>
                </p:cNvSpPr>
                <p:nvPr/>
              </p:nvSpPr>
              <p:spPr>
                <a:xfrm>
                  <a:off x="7417131" y="3181351"/>
                  <a:ext cx="617799" cy="369332"/>
                </a:xfrm>
                <a:prstGeom prst="rect">
                  <a:avLst/>
                </a:prstGeom>
                <a:blipFill>
                  <a:blip r:embed="rId14"/>
                  <a:stretch>
                    <a:fillRect t="-8000" r="-25301" b="-30000"/>
                  </a:stretch>
                </a:blipFill>
              </p:spPr>
              <p:txBody>
                <a:bodyPr/>
                <a:lstStyle/>
                <a:p>
                  <a:r>
                    <a:rPr lang="es-MX">
                      <a:noFill/>
                    </a:rPr>
                    <a:t> </a:t>
                  </a:r>
                </a:p>
              </p:txBody>
            </p:sp>
          </mc:Fallback>
        </mc:AlternateContent>
      </p:grpSp>
      <mc:AlternateContent xmlns:mc="http://schemas.openxmlformats.org/markup-compatibility/2006">
        <mc:Choice xmlns:a14="http://schemas.microsoft.com/office/drawing/2010/main" Requires="a14">
          <p:sp>
            <p:nvSpPr>
              <p:cNvPr id="7" name="Marcador de contenido 2">
                <a:extLst>
                  <a:ext uri="{FF2B5EF4-FFF2-40B4-BE49-F238E27FC236}">
                    <a16:creationId xmlns:a16="http://schemas.microsoft.com/office/drawing/2014/main" id="{59BA4770-9962-25C6-CD2D-FC8CD81AF577}"/>
                  </a:ext>
                </a:extLst>
              </p:cNvPr>
              <p:cNvSpPr txBox="1">
                <a:spLocks/>
              </p:cNvSpPr>
              <p:nvPr/>
            </p:nvSpPr>
            <p:spPr>
              <a:xfrm>
                <a:off x="4891449" y="780757"/>
                <a:ext cx="7212627" cy="573434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2200" dirty="0">
                    <a:latin typeface="Arial" panose="020B0604020202020204" pitchFamily="34" charset="0"/>
                    <a:cs typeface="Arial" panose="020B0604020202020204" pitchFamily="34" charset="0"/>
                  </a:rPr>
                  <a:t>Todas las derivadas con respecto a las </a:t>
                </a:r>
                <a:r>
                  <a:rPr lang="es-MX" sz="2200" i="1" dirty="0">
                    <a:latin typeface="Arial" panose="020B0604020202020204" pitchFamily="34" charset="0"/>
                    <a:cs typeface="Arial" panose="020B0604020202020204" pitchFamily="34" charset="0"/>
                  </a:rPr>
                  <a:t>w </a:t>
                </a:r>
                <a:r>
                  <a:rPr lang="es-MX" sz="2200" dirty="0">
                    <a:latin typeface="Arial" panose="020B0604020202020204" pitchFamily="34" charset="0"/>
                    <a:cs typeface="Arial" panose="020B0604020202020204" pitchFamily="34" charset="0"/>
                  </a:rPr>
                  <a:t>se pueden vectorizar en un gradiente llamado </a:t>
                </a:r>
                <a:r>
                  <a:rPr lang="es-MX" sz="2200" b="1" dirty="0">
                    <a:latin typeface="Arial" panose="020B0604020202020204" pitchFamily="34" charset="0"/>
                    <a:cs typeface="Arial" panose="020B0604020202020204" pitchFamily="34" charset="0"/>
                  </a:rPr>
                  <a:t>nabla, </a:t>
                </a:r>
                <a:r>
                  <a:rPr lang="es-MX" sz="2200" dirty="0">
                    <a:latin typeface="Arial" panose="020B0604020202020204" pitchFamily="34" charset="0"/>
                    <a:cs typeface="Arial" panose="020B0604020202020204" pitchFamily="34" charset="0"/>
                  </a:rPr>
                  <a:t>que se representa con </a:t>
                </a:r>
                <a14:m>
                  <m:oMath xmlns:m="http://schemas.openxmlformats.org/officeDocument/2006/math">
                    <m:sSub>
                      <m:sSubPr>
                        <m:ctrlPr>
                          <a:rPr lang="es-MX" sz="22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s-MX" sz="2200" i="1" smtClean="0">
                            <a:latin typeface="Cambria Math" panose="02040503050406030204" pitchFamily="18" charset="0"/>
                            <a:ea typeface="Cambria Math" panose="02040503050406030204" pitchFamily="18" charset="0"/>
                            <a:cs typeface="Arial" panose="020B0604020202020204" pitchFamily="34" charset="0"/>
                          </a:rPr>
                          <m:t>∇</m:t>
                        </m:r>
                      </m:e>
                      <m:sub>
                        <m:r>
                          <a:rPr lang="es-MX" sz="2200" b="0" i="1" smtClean="0">
                            <a:latin typeface="Cambria Math" panose="02040503050406030204" pitchFamily="18" charset="0"/>
                            <a:ea typeface="Cambria Math" panose="02040503050406030204" pitchFamily="18" charset="0"/>
                            <a:cs typeface="Arial" panose="020B0604020202020204" pitchFamily="34" charset="0"/>
                          </a:rPr>
                          <m:t>𝑤</m:t>
                        </m:r>
                      </m:sub>
                    </m:sSub>
                  </m:oMath>
                </a14:m>
                <a:r>
                  <a:rPr lang="es-MX" sz="2200" dirty="0">
                    <a:latin typeface="Arial" panose="020B0604020202020204" pitchFamily="34" charset="0"/>
                    <a:cs typeface="Arial" panose="020B0604020202020204" pitchFamily="34" charset="0"/>
                  </a:rPr>
                  <a:t>:</a:t>
                </a:r>
              </a:p>
              <a:p>
                <a:pPr algn="just"/>
                <a:endParaRPr lang="es-MX" sz="2200" dirty="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sSub>
                        <m:sSubPr>
                          <m:ctrlPr>
                            <a:rPr lang="es-MX" sz="2000" b="0" i="0"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s-MX" sz="2000" i="1">
                              <a:latin typeface="Cambria Math" panose="02040503050406030204" pitchFamily="18" charset="0"/>
                              <a:ea typeface="Cambria Math" panose="02040503050406030204" pitchFamily="18" charset="0"/>
                              <a:cs typeface="Arial" panose="020B0604020202020204" pitchFamily="34" charset="0"/>
                            </a:rPr>
                            <m:t>∇</m:t>
                          </m:r>
                        </m:e>
                        <m:sub>
                          <m:r>
                            <m:rPr>
                              <m:sty m:val="p"/>
                            </m:rPr>
                            <a:rPr lang="es-MX" sz="2000" b="0" i="0" smtClean="0">
                              <a:latin typeface="Cambria Math" panose="02040503050406030204" pitchFamily="18" charset="0"/>
                              <a:ea typeface="Cambria Math" panose="02040503050406030204" pitchFamily="18" charset="0"/>
                              <a:cs typeface="Arial" panose="020B0604020202020204" pitchFamily="34" charset="0"/>
                            </a:rPr>
                            <m:t>w</m:t>
                          </m:r>
                        </m:sub>
                      </m:sSub>
                      <m:r>
                        <a:rPr lang="es-MX" sz="2000" i="1">
                          <a:latin typeface="Cambria Math" panose="02040503050406030204" pitchFamily="18" charset="0"/>
                          <a:cs typeface="Arial" panose="020B0604020202020204" pitchFamily="34" charset="0"/>
                        </a:rPr>
                        <m:t>𝐿</m:t>
                      </m:r>
                      <m:r>
                        <a:rPr lang="es-MX" sz="2000" i="1">
                          <a:latin typeface="Cambria Math" panose="02040503050406030204" pitchFamily="18" charset="0"/>
                          <a:cs typeface="Arial" panose="020B0604020202020204" pitchFamily="34" charset="0"/>
                        </a:rPr>
                        <m:t>(</m:t>
                      </m:r>
                      <m:r>
                        <a:rPr lang="es-MX" sz="2000" i="1">
                          <a:latin typeface="Cambria Math" panose="02040503050406030204" pitchFamily="18" charset="0"/>
                          <a:cs typeface="Arial" panose="020B0604020202020204" pitchFamily="34" charset="0"/>
                        </a:rPr>
                        <m:t>𝑦</m:t>
                      </m:r>
                      <m:r>
                        <a:rPr lang="es-MX" sz="2000" i="1">
                          <a:latin typeface="Cambria Math" panose="02040503050406030204" pitchFamily="18" charset="0"/>
                          <a:cs typeface="Arial" panose="020B0604020202020204" pitchFamily="34" charset="0"/>
                        </a:rPr>
                        <m:t>,</m:t>
                      </m:r>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𝑦</m:t>
                          </m:r>
                        </m:e>
                      </m:acc>
                      <m:r>
                        <a:rPr lang="es-MX" sz="2000" i="1">
                          <a:latin typeface="Cambria Math" panose="02040503050406030204" pitchFamily="18" charset="0"/>
                          <a:cs typeface="Arial" panose="020B0604020202020204" pitchFamily="34" charset="0"/>
                        </a:rPr>
                        <m:t>)</m:t>
                      </m:r>
                      <m:r>
                        <a:rPr lang="es-MX" sz="2000" b="0" i="0" smtClean="0">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lang="es-MX" sz="2000" b="0" i="1" smtClean="0">
                              <a:latin typeface="Cambria Math" panose="02040503050406030204" pitchFamily="18" charset="0"/>
                              <a:ea typeface="Cambria Math" panose="02040503050406030204" pitchFamily="18" charset="0"/>
                              <a:cs typeface="Arial" panose="020B0604020202020204" pitchFamily="34" charset="0"/>
                            </a:rPr>
                          </m:ctrlPr>
                        </m:dPr>
                        <m:e>
                          <m:eqArr>
                            <m:eqArrPr>
                              <m:ctrlPr>
                                <a:rPr lang="es-MX" sz="2000">
                                  <a:latin typeface="Cambria Math" panose="02040503050406030204" pitchFamily="18" charset="0"/>
                                  <a:ea typeface="Cambria Math" panose="02040503050406030204" pitchFamily="18" charset="0"/>
                                  <a:cs typeface="Arial" panose="020B0604020202020204" pitchFamily="34" charset="0"/>
                                </a:rPr>
                              </m:ctrlPr>
                            </m:eqArrPr>
                            <m:e>
                              <m:r>
                                <a:rPr lang="es-MX" sz="2000">
                                  <a:latin typeface="Cambria Math" panose="02040503050406030204" pitchFamily="18" charset="0"/>
                                  <a:ea typeface="Cambria Math" panose="02040503050406030204" pitchFamily="18" charset="0"/>
                                  <a:cs typeface="Arial" panose="020B0604020202020204" pitchFamily="34" charset="0"/>
                                </a:rPr>
                                <m:t>−</m:t>
                              </m:r>
                              <m:d>
                                <m:dPr>
                                  <m:ctrlPr>
                                    <a:rPr lang="es-MX" sz="2000" i="1">
                                      <a:latin typeface="Cambria Math" panose="02040503050406030204" pitchFamily="18" charset="0"/>
                                      <a:cs typeface="Arial" panose="020B0604020202020204" pitchFamily="34" charset="0"/>
                                    </a:rPr>
                                  </m:ctrlPr>
                                </m:dPr>
                                <m:e>
                                  <m:r>
                                    <a:rPr lang="es-MX" sz="2000" i="1">
                                      <a:latin typeface="Cambria Math" panose="02040503050406030204" pitchFamily="18" charset="0"/>
                                      <a:cs typeface="Arial" panose="020B0604020202020204" pitchFamily="34" charset="0"/>
                                    </a:rPr>
                                    <m:t>𝑦</m:t>
                                  </m:r>
                                  <m:r>
                                    <a:rPr lang="es-MX" sz="2000" i="1">
                                      <a:latin typeface="Cambria Math" panose="02040503050406030204" pitchFamily="18" charset="0"/>
                                      <a:cs typeface="Arial" panose="020B0604020202020204" pitchFamily="34" charset="0"/>
                                    </a:rPr>
                                    <m:t>−</m:t>
                                  </m:r>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𝑦</m:t>
                                      </m:r>
                                    </m:e>
                                  </m:acc>
                                </m:e>
                              </m:d>
                              <m:sSub>
                                <m:sSubPr>
                                  <m:ctrlPr>
                                    <a:rPr lang="es-MX" sz="2000" i="1">
                                      <a:latin typeface="Cambria Math" panose="02040503050406030204" pitchFamily="18" charset="0"/>
                                      <a:cs typeface="Arial" panose="020B0604020202020204" pitchFamily="34" charset="0"/>
                                    </a:rPr>
                                  </m:ctrlPr>
                                </m:sSubPr>
                                <m:e>
                                  <m:r>
                                    <a:rPr lang="es-MX" sz="2000" i="1">
                                      <a:latin typeface="Cambria Math" panose="02040503050406030204" pitchFamily="18" charset="0"/>
                                      <a:cs typeface="Arial" panose="020B0604020202020204" pitchFamily="34" charset="0"/>
                                    </a:rPr>
                                    <m:t>𝑥</m:t>
                                  </m:r>
                                </m:e>
                                <m:sub>
                                  <m:r>
                                    <a:rPr lang="es-MX" sz="2000" b="0" i="1" smtClean="0">
                                      <a:latin typeface="Cambria Math" panose="02040503050406030204" pitchFamily="18" charset="0"/>
                                      <a:cs typeface="Arial" panose="020B0604020202020204" pitchFamily="34" charset="0"/>
                                    </a:rPr>
                                    <m:t>1</m:t>
                                  </m:r>
                                </m:sub>
                              </m:sSub>
                            </m:e>
                            <m:e>
                              <m:r>
                                <a:rPr lang="es-MX" sz="2000">
                                  <a:latin typeface="Cambria Math" panose="02040503050406030204" pitchFamily="18" charset="0"/>
                                  <a:ea typeface="Cambria Math" panose="02040503050406030204" pitchFamily="18" charset="0"/>
                                  <a:cs typeface="Arial" panose="020B0604020202020204" pitchFamily="34" charset="0"/>
                                </a:rPr>
                                <m:t>−</m:t>
                              </m:r>
                              <m:d>
                                <m:dPr>
                                  <m:ctrlPr>
                                    <a:rPr lang="es-MX" sz="2000" i="1">
                                      <a:latin typeface="Cambria Math" panose="02040503050406030204" pitchFamily="18" charset="0"/>
                                      <a:cs typeface="Arial" panose="020B0604020202020204" pitchFamily="34" charset="0"/>
                                    </a:rPr>
                                  </m:ctrlPr>
                                </m:dPr>
                                <m:e>
                                  <m:r>
                                    <a:rPr lang="es-MX" sz="2000" i="1">
                                      <a:latin typeface="Cambria Math" panose="02040503050406030204" pitchFamily="18" charset="0"/>
                                      <a:cs typeface="Arial" panose="020B0604020202020204" pitchFamily="34" charset="0"/>
                                    </a:rPr>
                                    <m:t>𝑦</m:t>
                                  </m:r>
                                  <m:r>
                                    <a:rPr lang="es-MX" sz="2000" i="1">
                                      <a:latin typeface="Cambria Math" panose="02040503050406030204" pitchFamily="18" charset="0"/>
                                      <a:cs typeface="Arial" panose="020B0604020202020204" pitchFamily="34" charset="0"/>
                                    </a:rPr>
                                    <m:t>−</m:t>
                                  </m:r>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𝑦</m:t>
                                      </m:r>
                                    </m:e>
                                  </m:acc>
                                </m:e>
                              </m:d>
                              <m:sSub>
                                <m:sSubPr>
                                  <m:ctrlPr>
                                    <a:rPr lang="es-MX" sz="2000" i="1">
                                      <a:latin typeface="Cambria Math" panose="02040503050406030204" pitchFamily="18" charset="0"/>
                                      <a:cs typeface="Arial" panose="020B0604020202020204" pitchFamily="34" charset="0"/>
                                    </a:rPr>
                                  </m:ctrlPr>
                                </m:sSubPr>
                                <m:e>
                                  <m:r>
                                    <a:rPr lang="es-MX" sz="2000" i="1">
                                      <a:latin typeface="Cambria Math" panose="02040503050406030204" pitchFamily="18" charset="0"/>
                                      <a:cs typeface="Arial" panose="020B0604020202020204" pitchFamily="34" charset="0"/>
                                    </a:rPr>
                                    <m:t>𝑥</m:t>
                                  </m:r>
                                </m:e>
                                <m:sub>
                                  <m:r>
                                    <a:rPr lang="es-MX" sz="2000" b="0" i="1" smtClean="0">
                                      <a:latin typeface="Cambria Math" panose="02040503050406030204" pitchFamily="18" charset="0"/>
                                      <a:cs typeface="Arial" panose="020B0604020202020204" pitchFamily="34" charset="0"/>
                                    </a:rPr>
                                    <m:t>2</m:t>
                                  </m:r>
                                </m:sub>
                              </m:sSub>
                            </m:e>
                            <m:e>
                              <m:r>
                                <a:rPr lang="es-MX" sz="2000" i="1" smtClean="0">
                                  <a:latin typeface="Cambria Math" panose="02040503050406030204" pitchFamily="18" charset="0"/>
                                  <a:ea typeface="Cambria Math" panose="02040503050406030204" pitchFamily="18" charset="0"/>
                                  <a:cs typeface="Arial" panose="020B0604020202020204" pitchFamily="34" charset="0"/>
                                </a:rPr>
                                <m:t>⋯</m:t>
                              </m:r>
                            </m:e>
                            <m:e>
                              <m:r>
                                <a:rPr lang="es-MX" sz="2000">
                                  <a:latin typeface="Cambria Math" panose="02040503050406030204" pitchFamily="18" charset="0"/>
                                  <a:ea typeface="Cambria Math" panose="02040503050406030204" pitchFamily="18" charset="0"/>
                                  <a:cs typeface="Arial" panose="020B0604020202020204" pitchFamily="34" charset="0"/>
                                </a:rPr>
                                <m:t>−</m:t>
                              </m:r>
                              <m:d>
                                <m:dPr>
                                  <m:ctrlPr>
                                    <a:rPr lang="es-MX" sz="2000" i="1">
                                      <a:latin typeface="Cambria Math" panose="02040503050406030204" pitchFamily="18" charset="0"/>
                                      <a:cs typeface="Arial" panose="020B0604020202020204" pitchFamily="34" charset="0"/>
                                    </a:rPr>
                                  </m:ctrlPr>
                                </m:dPr>
                                <m:e>
                                  <m:r>
                                    <a:rPr lang="es-MX" sz="2000" i="1">
                                      <a:latin typeface="Cambria Math" panose="02040503050406030204" pitchFamily="18" charset="0"/>
                                      <a:cs typeface="Arial" panose="020B0604020202020204" pitchFamily="34" charset="0"/>
                                    </a:rPr>
                                    <m:t>𝑦</m:t>
                                  </m:r>
                                  <m:r>
                                    <a:rPr lang="es-MX" sz="2000" i="1">
                                      <a:latin typeface="Cambria Math" panose="02040503050406030204" pitchFamily="18" charset="0"/>
                                      <a:cs typeface="Arial" panose="020B0604020202020204" pitchFamily="34" charset="0"/>
                                    </a:rPr>
                                    <m:t>−</m:t>
                                  </m:r>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𝑦</m:t>
                                      </m:r>
                                    </m:e>
                                  </m:acc>
                                </m:e>
                              </m:d>
                              <m:sSub>
                                <m:sSubPr>
                                  <m:ctrlPr>
                                    <a:rPr lang="es-MX" sz="2000" i="1">
                                      <a:latin typeface="Cambria Math" panose="02040503050406030204" pitchFamily="18" charset="0"/>
                                      <a:cs typeface="Arial" panose="020B0604020202020204" pitchFamily="34" charset="0"/>
                                    </a:rPr>
                                  </m:ctrlPr>
                                </m:sSubPr>
                                <m:e>
                                  <m:r>
                                    <a:rPr lang="es-MX" sz="2000" i="1">
                                      <a:latin typeface="Cambria Math" panose="02040503050406030204" pitchFamily="18" charset="0"/>
                                      <a:cs typeface="Arial" panose="020B0604020202020204" pitchFamily="34" charset="0"/>
                                    </a:rPr>
                                    <m:t>𝑥</m:t>
                                  </m:r>
                                </m:e>
                                <m:sub>
                                  <m:r>
                                    <a:rPr lang="es-MX" sz="2000" b="0" i="1" smtClean="0">
                                      <a:latin typeface="Cambria Math" panose="02040503050406030204" pitchFamily="18" charset="0"/>
                                      <a:cs typeface="Arial" panose="020B0604020202020204" pitchFamily="34" charset="0"/>
                                    </a:rPr>
                                    <m:t>𝑛</m:t>
                                  </m:r>
                                </m:sub>
                              </m:sSub>
                            </m:e>
                          </m:eqArr>
                        </m:e>
                      </m:d>
                    </m:oMath>
                  </m:oMathPara>
                </a14:m>
                <a:endParaRPr lang="es-MX" sz="2000" dirty="0">
                  <a:latin typeface="Arial" panose="020B0604020202020204" pitchFamily="34" charset="0"/>
                  <a:cs typeface="Arial" panose="020B0604020202020204" pitchFamily="34" charset="0"/>
                </a:endParaRPr>
              </a:p>
              <a:p>
                <a:pPr algn="l"/>
                <a:endParaRPr lang="es-MX" sz="2200" dirty="0">
                  <a:latin typeface="Arial" panose="020B0604020202020204" pitchFamily="34" charset="0"/>
                  <a:cs typeface="Arial" panose="020B0604020202020204" pitchFamily="34" charset="0"/>
                </a:endParaRPr>
              </a:p>
              <a:p>
                <a:pPr algn="l"/>
                <a:r>
                  <a:rPr lang="es-MX" sz="2200" dirty="0">
                    <a:latin typeface="Arial" panose="020B0604020202020204" pitchFamily="34" charset="0"/>
                    <a:cs typeface="Arial" panose="020B0604020202020204" pitchFamily="34" charset="0"/>
                  </a:rPr>
                  <a:t>Se puede factorizar el </a:t>
                </a:r>
                <a14:m>
                  <m:oMath xmlns:m="http://schemas.openxmlformats.org/officeDocument/2006/math">
                    <m:r>
                      <a:rPr lang="es-MX" sz="2200" smtClean="0">
                        <a:latin typeface="Cambria Math" panose="02040503050406030204" pitchFamily="18" charset="0"/>
                        <a:ea typeface="Cambria Math" panose="02040503050406030204" pitchFamily="18" charset="0"/>
                        <a:cs typeface="Arial" panose="020B0604020202020204" pitchFamily="34" charset="0"/>
                      </a:rPr>
                      <m:t>−</m:t>
                    </m:r>
                    <m:d>
                      <m:dPr>
                        <m:ctrlPr>
                          <a:rPr lang="es-MX" sz="2200" i="1">
                            <a:latin typeface="Cambria Math" panose="02040503050406030204" pitchFamily="18" charset="0"/>
                            <a:cs typeface="Arial" panose="020B0604020202020204" pitchFamily="34" charset="0"/>
                          </a:rPr>
                        </m:ctrlPr>
                      </m:dPr>
                      <m:e>
                        <m:r>
                          <a:rPr lang="es-MX" sz="2200" i="1">
                            <a:latin typeface="Cambria Math" panose="02040503050406030204" pitchFamily="18" charset="0"/>
                            <a:cs typeface="Arial" panose="020B0604020202020204" pitchFamily="34" charset="0"/>
                          </a:rPr>
                          <m:t>𝑦</m:t>
                        </m:r>
                        <m:r>
                          <a:rPr lang="es-MX" sz="2200" i="1">
                            <a:latin typeface="Cambria Math" panose="02040503050406030204" pitchFamily="18" charset="0"/>
                            <a:cs typeface="Arial" panose="020B0604020202020204" pitchFamily="34" charset="0"/>
                          </a:rPr>
                          <m:t>−</m:t>
                        </m:r>
                        <m:acc>
                          <m:accPr>
                            <m:chr m:val="̂"/>
                            <m:ctrlPr>
                              <a:rPr lang="es-MX" sz="2200" i="1">
                                <a:latin typeface="Cambria Math" panose="02040503050406030204" pitchFamily="18" charset="0"/>
                                <a:cs typeface="Arial" panose="020B0604020202020204" pitchFamily="34" charset="0"/>
                              </a:rPr>
                            </m:ctrlPr>
                          </m:accPr>
                          <m:e>
                            <m:r>
                              <a:rPr lang="es-MX" sz="2200" i="1">
                                <a:latin typeface="Cambria Math" panose="02040503050406030204" pitchFamily="18" charset="0"/>
                                <a:cs typeface="Arial" panose="020B0604020202020204" pitchFamily="34" charset="0"/>
                              </a:rPr>
                              <m:t>𝑦</m:t>
                            </m:r>
                          </m:e>
                        </m:acc>
                      </m:e>
                    </m:d>
                  </m:oMath>
                </a14:m>
                <a:r>
                  <a:rPr lang="es-MX" sz="2200" dirty="0">
                    <a:latin typeface="Arial" panose="020B0604020202020204" pitchFamily="34" charset="0"/>
                    <a:cs typeface="Arial" panose="020B0604020202020204" pitchFamily="34" charset="0"/>
                  </a:rPr>
                  <a:t>:</a:t>
                </a:r>
              </a:p>
              <a:p>
                <a:pPr algn="l"/>
                <a:endParaRPr lang="es-MX" sz="2200" dirty="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sSub>
                        <m:sSubPr>
                          <m:ctrlPr>
                            <a:rPr lang="es-MX" sz="20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s-MX" sz="2000" i="1">
                              <a:latin typeface="Cambria Math" panose="02040503050406030204" pitchFamily="18" charset="0"/>
                              <a:ea typeface="Cambria Math" panose="02040503050406030204" pitchFamily="18" charset="0"/>
                              <a:cs typeface="Arial" panose="020B0604020202020204" pitchFamily="34" charset="0"/>
                            </a:rPr>
                            <m:t>∇</m:t>
                          </m:r>
                        </m:e>
                        <m:sub>
                          <m:r>
                            <m:rPr>
                              <m:sty m:val="p"/>
                            </m:rPr>
                            <a:rPr lang="es-MX" sz="2000">
                              <a:latin typeface="Cambria Math" panose="02040503050406030204" pitchFamily="18" charset="0"/>
                              <a:ea typeface="Cambria Math" panose="02040503050406030204" pitchFamily="18" charset="0"/>
                              <a:cs typeface="Arial" panose="020B0604020202020204" pitchFamily="34" charset="0"/>
                            </a:rPr>
                            <m:t>w</m:t>
                          </m:r>
                        </m:sub>
                      </m:sSub>
                      <m:r>
                        <a:rPr lang="es-MX" sz="2000" i="1">
                          <a:latin typeface="Cambria Math" panose="02040503050406030204" pitchFamily="18" charset="0"/>
                          <a:cs typeface="Arial" panose="020B0604020202020204" pitchFamily="34" charset="0"/>
                        </a:rPr>
                        <m:t>𝐿</m:t>
                      </m:r>
                      <m:d>
                        <m:dPr>
                          <m:ctrlPr>
                            <a:rPr lang="es-MX" sz="2000" i="1">
                              <a:latin typeface="Cambria Math" panose="02040503050406030204" pitchFamily="18" charset="0"/>
                              <a:cs typeface="Arial" panose="020B0604020202020204" pitchFamily="34" charset="0"/>
                            </a:rPr>
                          </m:ctrlPr>
                        </m:dPr>
                        <m:e>
                          <m:r>
                            <a:rPr lang="es-MX" sz="2000" i="1">
                              <a:latin typeface="Cambria Math" panose="02040503050406030204" pitchFamily="18" charset="0"/>
                              <a:cs typeface="Arial" panose="020B0604020202020204" pitchFamily="34" charset="0"/>
                            </a:rPr>
                            <m:t>𝑦</m:t>
                          </m:r>
                          <m:r>
                            <a:rPr lang="es-MX" sz="2000" i="1">
                              <a:latin typeface="Cambria Math" panose="02040503050406030204" pitchFamily="18" charset="0"/>
                              <a:cs typeface="Arial" panose="020B0604020202020204" pitchFamily="34" charset="0"/>
                            </a:rPr>
                            <m:t>,</m:t>
                          </m:r>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𝑦</m:t>
                              </m:r>
                            </m:e>
                          </m:acc>
                        </m:e>
                      </m:d>
                      <m:r>
                        <a:rPr lang="es-MX" sz="2000" b="0" i="0" smtClean="0">
                          <a:latin typeface="Cambria Math" panose="02040503050406030204" pitchFamily="18" charset="0"/>
                          <a:cs typeface="Arial" panose="020B0604020202020204" pitchFamily="34" charset="0"/>
                        </a:rPr>
                        <m:t>=</m:t>
                      </m:r>
                      <m:r>
                        <a:rPr lang="es-MX" sz="2000">
                          <a:latin typeface="Cambria Math" panose="02040503050406030204" pitchFamily="18" charset="0"/>
                          <a:ea typeface="Cambria Math" panose="02040503050406030204" pitchFamily="18" charset="0"/>
                          <a:cs typeface="Arial" panose="020B0604020202020204" pitchFamily="34" charset="0"/>
                        </a:rPr>
                        <m:t>−</m:t>
                      </m:r>
                      <m:d>
                        <m:dPr>
                          <m:ctrlPr>
                            <a:rPr lang="es-MX" sz="2000" i="1">
                              <a:latin typeface="Cambria Math" panose="02040503050406030204" pitchFamily="18" charset="0"/>
                              <a:cs typeface="Arial" panose="020B0604020202020204" pitchFamily="34" charset="0"/>
                            </a:rPr>
                          </m:ctrlPr>
                        </m:dPr>
                        <m:e>
                          <m:r>
                            <a:rPr lang="es-MX" sz="2000" i="1">
                              <a:latin typeface="Cambria Math" panose="02040503050406030204" pitchFamily="18" charset="0"/>
                              <a:cs typeface="Arial" panose="020B0604020202020204" pitchFamily="34" charset="0"/>
                            </a:rPr>
                            <m:t>𝑦</m:t>
                          </m:r>
                          <m:r>
                            <a:rPr lang="es-MX" sz="2000" i="1">
                              <a:latin typeface="Cambria Math" panose="02040503050406030204" pitchFamily="18" charset="0"/>
                              <a:cs typeface="Arial" panose="020B0604020202020204" pitchFamily="34" charset="0"/>
                            </a:rPr>
                            <m:t>−</m:t>
                          </m:r>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𝑦</m:t>
                              </m:r>
                            </m:e>
                          </m:acc>
                        </m:e>
                      </m:d>
                      <m:d>
                        <m:dPr>
                          <m:begChr m:val="["/>
                          <m:endChr m:val="]"/>
                          <m:ctrlPr>
                            <a:rPr lang="es-MX" sz="2000" i="1">
                              <a:latin typeface="Cambria Math" panose="02040503050406030204" pitchFamily="18" charset="0"/>
                              <a:ea typeface="Cambria Math" panose="02040503050406030204" pitchFamily="18" charset="0"/>
                              <a:cs typeface="Arial" panose="020B0604020202020204" pitchFamily="34" charset="0"/>
                            </a:rPr>
                          </m:ctrlPr>
                        </m:dPr>
                        <m:e>
                          <m:eqArr>
                            <m:eqArrPr>
                              <m:ctrlPr>
                                <a:rPr lang="es-MX" sz="2000" i="1">
                                  <a:latin typeface="Cambria Math" panose="02040503050406030204" pitchFamily="18" charset="0"/>
                                  <a:ea typeface="Cambria Math" panose="02040503050406030204" pitchFamily="18" charset="0"/>
                                  <a:cs typeface="Arial" panose="020B0604020202020204" pitchFamily="34" charset="0"/>
                                </a:rPr>
                              </m:ctrlPr>
                            </m:eqArrPr>
                            <m:e>
                              <m:sSub>
                                <m:sSubPr>
                                  <m:ctrlPr>
                                    <a:rPr lang="es-MX" sz="2000" i="1" smtClean="0">
                                      <a:latin typeface="Cambria Math" panose="02040503050406030204" pitchFamily="18" charset="0"/>
                                      <a:cs typeface="Arial" panose="020B0604020202020204" pitchFamily="34" charset="0"/>
                                    </a:rPr>
                                  </m:ctrlPr>
                                </m:sSubPr>
                                <m:e>
                                  <m:r>
                                    <a:rPr lang="es-MX" sz="2000" i="1">
                                      <a:latin typeface="Cambria Math" panose="02040503050406030204" pitchFamily="18" charset="0"/>
                                      <a:cs typeface="Arial" panose="020B0604020202020204" pitchFamily="34" charset="0"/>
                                    </a:rPr>
                                    <m:t>𝑥</m:t>
                                  </m:r>
                                </m:e>
                                <m:sub>
                                  <m:r>
                                    <a:rPr lang="es-MX" sz="2000" i="1">
                                      <a:latin typeface="Cambria Math" panose="02040503050406030204" pitchFamily="18" charset="0"/>
                                      <a:cs typeface="Arial" panose="020B0604020202020204" pitchFamily="34" charset="0"/>
                                    </a:rPr>
                                    <m:t>1</m:t>
                                  </m:r>
                                </m:sub>
                              </m:sSub>
                            </m:e>
                            <m:e>
                              <m:sSub>
                                <m:sSubPr>
                                  <m:ctrlPr>
                                    <a:rPr lang="es-MX" sz="2000" i="1">
                                      <a:latin typeface="Cambria Math" panose="02040503050406030204" pitchFamily="18" charset="0"/>
                                      <a:cs typeface="Arial" panose="020B0604020202020204" pitchFamily="34" charset="0"/>
                                    </a:rPr>
                                  </m:ctrlPr>
                                </m:sSubPr>
                                <m:e>
                                  <m:r>
                                    <a:rPr lang="es-MX" sz="2000" i="1">
                                      <a:latin typeface="Cambria Math" panose="02040503050406030204" pitchFamily="18" charset="0"/>
                                      <a:cs typeface="Arial" panose="020B0604020202020204" pitchFamily="34" charset="0"/>
                                    </a:rPr>
                                    <m:t>𝑥</m:t>
                                  </m:r>
                                </m:e>
                                <m:sub>
                                  <m:r>
                                    <a:rPr lang="es-MX" sz="2000" i="1">
                                      <a:latin typeface="Cambria Math" panose="02040503050406030204" pitchFamily="18" charset="0"/>
                                      <a:cs typeface="Arial" panose="020B0604020202020204" pitchFamily="34" charset="0"/>
                                    </a:rPr>
                                    <m:t>2</m:t>
                                  </m:r>
                                </m:sub>
                              </m:sSub>
                            </m:e>
                            <m:e>
                              <m:r>
                                <a:rPr lang="es-MX" sz="2000" i="1">
                                  <a:latin typeface="Cambria Math" panose="02040503050406030204" pitchFamily="18" charset="0"/>
                                  <a:ea typeface="Cambria Math" panose="02040503050406030204" pitchFamily="18" charset="0"/>
                                  <a:cs typeface="Arial" panose="020B0604020202020204" pitchFamily="34" charset="0"/>
                                </a:rPr>
                                <m:t>⋯</m:t>
                              </m:r>
                            </m:e>
                            <m:e>
                              <m:sSub>
                                <m:sSubPr>
                                  <m:ctrlPr>
                                    <a:rPr lang="es-MX" sz="2000" i="1" smtClean="0">
                                      <a:latin typeface="Cambria Math" panose="02040503050406030204" pitchFamily="18" charset="0"/>
                                      <a:cs typeface="Arial" panose="020B0604020202020204" pitchFamily="34" charset="0"/>
                                    </a:rPr>
                                  </m:ctrlPr>
                                </m:sSubPr>
                                <m:e>
                                  <m:r>
                                    <a:rPr lang="es-MX" sz="2000" i="1">
                                      <a:latin typeface="Cambria Math" panose="02040503050406030204" pitchFamily="18" charset="0"/>
                                      <a:cs typeface="Arial" panose="020B0604020202020204" pitchFamily="34" charset="0"/>
                                    </a:rPr>
                                    <m:t>𝑥</m:t>
                                  </m:r>
                                </m:e>
                                <m:sub>
                                  <m:r>
                                    <a:rPr lang="es-MX" sz="2000" i="1">
                                      <a:latin typeface="Cambria Math" panose="02040503050406030204" pitchFamily="18" charset="0"/>
                                      <a:cs typeface="Arial" panose="020B0604020202020204" pitchFamily="34" charset="0"/>
                                    </a:rPr>
                                    <m:t>𝑛</m:t>
                                  </m:r>
                                </m:sub>
                              </m:sSub>
                            </m:e>
                          </m:eqArr>
                        </m:e>
                      </m:d>
                    </m:oMath>
                  </m:oMathPara>
                </a14:m>
                <a:endParaRPr lang="es-MX" sz="2200" dirty="0">
                  <a:latin typeface="Arial" panose="020B0604020202020204" pitchFamily="34" charset="0"/>
                  <a:cs typeface="Arial" panose="020B0604020202020204" pitchFamily="34" charset="0"/>
                </a:endParaRPr>
              </a:p>
              <a:p>
                <a:pPr algn="l"/>
                <a:r>
                  <a:rPr lang="es-MX" sz="2200" dirty="0">
                    <a:latin typeface="Arial" panose="020B0604020202020204" pitchFamily="34" charset="0"/>
                    <a:cs typeface="Arial" panose="020B0604020202020204" pitchFamily="34" charset="0"/>
                  </a:rPr>
                  <a:t>Que se puede simplificar en:</a:t>
                </a:r>
              </a:p>
              <a:p>
                <a:pPr algn="l"/>
                <a:endParaRPr lang="es-MX" sz="2200" dirty="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sSub>
                        <m:sSubPr>
                          <m:ctrlPr>
                            <a:rPr lang="es-MX" sz="240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s-MX" sz="2400" i="1">
                              <a:latin typeface="Cambria Math" panose="02040503050406030204" pitchFamily="18" charset="0"/>
                              <a:ea typeface="Cambria Math" panose="02040503050406030204" pitchFamily="18" charset="0"/>
                              <a:cs typeface="Arial" panose="020B0604020202020204" pitchFamily="34" charset="0"/>
                            </a:rPr>
                            <m:t>∇</m:t>
                          </m:r>
                        </m:e>
                        <m:sub>
                          <m:r>
                            <m:rPr>
                              <m:sty m:val="p"/>
                            </m:rPr>
                            <a:rPr lang="es-MX" sz="2400">
                              <a:latin typeface="Cambria Math" panose="02040503050406030204" pitchFamily="18" charset="0"/>
                              <a:ea typeface="Cambria Math" panose="02040503050406030204" pitchFamily="18" charset="0"/>
                              <a:cs typeface="Arial" panose="020B0604020202020204" pitchFamily="34" charset="0"/>
                            </a:rPr>
                            <m:t>w</m:t>
                          </m:r>
                        </m:sub>
                      </m:sSub>
                      <m:r>
                        <a:rPr lang="es-MX" sz="2400" i="1">
                          <a:latin typeface="Cambria Math" panose="02040503050406030204" pitchFamily="18" charset="0"/>
                          <a:cs typeface="Arial" panose="020B0604020202020204" pitchFamily="34" charset="0"/>
                        </a:rPr>
                        <m:t>𝐿</m:t>
                      </m:r>
                      <m:d>
                        <m:dPr>
                          <m:ctrlPr>
                            <a:rPr lang="es-MX" sz="2400" i="1">
                              <a:latin typeface="Cambria Math" panose="02040503050406030204" pitchFamily="18" charset="0"/>
                              <a:cs typeface="Arial" panose="020B0604020202020204" pitchFamily="34" charset="0"/>
                            </a:rPr>
                          </m:ctrlPr>
                        </m:dPr>
                        <m:e>
                          <m:r>
                            <a:rPr lang="es-MX" sz="2400" i="1">
                              <a:latin typeface="Cambria Math" panose="02040503050406030204" pitchFamily="18" charset="0"/>
                              <a:cs typeface="Arial" panose="020B0604020202020204" pitchFamily="34" charset="0"/>
                            </a:rPr>
                            <m:t>𝑦</m:t>
                          </m:r>
                          <m:r>
                            <a:rPr lang="es-MX" sz="2400" i="1">
                              <a:latin typeface="Cambria Math" panose="02040503050406030204" pitchFamily="18" charset="0"/>
                              <a:cs typeface="Arial" panose="020B0604020202020204" pitchFamily="34" charset="0"/>
                            </a:rPr>
                            <m:t>,</m:t>
                          </m:r>
                          <m:acc>
                            <m:accPr>
                              <m:chr m:val="̂"/>
                              <m:ctrlPr>
                                <a:rPr lang="es-MX" sz="2400" i="1">
                                  <a:latin typeface="Cambria Math" panose="02040503050406030204" pitchFamily="18" charset="0"/>
                                  <a:cs typeface="Arial" panose="020B0604020202020204" pitchFamily="34" charset="0"/>
                                </a:rPr>
                              </m:ctrlPr>
                            </m:accPr>
                            <m:e>
                              <m:r>
                                <a:rPr lang="es-MX" sz="2400" i="1">
                                  <a:latin typeface="Cambria Math" panose="02040503050406030204" pitchFamily="18" charset="0"/>
                                  <a:cs typeface="Arial" panose="020B0604020202020204" pitchFamily="34" charset="0"/>
                                </a:rPr>
                                <m:t>𝑦</m:t>
                              </m:r>
                            </m:e>
                          </m:acc>
                        </m:e>
                      </m:d>
                      <m:r>
                        <a:rPr lang="es-MX" sz="2400" b="0" i="0" smtClean="0">
                          <a:latin typeface="Cambria Math" panose="02040503050406030204" pitchFamily="18" charset="0"/>
                          <a:cs typeface="Arial" panose="020B0604020202020204" pitchFamily="34" charset="0"/>
                        </a:rPr>
                        <m:t>=</m:t>
                      </m:r>
                      <m:r>
                        <a:rPr lang="es-MX" sz="2400">
                          <a:latin typeface="Cambria Math" panose="02040503050406030204" pitchFamily="18" charset="0"/>
                          <a:ea typeface="Cambria Math" panose="02040503050406030204" pitchFamily="18" charset="0"/>
                          <a:cs typeface="Arial" panose="020B0604020202020204" pitchFamily="34" charset="0"/>
                        </a:rPr>
                        <m:t>−</m:t>
                      </m:r>
                      <m:d>
                        <m:dPr>
                          <m:ctrlPr>
                            <a:rPr lang="es-MX" sz="2400" i="1">
                              <a:latin typeface="Cambria Math" panose="02040503050406030204" pitchFamily="18" charset="0"/>
                              <a:cs typeface="Arial" panose="020B0604020202020204" pitchFamily="34" charset="0"/>
                            </a:rPr>
                          </m:ctrlPr>
                        </m:dPr>
                        <m:e>
                          <m:r>
                            <a:rPr lang="es-MX" sz="2400" i="1">
                              <a:latin typeface="Cambria Math" panose="02040503050406030204" pitchFamily="18" charset="0"/>
                              <a:cs typeface="Arial" panose="020B0604020202020204" pitchFamily="34" charset="0"/>
                            </a:rPr>
                            <m:t>𝑦</m:t>
                          </m:r>
                          <m:r>
                            <a:rPr lang="es-MX" sz="2400" i="1">
                              <a:latin typeface="Cambria Math" panose="02040503050406030204" pitchFamily="18" charset="0"/>
                              <a:cs typeface="Arial" panose="020B0604020202020204" pitchFamily="34" charset="0"/>
                            </a:rPr>
                            <m:t>−</m:t>
                          </m:r>
                          <m:acc>
                            <m:accPr>
                              <m:chr m:val="̂"/>
                              <m:ctrlPr>
                                <a:rPr lang="es-MX" sz="2400" i="1">
                                  <a:latin typeface="Cambria Math" panose="02040503050406030204" pitchFamily="18" charset="0"/>
                                  <a:cs typeface="Arial" panose="020B0604020202020204" pitchFamily="34" charset="0"/>
                                </a:rPr>
                              </m:ctrlPr>
                            </m:accPr>
                            <m:e>
                              <m:r>
                                <a:rPr lang="es-MX" sz="2400" i="1">
                                  <a:latin typeface="Cambria Math" panose="02040503050406030204" pitchFamily="18" charset="0"/>
                                  <a:cs typeface="Arial" panose="020B0604020202020204" pitchFamily="34" charset="0"/>
                                </a:rPr>
                                <m:t>𝑦</m:t>
                              </m:r>
                            </m:e>
                          </m:acc>
                        </m:e>
                      </m:d>
                      <m:r>
                        <a:rPr lang="es-MX" sz="2400" b="0" i="1" smtClean="0">
                          <a:latin typeface="Cambria Math" panose="02040503050406030204" pitchFamily="18" charset="0"/>
                          <a:cs typeface="Arial" panose="020B0604020202020204" pitchFamily="34" charset="0"/>
                        </a:rPr>
                        <m:t>𝑋</m:t>
                      </m:r>
                    </m:oMath>
                  </m:oMathPara>
                </a14:m>
                <a:endParaRPr lang="es-MX" sz="2200" dirty="0">
                  <a:latin typeface="Arial" panose="020B0604020202020204" pitchFamily="34" charset="0"/>
                  <a:cs typeface="Arial" panose="020B0604020202020204" pitchFamily="34" charset="0"/>
                </a:endParaRPr>
              </a:p>
              <a:p>
                <a:pPr algn="l"/>
                <a:endParaRPr lang="es-MX" sz="2200" dirty="0">
                  <a:latin typeface="Arial" panose="020B0604020202020204" pitchFamily="34" charset="0"/>
                  <a:cs typeface="Arial" panose="020B0604020202020204" pitchFamily="34" charset="0"/>
                </a:endParaRPr>
              </a:p>
              <a:p>
                <a:pPr algn="l"/>
                <a:endParaRPr lang="es-MX" sz="2200" dirty="0">
                  <a:latin typeface="Arial" panose="020B0604020202020204" pitchFamily="34" charset="0"/>
                  <a:cs typeface="Arial" panose="020B0604020202020204" pitchFamily="34" charset="0"/>
                </a:endParaRPr>
              </a:p>
            </p:txBody>
          </p:sp>
        </mc:Choice>
        <mc:Fallback>
          <p:sp>
            <p:nvSpPr>
              <p:cNvPr id="7" name="Marcador de contenido 2">
                <a:extLst>
                  <a:ext uri="{FF2B5EF4-FFF2-40B4-BE49-F238E27FC236}">
                    <a16:creationId xmlns:a16="http://schemas.microsoft.com/office/drawing/2014/main" id="{59BA4770-9962-25C6-CD2D-FC8CD81AF577}"/>
                  </a:ext>
                </a:extLst>
              </p:cNvPr>
              <p:cNvSpPr txBox="1">
                <a:spLocks noRot="1" noChangeAspect="1" noMove="1" noResize="1" noEditPoints="1" noAdjustHandles="1" noChangeArrowheads="1" noChangeShapeType="1" noTextEdit="1"/>
              </p:cNvSpPr>
              <p:nvPr/>
            </p:nvSpPr>
            <p:spPr>
              <a:xfrm>
                <a:off x="4891449" y="780757"/>
                <a:ext cx="7212627" cy="5734341"/>
              </a:xfrm>
              <a:prstGeom prst="rect">
                <a:avLst/>
              </a:prstGeom>
              <a:blipFill>
                <a:blip r:embed="rId15"/>
                <a:stretch>
                  <a:fillRect l="-1098" t="-1807" r="-1014" b="-319"/>
                </a:stretch>
              </a:blipFill>
            </p:spPr>
            <p:txBody>
              <a:bodyPr/>
              <a:lstStyle/>
              <a:p>
                <a:r>
                  <a:rPr lang="es-MX">
                    <a:noFill/>
                  </a:rPr>
                  <a:t> </a:t>
                </a:r>
              </a:p>
            </p:txBody>
          </p:sp>
        </mc:Fallback>
      </mc:AlternateContent>
    </p:spTree>
    <p:extLst>
      <p:ext uri="{BB962C8B-B14F-4D97-AF65-F5344CB8AC3E}">
        <p14:creationId xmlns:p14="http://schemas.microsoft.com/office/powerpoint/2010/main" val="1301012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09FC-86D3-F81C-2245-D9E19C1A4E5D}"/>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015AEA1C-5B81-36F0-22EA-88611FC33A8C}"/>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EFBFF46E-D1EB-A7A3-95AE-221F622529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EEC7807A-EAE5-04A3-4288-54697A062D5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57BB415B-B4FF-FAAC-83C1-709FEAC55C48}"/>
              </a:ext>
            </a:extLst>
          </p:cNvPr>
          <p:cNvSpPr txBox="1">
            <a:spLocks/>
          </p:cNvSpPr>
          <p:nvPr/>
        </p:nvSpPr>
        <p:spPr>
          <a:xfrm>
            <a:off x="3611170" y="105155"/>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err="1">
                <a:solidFill>
                  <a:srgbClr val="002780"/>
                </a:solidFill>
                <a:latin typeface="+mn-lt"/>
              </a:rPr>
              <a:t>Adaline</a:t>
            </a:r>
            <a:endParaRPr lang="es-MX" sz="4000" cap="small" dirty="0">
              <a:solidFill>
                <a:srgbClr val="002780"/>
              </a:solidFill>
              <a:latin typeface="+mn-lt"/>
            </a:endParaRPr>
          </a:p>
        </p:txBody>
      </p:sp>
      <mc:AlternateContent xmlns:mc="http://schemas.openxmlformats.org/markup-compatibility/2006">
        <mc:Choice xmlns:a14="http://schemas.microsoft.com/office/drawing/2010/main" Requires="a14">
          <p:sp>
            <p:nvSpPr>
              <p:cNvPr id="7" name="Marcador de contenido 2">
                <a:extLst>
                  <a:ext uri="{FF2B5EF4-FFF2-40B4-BE49-F238E27FC236}">
                    <a16:creationId xmlns:a16="http://schemas.microsoft.com/office/drawing/2014/main" id="{7E00A757-CEF6-BE76-6BCF-3B32598DDDAE}"/>
                  </a:ext>
                </a:extLst>
              </p:cNvPr>
              <p:cNvSpPr txBox="1">
                <a:spLocks/>
              </p:cNvSpPr>
              <p:nvPr/>
            </p:nvSpPr>
            <p:spPr>
              <a:xfrm>
                <a:off x="844810" y="1020547"/>
                <a:ext cx="4486542" cy="36580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1800" dirty="0">
                    <a:latin typeface="Arial" panose="020B0604020202020204" pitchFamily="34" charset="0"/>
                    <a:cs typeface="Arial" panose="020B0604020202020204" pitchFamily="34" charset="0"/>
                  </a:rPr>
                  <a:t>Lo último es aplicar el gradiente nabla en el gradiente descendiente: </a:t>
                </a:r>
              </a:p>
              <a:p>
                <a:pPr algn="l"/>
                <a:endParaRPr lang="es-MX" sz="2400" i="1" dirty="0">
                  <a:latin typeface="Cambria Math" panose="02040503050406030204" pitchFamily="18" charset="0"/>
                  <a:ea typeface="Cambria Math" panose="02040503050406030204" pitchFamily="18"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sSub>
                        <m:sSubPr>
                          <m:ctrlPr>
                            <a:rPr lang="es-MX" sz="160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s-MX" sz="1600" i="1">
                              <a:latin typeface="Cambria Math" panose="02040503050406030204" pitchFamily="18" charset="0"/>
                              <a:ea typeface="Cambria Math" panose="02040503050406030204" pitchFamily="18" charset="0"/>
                              <a:cs typeface="Arial" panose="020B0604020202020204" pitchFamily="34" charset="0"/>
                            </a:rPr>
                            <m:t>∇</m:t>
                          </m:r>
                        </m:e>
                        <m:sub>
                          <m:r>
                            <m:rPr>
                              <m:sty m:val="p"/>
                            </m:rPr>
                            <a:rPr lang="es-MX" sz="1600">
                              <a:latin typeface="Cambria Math" panose="02040503050406030204" pitchFamily="18" charset="0"/>
                              <a:ea typeface="Cambria Math" panose="02040503050406030204" pitchFamily="18" charset="0"/>
                              <a:cs typeface="Arial" panose="020B0604020202020204" pitchFamily="34" charset="0"/>
                            </a:rPr>
                            <m:t>w</m:t>
                          </m:r>
                        </m:sub>
                      </m:sSub>
                      <m:r>
                        <a:rPr lang="es-MX" sz="1600" i="1">
                          <a:latin typeface="Cambria Math" panose="02040503050406030204" pitchFamily="18" charset="0"/>
                          <a:cs typeface="Arial" panose="020B0604020202020204" pitchFamily="34" charset="0"/>
                        </a:rPr>
                        <m:t>𝐿</m:t>
                      </m:r>
                      <m:d>
                        <m:dPr>
                          <m:ctrlPr>
                            <a:rPr lang="es-MX" sz="1600" i="1">
                              <a:latin typeface="Cambria Math" panose="02040503050406030204" pitchFamily="18" charset="0"/>
                              <a:cs typeface="Arial" panose="020B0604020202020204" pitchFamily="34" charset="0"/>
                            </a:rPr>
                          </m:ctrlPr>
                        </m:dPr>
                        <m:e>
                          <m:r>
                            <a:rPr lang="es-MX" sz="1600" i="1">
                              <a:latin typeface="Cambria Math" panose="02040503050406030204" pitchFamily="18" charset="0"/>
                              <a:cs typeface="Arial" panose="020B0604020202020204" pitchFamily="34" charset="0"/>
                            </a:rPr>
                            <m:t>𝑦</m:t>
                          </m:r>
                          <m:r>
                            <a:rPr lang="es-MX" sz="1600" i="1">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e>
                      </m:d>
                      <m:r>
                        <a:rPr lang="es-MX" sz="1600" b="0" i="0" smtClean="0">
                          <a:latin typeface="Cambria Math" panose="02040503050406030204" pitchFamily="18" charset="0"/>
                          <a:cs typeface="Arial" panose="020B0604020202020204" pitchFamily="34" charset="0"/>
                        </a:rPr>
                        <m:t>=</m:t>
                      </m:r>
                      <m:r>
                        <a:rPr lang="es-MX" sz="1600">
                          <a:latin typeface="Cambria Math" panose="02040503050406030204" pitchFamily="18" charset="0"/>
                          <a:ea typeface="Cambria Math" panose="02040503050406030204" pitchFamily="18" charset="0"/>
                          <a:cs typeface="Arial" panose="020B0604020202020204" pitchFamily="34" charset="0"/>
                        </a:rPr>
                        <m:t>−</m:t>
                      </m:r>
                      <m:d>
                        <m:dPr>
                          <m:ctrlPr>
                            <a:rPr lang="es-MX" sz="1600" i="1">
                              <a:latin typeface="Cambria Math" panose="02040503050406030204" pitchFamily="18" charset="0"/>
                              <a:cs typeface="Arial" panose="020B0604020202020204" pitchFamily="34" charset="0"/>
                            </a:rPr>
                          </m:ctrlPr>
                        </m:dPr>
                        <m:e>
                          <m:r>
                            <a:rPr lang="es-MX" sz="1600" i="1">
                              <a:latin typeface="Cambria Math" panose="02040503050406030204" pitchFamily="18" charset="0"/>
                              <a:cs typeface="Arial" panose="020B0604020202020204" pitchFamily="34" charset="0"/>
                            </a:rPr>
                            <m:t>𝑦</m:t>
                          </m:r>
                          <m:r>
                            <a:rPr lang="es-MX" sz="1600" i="1">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e>
                      </m:d>
                      <m:r>
                        <a:rPr lang="es-MX" sz="1600" b="0" i="1" smtClean="0">
                          <a:latin typeface="Cambria Math" panose="02040503050406030204" pitchFamily="18" charset="0"/>
                          <a:cs typeface="Arial" panose="020B0604020202020204" pitchFamily="34" charset="0"/>
                        </a:rPr>
                        <m:t>𝑋</m:t>
                      </m:r>
                    </m:oMath>
                  </m:oMathPara>
                </a14:m>
                <a:endParaRPr lang="es-MX" sz="2200" dirty="0">
                  <a:latin typeface="Arial" panose="020B0604020202020204" pitchFamily="34" charset="0"/>
                  <a:cs typeface="Arial" panose="020B0604020202020204" pitchFamily="34" charset="0"/>
                </a:endParaRPr>
              </a:p>
              <a:p>
                <a:pPr algn="l"/>
                <a:endParaRPr lang="es-MX" sz="2200" dirty="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ea typeface="Cambria Math" panose="02040503050406030204" pitchFamily="18" charset="0"/>
                          <a:cs typeface="Arial" panose="020B0604020202020204" pitchFamily="34" charset="0"/>
                        </a:rPr>
                        <m:t>𝑤</m:t>
                      </m:r>
                      <m:r>
                        <a:rPr lang="es-MX" sz="1600" b="0" i="1" smtClean="0">
                          <a:latin typeface="Cambria Math" panose="02040503050406030204" pitchFamily="18" charset="0"/>
                          <a:ea typeface="Cambria Math" panose="02040503050406030204" pitchFamily="18" charset="0"/>
                          <a:cs typeface="Arial" panose="020B0604020202020204" pitchFamily="34" charset="0"/>
                        </a:rPr>
                        <m:t>←</m:t>
                      </m:r>
                      <m:r>
                        <a:rPr lang="es-MX" sz="1600" b="0" i="1" smtClean="0">
                          <a:latin typeface="Cambria Math" panose="02040503050406030204" pitchFamily="18" charset="0"/>
                          <a:ea typeface="Cambria Math" panose="02040503050406030204" pitchFamily="18" charset="0"/>
                          <a:cs typeface="Arial" panose="020B0604020202020204" pitchFamily="34" charset="0"/>
                        </a:rPr>
                        <m:t>𝑤</m:t>
                      </m:r>
                      <m:r>
                        <a:rPr lang="es-MX" sz="1600" b="0" i="1" smtClean="0">
                          <a:latin typeface="Cambria Math" panose="02040503050406030204" pitchFamily="18" charset="0"/>
                          <a:cs typeface="Arial" panose="020B0604020202020204" pitchFamily="34" charset="0"/>
                        </a:rPr>
                        <m:t> − </m:t>
                      </m:r>
                      <m:r>
                        <a:rPr lang="es-MX" sz="1600" b="0" i="1" smtClean="0">
                          <a:latin typeface="Cambria Math" panose="02040503050406030204" pitchFamily="18" charset="0"/>
                          <a:ea typeface="Cambria Math" panose="02040503050406030204" pitchFamily="18" charset="0"/>
                          <a:cs typeface="Arial" panose="020B0604020202020204" pitchFamily="34" charset="0"/>
                        </a:rPr>
                        <m:t>𝜂</m:t>
                      </m:r>
                      <m:f>
                        <m:fPr>
                          <m:ctrlPr>
                            <a:rPr lang="es-MX" sz="1600" i="1">
                              <a:latin typeface="Cambria Math" panose="02040503050406030204" pitchFamily="18" charset="0"/>
                              <a:cs typeface="Arial" panose="020B0604020202020204" pitchFamily="34" charset="0"/>
                            </a:rPr>
                          </m:ctrlPr>
                        </m:fPr>
                        <m:num>
                          <m:r>
                            <a:rPr lang="es-MX" sz="1600" i="1">
                              <a:latin typeface="Cambria Math" panose="02040503050406030204" pitchFamily="18" charset="0"/>
                              <a:ea typeface="Cambria Math" panose="02040503050406030204" pitchFamily="18" charset="0"/>
                              <a:cs typeface="Arial" panose="020B0604020202020204" pitchFamily="34" charset="0"/>
                            </a:rPr>
                            <m:t>𝛿</m:t>
                          </m:r>
                          <m:r>
                            <a:rPr lang="es-MX" sz="1600" i="1">
                              <a:latin typeface="Cambria Math" panose="02040503050406030204" pitchFamily="18" charset="0"/>
                              <a:cs typeface="Arial" panose="020B0604020202020204" pitchFamily="34" charset="0"/>
                            </a:rPr>
                            <m:t>𝐿</m:t>
                          </m:r>
                          <m:r>
                            <a:rPr lang="es-MX" sz="1600" i="1">
                              <a:latin typeface="Cambria Math" panose="02040503050406030204" pitchFamily="18" charset="0"/>
                              <a:cs typeface="Arial" panose="020B0604020202020204" pitchFamily="34" charset="0"/>
                            </a:rPr>
                            <m:t>(</m:t>
                          </m:r>
                          <m:r>
                            <a:rPr lang="es-MX" sz="1600" i="1">
                              <a:latin typeface="Cambria Math" panose="02040503050406030204" pitchFamily="18" charset="0"/>
                              <a:cs typeface="Arial" panose="020B0604020202020204" pitchFamily="34" charset="0"/>
                            </a:rPr>
                            <m:t>𝑦</m:t>
                          </m:r>
                          <m:r>
                            <a:rPr lang="es-MX" sz="1600" i="1">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r>
                            <a:rPr lang="es-MX" sz="1600" i="1">
                              <a:latin typeface="Cambria Math" panose="02040503050406030204" pitchFamily="18" charset="0"/>
                              <a:cs typeface="Arial" panose="020B0604020202020204" pitchFamily="34" charset="0"/>
                            </a:rPr>
                            <m:t>)</m:t>
                          </m:r>
                        </m:num>
                        <m:den>
                          <m:r>
                            <a:rPr lang="es-MX" sz="1600" i="1">
                              <a:latin typeface="Cambria Math" panose="02040503050406030204" pitchFamily="18" charset="0"/>
                              <a:ea typeface="Cambria Math" panose="02040503050406030204" pitchFamily="18" charset="0"/>
                              <a:cs typeface="Arial" panose="020B0604020202020204" pitchFamily="34" charset="0"/>
                            </a:rPr>
                            <m:t>𝛿</m:t>
                          </m:r>
                          <m:sSub>
                            <m:sSubPr>
                              <m:ctrlPr>
                                <a:rPr lang="es-MX" sz="1600" i="1">
                                  <a:latin typeface="Cambria Math" panose="02040503050406030204" pitchFamily="18" charset="0"/>
                                  <a:ea typeface="Cambria Math" panose="02040503050406030204" pitchFamily="18" charset="0"/>
                                  <a:cs typeface="Arial" panose="020B0604020202020204" pitchFamily="34" charset="0"/>
                                </a:rPr>
                              </m:ctrlPr>
                            </m:sSubPr>
                            <m:e>
                              <m:r>
                                <a:rPr lang="es-MX" sz="1600" i="1">
                                  <a:latin typeface="Cambria Math" panose="02040503050406030204" pitchFamily="18" charset="0"/>
                                  <a:ea typeface="Cambria Math" panose="02040503050406030204" pitchFamily="18" charset="0"/>
                                  <a:cs typeface="Arial" panose="020B0604020202020204" pitchFamily="34" charset="0"/>
                                </a:rPr>
                                <m:t>𝑤</m:t>
                              </m:r>
                            </m:e>
                            <m:sub>
                              <m:r>
                                <a:rPr lang="es-MX" sz="1600" i="1">
                                  <a:latin typeface="Cambria Math" panose="02040503050406030204" pitchFamily="18" charset="0"/>
                                  <a:ea typeface="Cambria Math" panose="02040503050406030204" pitchFamily="18" charset="0"/>
                                  <a:cs typeface="Arial" panose="020B0604020202020204" pitchFamily="34" charset="0"/>
                                </a:rPr>
                                <m:t>𝑖</m:t>
                              </m:r>
                            </m:sub>
                          </m:sSub>
                        </m:den>
                      </m:f>
                    </m:oMath>
                  </m:oMathPara>
                </a14:m>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ea typeface="Cambria Math" panose="02040503050406030204" pitchFamily="18" charset="0"/>
                          <a:cs typeface="Arial" panose="020B0604020202020204" pitchFamily="34" charset="0"/>
                        </a:rPr>
                        <m:t>𝑤</m:t>
                      </m:r>
                      <m:r>
                        <a:rPr lang="es-MX" sz="1600" b="0" i="1" smtClean="0">
                          <a:latin typeface="Cambria Math" panose="02040503050406030204" pitchFamily="18" charset="0"/>
                          <a:ea typeface="Cambria Math" panose="02040503050406030204" pitchFamily="18" charset="0"/>
                          <a:cs typeface="Arial" panose="020B0604020202020204" pitchFamily="34" charset="0"/>
                        </a:rPr>
                        <m:t>←</m:t>
                      </m:r>
                      <m:r>
                        <a:rPr lang="es-MX" sz="1600" b="0" i="1" smtClean="0">
                          <a:latin typeface="Cambria Math" panose="02040503050406030204" pitchFamily="18" charset="0"/>
                          <a:ea typeface="Cambria Math" panose="02040503050406030204" pitchFamily="18" charset="0"/>
                          <a:cs typeface="Arial" panose="020B0604020202020204" pitchFamily="34" charset="0"/>
                        </a:rPr>
                        <m:t>𝑤</m:t>
                      </m:r>
                      <m:r>
                        <a:rPr lang="es-MX" sz="1600" b="0" i="1" smtClean="0">
                          <a:latin typeface="Cambria Math" panose="02040503050406030204" pitchFamily="18" charset="0"/>
                          <a:cs typeface="Arial" panose="020B0604020202020204" pitchFamily="34" charset="0"/>
                        </a:rPr>
                        <m:t> − </m:t>
                      </m:r>
                      <m:r>
                        <a:rPr lang="es-MX" sz="1600" b="0" i="1" smtClean="0">
                          <a:latin typeface="Cambria Math" panose="02040503050406030204" pitchFamily="18" charset="0"/>
                          <a:ea typeface="Cambria Math" panose="02040503050406030204" pitchFamily="18" charset="0"/>
                          <a:cs typeface="Arial" panose="020B0604020202020204" pitchFamily="34" charset="0"/>
                        </a:rPr>
                        <m:t>𝜂</m:t>
                      </m:r>
                      <m:sSub>
                        <m:sSubPr>
                          <m:ctrlPr>
                            <a:rPr lang="es-MX" sz="16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s-MX" sz="1600" i="1">
                              <a:latin typeface="Cambria Math" panose="02040503050406030204" pitchFamily="18" charset="0"/>
                              <a:ea typeface="Cambria Math" panose="02040503050406030204" pitchFamily="18" charset="0"/>
                              <a:cs typeface="Arial" panose="020B0604020202020204" pitchFamily="34" charset="0"/>
                            </a:rPr>
                            <m:t>∇</m:t>
                          </m:r>
                        </m:e>
                        <m:sub>
                          <m:r>
                            <m:rPr>
                              <m:sty m:val="p"/>
                            </m:rPr>
                            <a:rPr lang="es-MX" sz="1600">
                              <a:latin typeface="Cambria Math" panose="02040503050406030204" pitchFamily="18" charset="0"/>
                              <a:ea typeface="Cambria Math" panose="02040503050406030204" pitchFamily="18" charset="0"/>
                              <a:cs typeface="Arial" panose="020B0604020202020204" pitchFamily="34" charset="0"/>
                            </a:rPr>
                            <m:t>w</m:t>
                          </m:r>
                        </m:sub>
                      </m:sSub>
                      <m:r>
                        <a:rPr lang="es-MX" sz="1600" i="1">
                          <a:latin typeface="Cambria Math" panose="02040503050406030204" pitchFamily="18" charset="0"/>
                          <a:cs typeface="Arial" panose="020B0604020202020204" pitchFamily="34" charset="0"/>
                        </a:rPr>
                        <m:t>𝐿</m:t>
                      </m:r>
                      <m:d>
                        <m:dPr>
                          <m:ctrlPr>
                            <a:rPr lang="es-MX" sz="1600" i="1">
                              <a:latin typeface="Cambria Math" panose="02040503050406030204" pitchFamily="18" charset="0"/>
                              <a:cs typeface="Arial" panose="020B0604020202020204" pitchFamily="34" charset="0"/>
                            </a:rPr>
                          </m:ctrlPr>
                        </m:dPr>
                        <m:e>
                          <m:r>
                            <a:rPr lang="es-MX" sz="1600" i="1">
                              <a:latin typeface="Cambria Math" panose="02040503050406030204" pitchFamily="18" charset="0"/>
                              <a:cs typeface="Arial" panose="020B0604020202020204" pitchFamily="34" charset="0"/>
                            </a:rPr>
                            <m:t>𝑦</m:t>
                          </m:r>
                          <m:r>
                            <a:rPr lang="es-MX" sz="1600" i="1">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e>
                      </m:d>
                    </m:oMath>
                  </m:oMathPara>
                </a14:m>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endParaRPr lang="es-MX" sz="1600" dirty="0">
                  <a:latin typeface="Arial" panose="020B0604020202020204" pitchFamily="34" charset="0"/>
                  <a:ea typeface="Cambria Math" panose="02040503050406030204" pitchFamily="18"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ea typeface="Cambria Math" panose="02040503050406030204" pitchFamily="18" charset="0"/>
                          <a:cs typeface="Arial" panose="020B0604020202020204" pitchFamily="34" charset="0"/>
                        </a:rPr>
                        <m:t>𝑤</m:t>
                      </m:r>
                      <m:r>
                        <a:rPr lang="es-MX" sz="1600" b="0" i="1" smtClean="0">
                          <a:latin typeface="Cambria Math" panose="02040503050406030204" pitchFamily="18" charset="0"/>
                          <a:ea typeface="Cambria Math" panose="02040503050406030204" pitchFamily="18" charset="0"/>
                          <a:cs typeface="Arial" panose="020B0604020202020204" pitchFamily="34" charset="0"/>
                        </a:rPr>
                        <m:t>←</m:t>
                      </m:r>
                      <m:r>
                        <a:rPr lang="es-MX" sz="1600" b="0" i="1" smtClean="0">
                          <a:latin typeface="Cambria Math" panose="02040503050406030204" pitchFamily="18" charset="0"/>
                          <a:ea typeface="Cambria Math" panose="02040503050406030204" pitchFamily="18" charset="0"/>
                          <a:cs typeface="Arial" panose="020B0604020202020204" pitchFamily="34" charset="0"/>
                        </a:rPr>
                        <m:t>𝑤</m:t>
                      </m:r>
                      <m:r>
                        <a:rPr lang="es-MX" sz="1600" b="0" i="1" smtClean="0">
                          <a:latin typeface="Cambria Math" panose="02040503050406030204" pitchFamily="18" charset="0"/>
                          <a:cs typeface="Arial" panose="020B0604020202020204" pitchFamily="34" charset="0"/>
                        </a:rPr>
                        <m:t>+</m:t>
                      </m:r>
                      <m:r>
                        <a:rPr lang="es-MX" sz="1600" b="0" i="1" smtClean="0">
                          <a:latin typeface="Cambria Math" panose="02040503050406030204" pitchFamily="18" charset="0"/>
                          <a:cs typeface="Arial" panose="020B0604020202020204" pitchFamily="34" charset="0"/>
                        </a:rPr>
                        <m:t> </m:t>
                      </m:r>
                      <m:r>
                        <a:rPr lang="es-MX" sz="1600" b="0" i="1" smtClean="0">
                          <a:latin typeface="Cambria Math" panose="02040503050406030204" pitchFamily="18" charset="0"/>
                          <a:ea typeface="Cambria Math" panose="02040503050406030204" pitchFamily="18" charset="0"/>
                          <a:cs typeface="Arial" panose="020B0604020202020204" pitchFamily="34" charset="0"/>
                        </a:rPr>
                        <m:t>𝜂</m:t>
                      </m:r>
                      <m:d>
                        <m:dPr>
                          <m:ctrlPr>
                            <a:rPr lang="es-MX" sz="1600" i="1">
                              <a:latin typeface="Cambria Math" panose="02040503050406030204" pitchFamily="18" charset="0"/>
                              <a:cs typeface="Arial" panose="020B0604020202020204" pitchFamily="34" charset="0"/>
                            </a:rPr>
                          </m:ctrlPr>
                        </m:dPr>
                        <m:e>
                          <m:r>
                            <a:rPr lang="es-MX" sz="1600" i="1">
                              <a:latin typeface="Cambria Math" panose="02040503050406030204" pitchFamily="18" charset="0"/>
                              <a:cs typeface="Arial" panose="020B0604020202020204" pitchFamily="34" charset="0"/>
                            </a:rPr>
                            <m:t>𝑦</m:t>
                          </m:r>
                          <m:r>
                            <a:rPr lang="es-MX" sz="1600" i="1">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e>
                      </m:d>
                      <m:r>
                        <a:rPr lang="es-MX" sz="1600" i="1">
                          <a:latin typeface="Cambria Math" panose="02040503050406030204" pitchFamily="18" charset="0"/>
                          <a:cs typeface="Arial" panose="020B0604020202020204" pitchFamily="34" charset="0"/>
                        </a:rPr>
                        <m:t>𝑋</m:t>
                      </m:r>
                    </m:oMath>
                  </m:oMathPara>
                </a14:m>
                <a:endParaRPr lang="es-MX" sz="2200" dirty="0">
                  <a:latin typeface="Arial" panose="020B0604020202020204" pitchFamily="34" charset="0"/>
                  <a:cs typeface="Arial" panose="020B0604020202020204" pitchFamily="34" charset="0"/>
                </a:endParaRPr>
              </a:p>
              <a:p>
                <a:pPr algn="l"/>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endParaRPr lang="es-MX" sz="1600" dirty="0">
                  <a:latin typeface="Arial" panose="020B0604020202020204" pitchFamily="34" charset="0"/>
                  <a:ea typeface="Cambria Math" panose="02040503050406030204" pitchFamily="18" charset="0"/>
                  <a:cs typeface="Arial" panose="020B0604020202020204" pitchFamily="34" charset="0"/>
                </a:endParaRPr>
              </a:p>
              <a:p>
                <a:pPr algn="l"/>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endParaRPr lang="es-MX" sz="2200" dirty="0">
                  <a:latin typeface="Arial" panose="020B0604020202020204" pitchFamily="34" charset="0"/>
                  <a:cs typeface="Arial" panose="020B0604020202020204" pitchFamily="34" charset="0"/>
                </a:endParaRPr>
              </a:p>
              <a:p>
                <a:pPr algn="l"/>
                <a:endParaRPr lang="es-MX" sz="2200" dirty="0">
                  <a:latin typeface="Arial" panose="020B0604020202020204" pitchFamily="34" charset="0"/>
                  <a:cs typeface="Arial" panose="020B0604020202020204" pitchFamily="34" charset="0"/>
                </a:endParaRPr>
              </a:p>
              <a:p>
                <a:pPr algn="l"/>
                <a:endParaRPr lang="es-MX" sz="2200" dirty="0">
                  <a:latin typeface="Arial" panose="020B0604020202020204" pitchFamily="34" charset="0"/>
                  <a:cs typeface="Arial" panose="020B0604020202020204" pitchFamily="34" charset="0"/>
                </a:endParaRPr>
              </a:p>
            </p:txBody>
          </p:sp>
        </mc:Choice>
        <mc:Fallback>
          <p:sp>
            <p:nvSpPr>
              <p:cNvPr id="7" name="Marcador de contenido 2">
                <a:extLst>
                  <a:ext uri="{FF2B5EF4-FFF2-40B4-BE49-F238E27FC236}">
                    <a16:creationId xmlns:a16="http://schemas.microsoft.com/office/drawing/2014/main" id="{7E00A757-CEF6-BE76-6BCF-3B32598DDDAE}"/>
                  </a:ext>
                </a:extLst>
              </p:cNvPr>
              <p:cNvSpPr txBox="1">
                <a:spLocks noRot="1" noChangeAspect="1" noMove="1" noResize="1" noEditPoints="1" noAdjustHandles="1" noChangeArrowheads="1" noChangeShapeType="1" noTextEdit="1"/>
              </p:cNvSpPr>
              <p:nvPr/>
            </p:nvSpPr>
            <p:spPr>
              <a:xfrm>
                <a:off x="844810" y="1020547"/>
                <a:ext cx="4486542" cy="3658005"/>
              </a:xfrm>
              <a:prstGeom prst="rect">
                <a:avLst/>
              </a:prstGeom>
              <a:blipFill>
                <a:blip r:embed="rId5"/>
                <a:stretch>
                  <a:fillRect l="-1223" t="-150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Marcador de contenido 2">
                <a:extLst>
                  <a:ext uri="{FF2B5EF4-FFF2-40B4-BE49-F238E27FC236}">
                    <a16:creationId xmlns:a16="http://schemas.microsoft.com/office/drawing/2014/main" id="{0AD6E993-1E8F-B75E-ADDD-62814FD83CD3}"/>
                  </a:ext>
                </a:extLst>
              </p:cNvPr>
              <p:cNvSpPr txBox="1">
                <a:spLocks/>
              </p:cNvSpPr>
              <p:nvPr/>
            </p:nvSpPr>
            <p:spPr>
              <a:xfrm>
                <a:off x="6095999" y="1020548"/>
                <a:ext cx="5251191" cy="36580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sz="1800" b="0" dirty="0">
                    <a:latin typeface="Arial" panose="020B0604020202020204" pitchFamily="34" charset="0"/>
                    <a:ea typeface="Cambria Math" panose="02040503050406030204" pitchFamily="18" charset="0"/>
                    <a:cs typeface="Arial" panose="020B0604020202020204" pitchFamily="34" charset="0"/>
                  </a:rPr>
                  <a:t>Y se </a:t>
                </a:r>
                <a:r>
                  <a:rPr lang="es-MX" sz="2000" b="0" dirty="0">
                    <a:latin typeface="Arial" panose="020B0604020202020204" pitchFamily="34" charset="0"/>
                    <a:ea typeface="Cambria Math" panose="02040503050406030204" pitchFamily="18" charset="0"/>
                    <a:cs typeface="Arial" panose="020B0604020202020204" pitchFamily="34" charset="0"/>
                  </a:rPr>
                  <a:t>puede</a:t>
                </a:r>
                <a:r>
                  <a:rPr lang="es-MX" sz="1800" b="0" dirty="0">
                    <a:latin typeface="Arial" panose="020B0604020202020204" pitchFamily="34" charset="0"/>
                    <a:ea typeface="Cambria Math" panose="02040503050406030204" pitchFamily="18" charset="0"/>
                    <a:cs typeface="Arial" panose="020B0604020202020204" pitchFamily="34" charset="0"/>
                  </a:rPr>
                  <a:t> aplicar igual para el </a:t>
                </a:r>
                <a:r>
                  <a:rPr lang="es-MX" sz="1800" b="0" dirty="0" err="1">
                    <a:latin typeface="Arial" panose="020B0604020202020204" pitchFamily="34" charset="0"/>
                    <a:ea typeface="Cambria Math" panose="02040503050406030204" pitchFamily="18" charset="0"/>
                    <a:cs typeface="Arial" panose="020B0604020202020204" pitchFamily="34" charset="0"/>
                  </a:rPr>
                  <a:t>bias</a:t>
                </a:r>
                <a:endParaRPr lang="es-MX" sz="1800" b="0" dirty="0">
                  <a:latin typeface="Arial" panose="020B0604020202020204" pitchFamily="34" charset="0"/>
                  <a:ea typeface="Cambria Math" panose="02040503050406030204" pitchFamily="18" charset="0"/>
                  <a:cs typeface="Arial" panose="020B0604020202020204" pitchFamily="34" charset="0"/>
                </a:endParaRPr>
              </a:p>
              <a:p>
                <a:pPr algn="l"/>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f>
                        <m:fPr>
                          <m:ctrlPr>
                            <a:rPr lang="es-MX" sz="1600" i="1" smtClean="0">
                              <a:latin typeface="Cambria Math" panose="02040503050406030204" pitchFamily="18" charset="0"/>
                              <a:cs typeface="Arial" panose="020B0604020202020204" pitchFamily="34" charset="0"/>
                            </a:rPr>
                          </m:ctrlPr>
                        </m:fPr>
                        <m:num>
                          <m:r>
                            <a:rPr lang="es-MX" sz="1600" i="1" smtClean="0">
                              <a:latin typeface="Cambria Math" panose="02040503050406030204" pitchFamily="18" charset="0"/>
                              <a:ea typeface="Cambria Math" panose="02040503050406030204" pitchFamily="18" charset="0"/>
                              <a:cs typeface="Arial" panose="020B0604020202020204" pitchFamily="34" charset="0"/>
                            </a:rPr>
                            <m:t>𝛿</m:t>
                          </m:r>
                          <m:r>
                            <a:rPr lang="es-MX" sz="1600" i="1">
                              <a:latin typeface="Cambria Math" panose="02040503050406030204" pitchFamily="18" charset="0"/>
                              <a:cs typeface="Arial" panose="020B0604020202020204" pitchFamily="34" charset="0"/>
                            </a:rPr>
                            <m:t>𝐿</m:t>
                          </m:r>
                          <m:r>
                            <a:rPr lang="es-MX" sz="1600" i="1">
                              <a:latin typeface="Cambria Math" panose="02040503050406030204" pitchFamily="18" charset="0"/>
                              <a:cs typeface="Arial" panose="020B0604020202020204" pitchFamily="34" charset="0"/>
                            </a:rPr>
                            <m:t>(</m:t>
                          </m:r>
                          <m:r>
                            <a:rPr lang="es-MX" sz="1600" i="1">
                              <a:latin typeface="Cambria Math" panose="02040503050406030204" pitchFamily="18" charset="0"/>
                              <a:cs typeface="Arial" panose="020B0604020202020204" pitchFamily="34" charset="0"/>
                            </a:rPr>
                            <m:t>𝑦</m:t>
                          </m:r>
                          <m:r>
                            <a:rPr lang="es-MX" sz="1600" i="1">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r>
                            <a:rPr lang="es-MX" sz="1600" i="1">
                              <a:latin typeface="Cambria Math" panose="02040503050406030204" pitchFamily="18" charset="0"/>
                              <a:cs typeface="Arial" panose="020B0604020202020204" pitchFamily="34" charset="0"/>
                            </a:rPr>
                            <m:t>)</m:t>
                          </m:r>
                        </m:num>
                        <m:den>
                          <m:r>
                            <a:rPr lang="es-MX" sz="1600" i="1">
                              <a:latin typeface="Cambria Math" panose="02040503050406030204" pitchFamily="18" charset="0"/>
                              <a:ea typeface="Cambria Math" panose="02040503050406030204" pitchFamily="18" charset="0"/>
                              <a:cs typeface="Arial" panose="020B0604020202020204" pitchFamily="34" charset="0"/>
                            </a:rPr>
                            <m:t>𝛿</m:t>
                          </m:r>
                          <m:r>
                            <a:rPr lang="es-MX" sz="1600" b="0" i="1" smtClean="0">
                              <a:latin typeface="Cambria Math" panose="02040503050406030204" pitchFamily="18" charset="0"/>
                              <a:ea typeface="Cambria Math" panose="02040503050406030204" pitchFamily="18" charset="0"/>
                              <a:cs typeface="Arial" panose="020B0604020202020204" pitchFamily="34" charset="0"/>
                            </a:rPr>
                            <m:t>𝑏</m:t>
                          </m:r>
                        </m:den>
                      </m:f>
                      <m:r>
                        <a:rPr lang="es-MX" sz="1600" b="0" i="0" smtClean="0">
                          <a:latin typeface="Cambria Math" panose="02040503050406030204" pitchFamily="18" charset="0"/>
                          <a:ea typeface="Cambria Math" panose="02040503050406030204" pitchFamily="18" charset="0"/>
                          <a:cs typeface="Arial" panose="020B0604020202020204" pitchFamily="34" charset="0"/>
                        </a:rPr>
                        <m:t>=−</m:t>
                      </m:r>
                      <m:d>
                        <m:dPr>
                          <m:ctrlPr>
                            <a:rPr lang="es-MX" sz="1600" i="1">
                              <a:latin typeface="Cambria Math" panose="02040503050406030204" pitchFamily="18" charset="0"/>
                              <a:cs typeface="Arial" panose="020B0604020202020204" pitchFamily="34" charset="0"/>
                            </a:rPr>
                          </m:ctrlPr>
                        </m:dPr>
                        <m:e>
                          <m:r>
                            <a:rPr lang="es-MX" sz="1600" i="1">
                              <a:latin typeface="Cambria Math" panose="02040503050406030204" pitchFamily="18" charset="0"/>
                              <a:cs typeface="Arial" panose="020B0604020202020204" pitchFamily="34" charset="0"/>
                            </a:rPr>
                            <m:t>𝑦</m:t>
                          </m:r>
                          <m:r>
                            <a:rPr lang="es-MX" sz="1600" b="0" i="1" smtClean="0">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e>
                      </m:d>
                    </m:oMath>
                  </m:oMathPara>
                </a14:m>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ea typeface="Cambria Math" panose="02040503050406030204" pitchFamily="18" charset="0"/>
                          <a:cs typeface="Arial" panose="020B0604020202020204" pitchFamily="34" charset="0"/>
                        </a:rPr>
                        <m:t>𝑏</m:t>
                      </m:r>
                      <m:r>
                        <a:rPr lang="es-MX" sz="1600" b="0" i="1" smtClean="0">
                          <a:latin typeface="Cambria Math" panose="02040503050406030204" pitchFamily="18" charset="0"/>
                          <a:ea typeface="Cambria Math" panose="02040503050406030204" pitchFamily="18" charset="0"/>
                          <a:cs typeface="Arial" panose="020B0604020202020204" pitchFamily="34" charset="0"/>
                        </a:rPr>
                        <m:t>←</m:t>
                      </m:r>
                      <m:r>
                        <a:rPr lang="es-MX" sz="1600" b="0" i="1" smtClean="0">
                          <a:latin typeface="Cambria Math" panose="02040503050406030204" pitchFamily="18" charset="0"/>
                          <a:ea typeface="Cambria Math" panose="02040503050406030204" pitchFamily="18" charset="0"/>
                          <a:cs typeface="Arial" panose="020B0604020202020204" pitchFamily="34" charset="0"/>
                        </a:rPr>
                        <m:t>𝑏</m:t>
                      </m:r>
                      <m:r>
                        <a:rPr lang="es-MX" sz="1600" b="0" i="1" smtClean="0">
                          <a:latin typeface="Cambria Math" panose="02040503050406030204" pitchFamily="18" charset="0"/>
                          <a:cs typeface="Arial" panose="020B0604020202020204" pitchFamily="34" charset="0"/>
                        </a:rPr>
                        <m:t> − </m:t>
                      </m:r>
                      <m:r>
                        <a:rPr lang="es-MX" sz="1600" b="0" i="1" smtClean="0">
                          <a:latin typeface="Cambria Math" panose="02040503050406030204" pitchFamily="18" charset="0"/>
                          <a:ea typeface="Cambria Math" panose="02040503050406030204" pitchFamily="18" charset="0"/>
                          <a:cs typeface="Arial" panose="020B0604020202020204" pitchFamily="34" charset="0"/>
                        </a:rPr>
                        <m:t>𝜂</m:t>
                      </m:r>
                      <m:f>
                        <m:fPr>
                          <m:ctrlPr>
                            <a:rPr lang="es-MX" sz="1600" i="1">
                              <a:latin typeface="Cambria Math" panose="02040503050406030204" pitchFamily="18" charset="0"/>
                              <a:cs typeface="Arial" panose="020B0604020202020204" pitchFamily="34" charset="0"/>
                            </a:rPr>
                          </m:ctrlPr>
                        </m:fPr>
                        <m:num>
                          <m:r>
                            <a:rPr lang="es-MX" sz="1600" i="1">
                              <a:latin typeface="Cambria Math" panose="02040503050406030204" pitchFamily="18" charset="0"/>
                              <a:ea typeface="Cambria Math" panose="02040503050406030204" pitchFamily="18" charset="0"/>
                              <a:cs typeface="Arial" panose="020B0604020202020204" pitchFamily="34" charset="0"/>
                            </a:rPr>
                            <m:t>𝛿</m:t>
                          </m:r>
                          <m:r>
                            <a:rPr lang="es-MX" sz="1600" i="1">
                              <a:latin typeface="Cambria Math" panose="02040503050406030204" pitchFamily="18" charset="0"/>
                              <a:cs typeface="Arial" panose="020B0604020202020204" pitchFamily="34" charset="0"/>
                            </a:rPr>
                            <m:t>𝐿</m:t>
                          </m:r>
                          <m:r>
                            <a:rPr lang="es-MX" sz="1600" i="1">
                              <a:latin typeface="Cambria Math" panose="02040503050406030204" pitchFamily="18" charset="0"/>
                              <a:cs typeface="Arial" panose="020B0604020202020204" pitchFamily="34" charset="0"/>
                            </a:rPr>
                            <m:t>(</m:t>
                          </m:r>
                          <m:r>
                            <a:rPr lang="es-MX" sz="1600" i="1">
                              <a:latin typeface="Cambria Math" panose="02040503050406030204" pitchFamily="18" charset="0"/>
                              <a:cs typeface="Arial" panose="020B0604020202020204" pitchFamily="34" charset="0"/>
                            </a:rPr>
                            <m:t>𝑦</m:t>
                          </m:r>
                          <m:r>
                            <a:rPr lang="es-MX" sz="1600" i="1">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r>
                            <a:rPr lang="es-MX" sz="1600" i="1">
                              <a:latin typeface="Cambria Math" panose="02040503050406030204" pitchFamily="18" charset="0"/>
                              <a:cs typeface="Arial" panose="020B0604020202020204" pitchFamily="34" charset="0"/>
                            </a:rPr>
                            <m:t>)</m:t>
                          </m:r>
                        </m:num>
                        <m:den>
                          <m:r>
                            <a:rPr lang="es-MX" sz="1600" i="1">
                              <a:latin typeface="Cambria Math" panose="02040503050406030204" pitchFamily="18" charset="0"/>
                              <a:ea typeface="Cambria Math" panose="02040503050406030204" pitchFamily="18" charset="0"/>
                              <a:cs typeface="Arial" panose="020B0604020202020204" pitchFamily="34" charset="0"/>
                            </a:rPr>
                            <m:t>𝛿</m:t>
                          </m:r>
                          <m:r>
                            <a:rPr lang="es-MX" sz="1600" i="1">
                              <a:latin typeface="Cambria Math" panose="02040503050406030204" pitchFamily="18" charset="0"/>
                              <a:ea typeface="Cambria Math" panose="02040503050406030204" pitchFamily="18" charset="0"/>
                              <a:cs typeface="Arial" panose="020B0604020202020204" pitchFamily="34" charset="0"/>
                            </a:rPr>
                            <m:t>𝑏</m:t>
                          </m:r>
                        </m:den>
                      </m:f>
                    </m:oMath>
                  </m:oMathPara>
                </a14:m>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endParaRPr lang="es-MX" sz="1600" b="0" dirty="0">
                  <a:latin typeface="Arial" panose="020B0604020202020204" pitchFamily="34" charset="0"/>
                  <a:ea typeface="Cambria Math" panose="02040503050406030204" pitchFamily="18"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s-MX" sz="1600" i="1">
                          <a:latin typeface="Cambria Math" panose="02040503050406030204" pitchFamily="18" charset="0"/>
                          <a:ea typeface="Cambria Math" panose="02040503050406030204" pitchFamily="18" charset="0"/>
                          <a:cs typeface="Arial" panose="020B0604020202020204" pitchFamily="34" charset="0"/>
                        </a:rPr>
                        <m:t>𝑏</m:t>
                      </m:r>
                      <m:r>
                        <a:rPr lang="es-MX" sz="1600" i="1">
                          <a:latin typeface="Cambria Math" panose="02040503050406030204" pitchFamily="18" charset="0"/>
                          <a:ea typeface="Cambria Math" panose="02040503050406030204" pitchFamily="18" charset="0"/>
                          <a:cs typeface="Arial" panose="020B0604020202020204" pitchFamily="34" charset="0"/>
                        </a:rPr>
                        <m:t>←</m:t>
                      </m:r>
                      <m:r>
                        <a:rPr lang="es-MX" sz="1600" i="1">
                          <a:latin typeface="Cambria Math" panose="02040503050406030204" pitchFamily="18" charset="0"/>
                          <a:ea typeface="Cambria Math" panose="02040503050406030204" pitchFamily="18" charset="0"/>
                          <a:cs typeface="Arial" panose="020B0604020202020204" pitchFamily="34" charset="0"/>
                        </a:rPr>
                        <m:t>𝑏</m:t>
                      </m:r>
                      <m:r>
                        <a:rPr lang="es-MX" sz="1600" i="1">
                          <a:latin typeface="Cambria Math" panose="02040503050406030204" pitchFamily="18" charset="0"/>
                          <a:cs typeface="Arial" panose="020B0604020202020204" pitchFamily="34" charset="0"/>
                        </a:rPr>
                        <m:t> − </m:t>
                      </m:r>
                      <m:r>
                        <a:rPr lang="es-MX" sz="1600" i="1">
                          <a:latin typeface="Cambria Math" panose="02040503050406030204" pitchFamily="18" charset="0"/>
                          <a:ea typeface="Cambria Math" panose="02040503050406030204" pitchFamily="18" charset="0"/>
                          <a:cs typeface="Arial" panose="020B0604020202020204" pitchFamily="34" charset="0"/>
                        </a:rPr>
                        <m:t>𝜂</m:t>
                      </m:r>
                      <m:d>
                        <m:dPr>
                          <m:ctrlPr>
                            <a:rPr lang="es-MX" sz="1600" b="0" i="1" smtClean="0">
                              <a:latin typeface="Cambria Math" panose="02040503050406030204" pitchFamily="18" charset="0"/>
                              <a:ea typeface="Cambria Math" panose="02040503050406030204" pitchFamily="18" charset="0"/>
                              <a:cs typeface="Arial" panose="020B0604020202020204" pitchFamily="34" charset="0"/>
                            </a:rPr>
                          </m:ctrlPr>
                        </m:dPr>
                        <m:e>
                          <m:r>
                            <a:rPr lang="es-MX" sz="1600">
                              <a:latin typeface="Cambria Math" panose="02040503050406030204" pitchFamily="18" charset="0"/>
                              <a:ea typeface="Cambria Math" panose="02040503050406030204" pitchFamily="18" charset="0"/>
                              <a:cs typeface="Arial" panose="020B0604020202020204" pitchFamily="34" charset="0"/>
                            </a:rPr>
                            <m:t>−</m:t>
                          </m:r>
                          <m:d>
                            <m:dPr>
                              <m:ctrlPr>
                                <a:rPr lang="es-MX" sz="1600" i="1">
                                  <a:latin typeface="Cambria Math" panose="02040503050406030204" pitchFamily="18" charset="0"/>
                                  <a:cs typeface="Arial" panose="020B0604020202020204" pitchFamily="34" charset="0"/>
                                </a:rPr>
                              </m:ctrlPr>
                            </m:dPr>
                            <m:e>
                              <m:r>
                                <a:rPr lang="es-MX" sz="1600" i="1">
                                  <a:latin typeface="Cambria Math" panose="02040503050406030204" pitchFamily="18" charset="0"/>
                                  <a:cs typeface="Arial" panose="020B0604020202020204" pitchFamily="34" charset="0"/>
                                </a:rPr>
                                <m:t>𝑦</m:t>
                              </m:r>
                              <m:r>
                                <a:rPr lang="es-MX" sz="1600" i="1">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e>
                          </m:d>
                        </m:e>
                      </m:d>
                    </m:oMath>
                  </m:oMathPara>
                </a14:m>
                <a:endParaRPr lang="es-MX" sz="1600" b="0" dirty="0">
                  <a:latin typeface="Arial" panose="020B0604020202020204" pitchFamily="34" charset="0"/>
                  <a:cs typeface="Arial" panose="020B0604020202020204" pitchFamily="34" charset="0"/>
                </a:endParaRPr>
              </a:p>
              <a:p>
                <a:pPr algn="l"/>
                <a:endParaRPr lang="es-MX" sz="1600" dirty="0">
                  <a:latin typeface="Arial" panose="020B060402020202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s-MX" sz="1600" i="1" smtClean="0">
                          <a:latin typeface="Cambria Math" panose="02040503050406030204" pitchFamily="18" charset="0"/>
                          <a:ea typeface="Cambria Math" panose="02040503050406030204" pitchFamily="18" charset="0"/>
                          <a:cs typeface="Arial" panose="020B0604020202020204" pitchFamily="34" charset="0"/>
                        </a:rPr>
                        <m:t>𝑏</m:t>
                      </m:r>
                      <m:r>
                        <a:rPr lang="es-MX" sz="1600" i="1" smtClean="0">
                          <a:latin typeface="Cambria Math" panose="02040503050406030204" pitchFamily="18" charset="0"/>
                          <a:ea typeface="Cambria Math" panose="02040503050406030204" pitchFamily="18" charset="0"/>
                          <a:cs typeface="Arial" panose="020B0604020202020204" pitchFamily="34" charset="0"/>
                        </a:rPr>
                        <m:t>←</m:t>
                      </m:r>
                      <m:r>
                        <a:rPr lang="es-MX" sz="1600" i="1" smtClean="0">
                          <a:latin typeface="Cambria Math" panose="02040503050406030204" pitchFamily="18" charset="0"/>
                          <a:ea typeface="Cambria Math" panose="02040503050406030204" pitchFamily="18" charset="0"/>
                          <a:cs typeface="Arial" panose="020B0604020202020204" pitchFamily="34" charset="0"/>
                        </a:rPr>
                        <m:t>𝑏</m:t>
                      </m:r>
                      <m:r>
                        <a:rPr lang="es-MX" sz="1600" b="0" i="1" smtClean="0">
                          <a:latin typeface="Cambria Math" panose="02040503050406030204" pitchFamily="18" charset="0"/>
                          <a:cs typeface="Arial" panose="020B0604020202020204" pitchFamily="34" charset="0"/>
                        </a:rPr>
                        <m:t>+</m:t>
                      </m:r>
                      <m:r>
                        <a:rPr lang="es-MX" sz="1600" i="1">
                          <a:latin typeface="Cambria Math" panose="02040503050406030204" pitchFamily="18" charset="0"/>
                          <a:cs typeface="Arial" panose="020B0604020202020204" pitchFamily="34" charset="0"/>
                        </a:rPr>
                        <m:t> </m:t>
                      </m:r>
                      <m:r>
                        <a:rPr lang="es-MX" sz="1600" i="1">
                          <a:latin typeface="Cambria Math" panose="02040503050406030204" pitchFamily="18" charset="0"/>
                          <a:ea typeface="Cambria Math" panose="02040503050406030204" pitchFamily="18" charset="0"/>
                          <a:cs typeface="Arial" panose="020B0604020202020204" pitchFamily="34" charset="0"/>
                        </a:rPr>
                        <m:t>𝜂</m:t>
                      </m:r>
                      <m:d>
                        <m:dPr>
                          <m:ctrlPr>
                            <a:rPr lang="es-MX" sz="1600" i="1">
                              <a:latin typeface="Cambria Math" panose="02040503050406030204" pitchFamily="18" charset="0"/>
                              <a:cs typeface="Arial" panose="020B0604020202020204" pitchFamily="34" charset="0"/>
                            </a:rPr>
                          </m:ctrlPr>
                        </m:dPr>
                        <m:e>
                          <m:r>
                            <a:rPr lang="es-MX" sz="1600" i="1">
                              <a:latin typeface="Cambria Math" panose="02040503050406030204" pitchFamily="18" charset="0"/>
                              <a:cs typeface="Arial" panose="020B0604020202020204" pitchFamily="34" charset="0"/>
                            </a:rPr>
                            <m:t>𝑦</m:t>
                          </m:r>
                          <m:r>
                            <a:rPr lang="es-MX" sz="1600" i="1">
                              <a:latin typeface="Cambria Math" panose="02040503050406030204" pitchFamily="18" charset="0"/>
                              <a:cs typeface="Arial" panose="020B0604020202020204" pitchFamily="34" charset="0"/>
                            </a:rPr>
                            <m:t>−</m:t>
                          </m:r>
                          <m:acc>
                            <m:accPr>
                              <m:chr m:val="̂"/>
                              <m:ctrlPr>
                                <a:rPr lang="es-MX" sz="1600" i="1">
                                  <a:latin typeface="Cambria Math" panose="02040503050406030204" pitchFamily="18" charset="0"/>
                                  <a:cs typeface="Arial" panose="020B0604020202020204" pitchFamily="34" charset="0"/>
                                </a:rPr>
                              </m:ctrlPr>
                            </m:accPr>
                            <m:e>
                              <m:r>
                                <a:rPr lang="es-MX" sz="1600" i="1">
                                  <a:latin typeface="Cambria Math" panose="02040503050406030204" pitchFamily="18" charset="0"/>
                                  <a:cs typeface="Arial" panose="020B0604020202020204" pitchFamily="34" charset="0"/>
                                </a:rPr>
                                <m:t>𝑦</m:t>
                              </m:r>
                            </m:e>
                          </m:acc>
                        </m:e>
                      </m:d>
                    </m:oMath>
                  </m:oMathPara>
                </a14:m>
                <a:endParaRPr lang="es-MX" sz="1600" dirty="0">
                  <a:latin typeface="Arial" panose="020B0604020202020204" pitchFamily="34" charset="0"/>
                  <a:cs typeface="Arial" panose="020B0604020202020204" pitchFamily="34" charset="0"/>
                </a:endParaRPr>
              </a:p>
              <a:p>
                <a:pPr algn="l"/>
                <a:endParaRPr lang="es-MX" sz="1600" dirty="0">
                  <a:latin typeface="Arial" panose="020B0604020202020204" pitchFamily="34" charset="0"/>
                  <a:cs typeface="Arial" panose="020B0604020202020204" pitchFamily="34" charset="0"/>
                </a:endParaRPr>
              </a:p>
              <a:p>
                <a:pPr algn="l"/>
                <a:endParaRPr lang="es-MX" sz="1600" dirty="0">
                  <a:latin typeface="Arial" panose="020B0604020202020204" pitchFamily="34" charset="0"/>
                  <a:cs typeface="Arial" panose="020B0604020202020204" pitchFamily="34" charset="0"/>
                </a:endParaRPr>
              </a:p>
              <a:p>
                <a:pPr algn="l"/>
                <a:endParaRPr lang="es-MX" sz="2200" dirty="0">
                  <a:latin typeface="Arial" panose="020B0604020202020204" pitchFamily="34" charset="0"/>
                  <a:cs typeface="Arial" panose="020B0604020202020204" pitchFamily="34" charset="0"/>
                </a:endParaRPr>
              </a:p>
              <a:p>
                <a:pPr algn="l"/>
                <a:endParaRPr lang="es-MX" sz="2200" dirty="0">
                  <a:latin typeface="Arial" panose="020B0604020202020204" pitchFamily="34" charset="0"/>
                  <a:cs typeface="Arial" panose="020B0604020202020204" pitchFamily="34" charset="0"/>
                </a:endParaRPr>
              </a:p>
            </p:txBody>
          </p:sp>
        </mc:Choice>
        <mc:Fallback>
          <p:sp>
            <p:nvSpPr>
              <p:cNvPr id="5" name="Marcador de contenido 2">
                <a:extLst>
                  <a:ext uri="{FF2B5EF4-FFF2-40B4-BE49-F238E27FC236}">
                    <a16:creationId xmlns:a16="http://schemas.microsoft.com/office/drawing/2014/main" id="{0AD6E993-1E8F-B75E-ADDD-62814FD83CD3}"/>
                  </a:ext>
                </a:extLst>
              </p:cNvPr>
              <p:cNvSpPr txBox="1">
                <a:spLocks noRot="1" noChangeAspect="1" noMove="1" noResize="1" noEditPoints="1" noAdjustHandles="1" noChangeArrowheads="1" noChangeShapeType="1" noTextEdit="1"/>
              </p:cNvSpPr>
              <p:nvPr/>
            </p:nvSpPr>
            <p:spPr>
              <a:xfrm>
                <a:off x="6095999" y="1020548"/>
                <a:ext cx="5251191" cy="3658004"/>
              </a:xfrm>
              <a:prstGeom prst="rect">
                <a:avLst/>
              </a:prstGeom>
              <a:blipFill>
                <a:blip r:embed="rId6"/>
                <a:stretch>
                  <a:fillRect l="-929" t="-1500"/>
                </a:stretch>
              </a:blipFill>
            </p:spPr>
            <p:txBody>
              <a:bodyPr/>
              <a:lstStyle/>
              <a:p>
                <a:r>
                  <a:rPr lang="es-MX">
                    <a:noFill/>
                  </a:rPr>
                  <a:t> </a:t>
                </a:r>
              </a:p>
            </p:txBody>
          </p:sp>
        </mc:Fallback>
      </mc:AlternateContent>
      <p:sp>
        <p:nvSpPr>
          <p:cNvPr id="8" name="TextBox 7">
            <a:extLst>
              <a:ext uri="{FF2B5EF4-FFF2-40B4-BE49-F238E27FC236}">
                <a16:creationId xmlns:a16="http://schemas.microsoft.com/office/drawing/2014/main" id="{4076ACE2-2F7C-412C-4669-804331F1E757}"/>
              </a:ext>
            </a:extLst>
          </p:cNvPr>
          <p:cNvSpPr txBox="1"/>
          <p:nvPr/>
        </p:nvSpPr>
        <p:spPr>
          <a:xfrm>
            <a:off x="691376" y="4839629"/>
            <a:ext cx="10504448" cy="923330"/>
          </a:xfrm>
          <a:prstGeom prst="rect">
            <a:avLst/>
          </a:prstGeom>
          <a:noFill/>
        </p:spPr>
        <p:txBody>
          <a:bodyPr wrap="square" rtlCol="0">
            <a:spAutoFit/>
          </a:bodyPr>
          <a:lstStyle/>
          <a:p>
            <a:r>
              <a:rPr lang="es-MX" dirty="0"/>
              <a:t>Estas soluciones del gradiente descendiente son las mismas que las que se encuentran en el algoritmo del Perceptrón. Una neurona que hace regresión se entrena de la misma manera que la que hace clasificación, con la diferencia de no tener la función phi de clasificación.</a:t>
            </a:r>
          </a:p>
        </p:txBody>
      </p:sp>
    </p:spTree>
    <p:extLst>
      <p:ext uri="{BB962C8B-B14F-4D97-AF65-F5344CB8AC3E}">
        <p14:creationId xmlns:p14="http://schemas.microsoft.com/office/powerpoint/2010/main" val="310800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D5268-FDCC-316A-AD91-897F9B580D80}"/>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E38FEC23-7FAC-ACE8-FE6A-E31DA5EF57B8}"/>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04473EDA-7996-811B-69E3-7B0D1129EA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87BB406A-76DC-AE48-5375-3B171AB1201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C801023E-4A29-8DC7-46DE-3283AFD043EA}"/>
              </a:ext>
            </a:extLst>
          </p:cNvPr>
          <p:cNvSpPr txBox="1">
            <a:spLocks/>
          </p:cNvSpPr>
          <p:nvPr/>
        </p:nvSpPr>
        <p:spPr>
          <a:xfrm>
            <a:off x="3670300" y="449539"/>
            <a:ext cx="4851400" cy="675602"/>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Métricas de validación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4CE1AD3-E125-06ED-C297-ED6126B5C6AA}"/>
                  </a:ext>
                </a:extLst>
              </p:cNvPr>
              <p:cNvSpPr txBox="1"/>
              <p:nvPr/>
            </p:nvSpPr>
            <p:spPr>
              <a:xfrm>
                <a:off x="783770" y="1555668"/>
                <a:ext cx="9666515" cy="4165884"/>
              </a:xfrm>
              <a:prstGeom prst="rect">
                <a:avLst/>
              </a:prstGeom>
              <a:noFill/>
            </p:spPr>
            <p:txBody>
              <a:bodyPr wrap="square" rtlCol="0">
                <a:spAutoFit/>
              </a:bodyPr>
              <a:lstStyle/>
              <a:p>
                <a:r>
                  <a:rPr lang="es-MX" dirty="0"/>
                  <a:t>La neurona artificial tendrá distintas métricas de evaluación dependiendo de si se está haciendo clasificación o regresión.</a:t>
                </a:r>
              </a:p>
              <a:p>
                <a:endParaRPr lang="es-MX" dirty="0"/>
              </a:p>
              <a:p>
                <a:r>
                  <a:rPr lang="es-MX" dirty="0"/>
                  <a:t>Métricas para regresión:</a:t>
                </a:r>
              </a:p>
              <a:p>
                <a:endParaRPr lang="es-MX" dirty="0"/>
              </a:p>
              <a:p>
                <a:pPr marL="285750" indent="-285750">
                  <a:buFont typeface="Arial" panose="020B0604020202020204" pitchFamily="34" charset="0"/>
                  <a:buChar char="•"/>
                </a:pPr>
                <a:r>
                  <a:rPr lang="es-MX" dirty="0"/>
                  <a:t>Error cuadrático medio: </a:t>
                </a:r>
                <a14:m>
                  <m:oMath xmlns:m="http://schemas.openxmlformats.org/officeDocument/2006/math">
                    <m:r>
                      <a:rPr lang="es-MX" b="0" i="1" smtClean="0">
                        <a:latin typeface="Cambria Math" panose="02040503050406030204" pitchFamily="18" charset="0"/>
                      </a:rPr>
                      <m:t>𝑀𝑆𝐸</m:t>
                    </m:r>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m:t>
                        </m:r>
                      </m:num>
                      <m:den>
                        <m:r>
                          <a:rPr lang="es-MX" b="0" i="1" smtClean="0">
                            <a:latin typeface="Cambria Math" panose="02040503050406030204" pitchFamily="18" charset="0"/>
                          </a:rPr>
                          <m:t>𝑛</m:t>
                        </m:r>
                      </m:den>
                    </m:f>
                    <m:nary>
                      <m:naryPr>
                        <m:chr m:val="∑"/>
                        <m:ctrlPr>
                          <a:rPr lang="es-MX" b="0" i="1" smtClean="0">
                            <a:latin typeface="Cambria Math" panose="02040503050406030204" pitchFamily="18" charset="0"/>
                          </a:rPr>
                        </m:ctrlPr>
                      </m:naryPr>
                      <m:sub>
                        <m:r>
                          <m:rPr>
                            <m:brk m:alnAt="23"/>
                          </m:rPr>
                          <a:rPr lang="es-MX" b="0" i="1" smtClean="0">
                            <a:latin typeface="Cambria Math" panose="02040503050406030204" pitchFamily="18" charset="0"/>
                          </a:rPr>
                          <m:t>𝑖</m:t>
                        </m:r>
                        <m:r>
                          <a:rPr lang="es-MX" b="0" i="1" smtClean="0">
                            <a:latin typeface="Cambria Math" panose="02040503050406030204" pitchFamily="18" charset="0"/>
                          </a:rPr>
                          <m:t>=1</m:t>
                        </m:r>
                      </m:sub>
                      <m:sup>
                        <m:r>
                          <a:rPr lang="es-MX" b="0" i="1" smtClean="0">
                            <a:latin typeface="Cambria Math" panose="02040503050406030204" pitchFamily="18" charset="0"/>
                          </a:rPr>
                          <m:t>𝑛</m:t>
                        </m:r>
                      </m:sup>
                      <m:e>
                        <m:sSup>
                          <m:sSupPr>
                            <m:ctrlPr>
                              <a:rPr lang="es-MX" b="0" i="1" smtClean="0">
                                <a:latin typeface="Cambria Math" panose="02040503050406030204" pitchFamily="18" charset="0"/>
                              </a:rPr>
                            </m:ctrlPr>
                          </m:sSupPr>
                          <m:e>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𝑦</m:t>
                                    </m:r>
                                  </m:e>
                                </m:acc>
                              </m:e>
                            </m:d>
                          </m:e>
                          <m:sup>
                            <m:r>
                              <a:rPr lang="es-MX" b="0" i="1" smtClean="0">
                                <a:latin typeface="Cambria Math" panose="02040503050406030204" pitchFamily="18" charset="0"/>
                              </a:rPr>
                              <m:t>2</m:t>
                            </m:r>
                          </m:sup>
                        </m:sSup>
                      </m:e>
                    </m:nary>
                  </m:oMath>
                </a14:m>
                <a:r>
                  <a:rPr lang="es-MX" dirty="0"/>
                  <a:t> Calcula el promedio de todos los errores al cuadrado.</a:t>
                </a:r>
              </a:p>
              <a:p>
                <a:pPr marL="285750" indent="-285750">
                  <a:buFont typeface="Arial" panose="020B0604020202020204" pitchFamily="34" charset="0"/>
                  <a:buChar char="•"/>
                </a:pPr>
                <a:r>
                  <a:rPr lang="es-MX" dirty="0"/>
                  <a:t>Raíz del error cuadrático medio: </a:t>
                </a:r>
                <a14:m>
                  <m:oMath xmlns:m="http://schemas.openxmlformats.org/officeDocument/2006/math">
                    <m:r>
                      <a:rPr lang="es-MX" b="0" i="1" smtClean="0">
                        <a:latin typeface="Cambria Math" panose="02040503050406030204" pitchFamily="18" charset="0"/>
                      </a:rPr>
                      <m:t>𝑅𝑀𝑆𝐸</m:t>
                    </m:r>
                    <m:r>
                      <a:rPr lang="es-MX" b="0" i="1" smtClean="0">
                        <a:latin typeface="Cambria Math" panose="02040503050406030204" pitchFamily="18" charset="0"/>
                      </a:rPr>
                      <m:t>= </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𝑀𝑆𝐸</m:t>
                        </m:r>
                      </m:e>
                    </m:rad>
                    <m:r>
                      <a:rPr lang="es-MX" b="0" i="1" smtClean="0">
                        <a:latin typeface="Cambria Math" panose="02040503050406030204" pitchFamily="18" charset="0"/>
                      </a:rPr>
                      <m:t> </m:t>
                    </m:r>
                  </m:oMath>
                </a14:m>
                <a:r>
                  <a:rPr lang="es-MX" dirty="0"/>
                  <a:t>Esta métrica nos dice el valor del promedio del error usando las mismas unidades que la variable de salida, facilitando la interpretación.</a:t>
                </a:r>
              </a:p>
              <a:p>
                <a:pPr marL="285750" indent="-285750">
                  <a:buFont typeface="Arial" panose="020B0604020202020204" pitchFamily="34" charset="0"/>
                  <a:buChar char="•"/>
                </a:pPr>
                <a:r>
                  <a:rPr lang="es-MX" dirty="0"/>
                  <a:t>Error absoluto medio: </a:t>
                </a:r>
                <a14:m>
                  <m:oMath xmlns:m="http://schemas.openxmlformats.org/officeDocument/2006/math">
                    <m:r>
                      <a:rPr lang="es-MX" b="0" i="1" smtClean="0">
                        <a:latin typeface="Cambria Math" panose="02040503050406030204" pitchFamily="18" charset="0"/>
                      </a:rPr>
                      <m:t>𝑀𝐴𝐸</m:t>
                    </m:r>
                    <m:r>
                      <a:rPr lang="es-MX" b="0" i="1" smtClean="0">
                        <a:latin typeface="Cambria Math" panose="02040503050406030204" pitchFamily="18" charset="0"/>
                      </a:rPr>
                      <m:t>=</m:t>
                    </m:r>
                  </m:oMath>
                </a14:m>
                <a:r>
                  <a:rPr lang="es-MX" b="0" dirty="0"/>
                  <a:t> </a:t>
                </a:r>
                <a14:m>
                  <m:oMath xmlns:m="http://schemas.openxmlformats.org/officeDocument/2006/math">
                    <m:f>
                      <m:fPr>
                        <m:ctrlPr>
                          <a:rPr lang="es-MX" b="0" i="1" smtClean="0">
                            <a:latin typeface="Cambria Math" panose="02040503050406030204" pitchFamily="18" charset="0"/>
                          </a:rPr>
                        </m:ctrlPr>
                      </m:fPr>
                      <m:num>
                        <m:r>
                          <a:rPr lang="es-MX" b="0" i="1" smtClean="0">
                            <a:latin typeface="Cambria Math" panose="02040503050406030204" pitchFamily="18" charset="0"/>
                          </a:rPr>
                          <m:t>1</m:t>
                        </m:r>
                      </m:num>
                      <m:den>
                        <m:r>
                          <a:rPr lang="es-MX" b="0" i="1" smtClean="0">
                            <a:latin typeface="Cambria Math" panose="02040503050406030204" pitchFamily="18" charset="0"/>
                          </a:rPr>
                          <m:t>𝑛</m:t>
                        </m:r>
                      </m:den>
                    </m:f>
                    <m:nary>
                      <m:naryPr>
                        <m:chr m:val="∑"/>
                        <m:ctrlPr>
                          <a:rPr lang="es-MX" b="0" i="1" smtClean="0">
                            <a:latin typeface="Cambria Math" panose="02040503050406030204" pitchFamily="18" charset="0"/>
                          </a:rPr>
                        </m:ctrlPr>
                      </m:naryPr>
                      <m:sub>
                        <m:r>
                          <m:rPr>
                            <m:brk m:alnAt="23"/>
                          </m:rPr>
                          <a:rPr lang="es-MX" b="0" i="1" smtClean="0">
                            <a:latin typeface="Cambria Math" panose="02040503050406030204" pitchFamily="18" charset="0"/>
                          </a:rPr>
                          <m:t>𝑖</m:t>
                        </m:r>
                        <m:r>
                          <a:rPr lang="es-MX" b="0" i="1" smtClean="0">
                            <a:latin typeface="Cambria Math" panose="02040503050406030204" pitchFamily="18" charset="0"/>
                          </a:rPr>
                          <m:t>=1</m:t>
                        </m:r>
                      </m:sub>
                      <m:sup>
                        <m:r>
                          <a:rPr lang="es-MX" b="0" i="1" smtClean="0">
                            <a:latin typeface="Cambria Math" panose="02040503050406030204" pitchFamily="18" charset="0"/>
                          </a:rPr>
                          <m:t>𝑛</m:t>
                        </m:r>
                      </m:sup>
                      <m:e>
                        <m:sSub>
                          <m:sSubPr>
                            <m:ctrlPr>
                              <a:rPr lang="es-MX" b="0" i="1" smtClean="0">
                                <a:latin typeface="Cambria Math" panose="02040503050406030204" pitchFamily="18" charset="0"/>
                              </a:rPr>
                            </m:ctrlPr>
                          </m:sSubPr>
                          <m:e>
                            <m:r>
                              <a:rPr lang="es-MX" b="0" i="1" smtClean="0">
                                <a:latin typeface="Cambria Math" panose="02040503050406030204" pitchFamily="18" charset="0"/>
                              </a:rPr>
                              <m:t>|</m:t>
                            </m:r>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𝑦</m:t>
                            </m:r>
                          </m:e>
                        </m:acc>
                        <m:r>
                          <a:rPr lang="es-MX" b="0" i="1" smtClean="0">
                            <a:latin typeface="Cambria Math" panose="02040503050406030204" pitchFamily="18" charset="0"/>
                          </a:rPr>
                          <m:t>|</m:t>
                        </m:r>
                      </m:e>
                    </m:nary>
                  </m:oMath>
                </a14:m>
                <a:r>
                  <a:rPr lang="es-MX" dirty="0"/>
                  <a:t>. Calcula el promedio del valor absoluto de los errores.</a:t>
                </a:r>
              </a:p>
              <a:p>
                <a:pPr marL="285750" indent="-285750">
                  <a:buFont typeface="Arial" panose="020B0604020202020204" pitchFamily="34" charset="0"/>
                  <a:buChar char="•"/>
                </a:pPr>
                <a:r>
                  <a:rPr lang="es-MX" dirty="0"/>
                  <a:t>Coeficiente de determinación R2: </a:t>
                </a:r>
                <a14:m>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𝑅</m:t>
                        </m:r>
                      </m:e>
                      <m:sup>
                        <m:r>
                          <a:rPr lang="es-MX" b="0" i="1" smtClean="0">
                            <a:latin typeface="Cambria Math" panose="02040503050406030204" pitchFamily="18" charset="0"/>
                          </a:rPr>
                          <m:t>2</m:t>
                        </m:r>
                      </m:sup>
                    </m:sSup>
                    <m:r>
                      <a:rPr lang="es-MX" b="0" i="1" smtClean="0">
                        <a:latin typeface="Cambria Math" panose="02040503050406030204" pitchFamily="18" charset="0"/>
                      </a:rPr>
                      <m:t>=1−</m:t>
                    </m:r>
                    <m:f>
                      <m:fPr>
                        <m:ctrlPr>
                          <a:rPr lang="es-MX" b="0" i="1" smtClean="0">
                            <a:latin typeface="Cambria Math" panose="02040503050406030204" pitchFamily="18" charset="0"/>
                          </a:rPr>
                        </m:ctrlPr>
                      </m:fPr>
                      <m:num>
                        <m:nary>
                          <m:naryPr>
                            <m:chr m:val="∑"/>
                            <m:ctrlPr>
                              <a:rPr lang="es-MX" b="0" i="1" smtClean="0">
                                <a:latin typeface="Cambria Math" panose="02040503050406030204" pitchFamily="18" charset="0"/>
                              </a:rPr>
                            </m:ctrlPr>
                          </m:naryPr>
                          <m:sub>
                            <m:r>
                              <m:rPr>
                                <m:brk m:alnAt="23"/>
                              </m:rPr>
                              <a:rPr lang="es-MX" b="0" i="1" smtClean="0">
                                <a:latin typeface="Cambria Math" panose="02040503050406030204" pitchFamily="18" charset="0"/>
                              </a:rPr>
                              <m:t>𝑖</m:t>
                            </m:r>
                            <m:r>
                              <a:rPr lang="es-MX" b="0" i="1" smtClean="0">
                                <a:latin typeface="Cambria Math" panose="02040503050406030204" pitchFamily="18" charset="0"/>
                              </a:rPr>
                              <m:t>=1</m:t>
                            </m:r>
                          </m:sub>
                          <m:sup>
                            <m:r>
                              <a:rPr lang="es-MX" b="0" i="1" smtClean="0">
                                <a:latin typeface="Cambria Math" panose="02040503050406030204" pitchFamily="18" charset="0"/>
                              </a:rPr>
                              <m:t>𝑛</m:t>
                            </m:r>
                          </m:sup>
                          <m:e>
                            <m:sSup>
                              <m:sSupPr>
                                <m:ctrlPr>
                                  <a:rPr lang="es-MX" b="0" i="1" smtClean="0">
                                    <a:latin typeface="Cambria Math" panose="02040503050406030204" pitchFamily="18" charset="0"/>
                                  </a:rPr>
                                </m:ctrlPr>
                              </m:sSupPr>
                              <m:e>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𝑦</m:t>
                                        </m:r>
                                      </m:e>
                                    </m:acc>
                                  </m:e>
                                </m:d>
                              </m:e>
                              <m:sup>
                                <m:r>
                                  <a:rPr lang="es-MX" b="0" i="1" smtClean="0">
                                    <a:latin typeface="Cambria Math" panose="02040503050406030204" pitchFamily="18" charset="0"/>
                                  </a:rPr>
                                  <m:t>2</m:t>
                                </m:r>
                              </m:sup>
                            </m:sSup>
                          </m:e>
                        </m:nary>
                      </m:num>
                      <m:den>
                        <m:nary>
                          <m:naryPr>
                            <m:chr m:val="∑"/>
                            <m:ctrlPr>
                              <a:rPr lang="es-MX" b="0" i="1" smtClean="0">
                                <a:latin typeface="Cambria Math" panose="02040503050406030204" pitchFamily="18" charset="0"/>
                              </a:rPr>
                            </m:ctrlPr>
                          </m:naryPr>
                          <m:sub>
                            <m:r>
                              <m:rPr>
                                <m:brk m:alnAt="23"/>
                              </m:rPr>
                              <a:rPr lang="es-MX" b="0" i="1" smtClean="0">
                                <a:latin typeface="Cambria Math" panose="02040503050406030204" pitchFamily="18" charset="0"/>
                              </a:rPr>
                              <m:t>𝑖</m:t>
                            </m:r>
                            <m:r>
                              <a:rPr lang="es-MX" b="0" i="1" smtClean="0">
                                <a:latin typeface="Cambria Math" panose="02040503050406030204" pitchFamily="18" charset="0"/>
                              </a:rPr>
                              <m:t>=1</m:t>
                            </m:r>
                          </m:sub>
                          <m:sup>
                            <m:r>
                              <a:rPr lang="es-MX" b="0" i="1" smtClean="0">
                                <a:latin typeface="Cambria Math" panose="02040503050406030204" pitchFamily="18" charset="0"/>
                              </a:rPr>
                              <m:t>𝑛</m:t>
                            </m:r>
                          </m:sup>
                          <m:e>
                            <m:sSup>
                              <m:sSupPr>
                                <m:ctrlPr>
                                  <a:rPr lang="es-MX" b="0" i="1" smtClean="0">
                                    <a:latin typeface="Cambria Math" panose="02040503050406030204" pitchFamily="18" charset="0"/>
                                  </a:rPr>
                                </m:ctrlPr>
                              </m:sSupPr>
                              <m:e>
                                <m:d>
                                  <m:dPr>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𝑖</m:t>
                                        </m:r>
                                      </m:sub>
                                    </m:sSub>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𝑦</m:t>
                                        </m:r>
                                      </m:e>
                                    </m:acc>
                                  </m:e>
                                </m:d>
                              </m:e>
                              <m:sup>
                                <m:r>
                                  <a:rPr lang="es-MX" b="0" i="1" smtClean="0">
                                    <a:latin typeface="Cambria Math" panose="02040503050406030204" pitchFamily="18" charset="0"/>
                                  </a:rPr>
                                  <m:t>2</m:t>
                                </m:r>
                              </m:sup>
                            </m:sSup>
                          </m:e>
                        </m:nary>
                      </m:den>
                    </m:f>
                    <m:r>
                      <a:rPr lang="es-MX" b="0" i="1" smtClean="0">
                        <a:latin typeface="Cambria Math" panose="02040503050406030204" pitchFamily="18" charset="0"/>
                      </a:rPr>
                      <m:t> </m:t>
                    </m:r>
                  </m:oMath>
                </a14:m>
                <a:r>
                  <a:rPr lang="es-MX" dirty="0"/>
                  <a:t>Esta métrica dice la varianza de los datos que se explica en el modelo, su valor óptimo es 1.</a:t>
                </a:r>
              </a:p>
            </p:txBody>
          </p:sp>
        </mc:Choice>
        <mc:Fallback>
          <p:sp>
            <p:nvSpPr>
              <p:cNvPr id="8" name="TextBox 7">
                <a:extLst>
                  <a:ext uri="{FF2B5EF4-FFF2-40B4-BE49-F238E27FC236}">
                    <a16:creationId xmlns:a16="http://schemas.microsoft.com/office/drawing/2014/main" id="{64CE1AD3-E125-06ED-C297-ED6126B5C6AA}"/>
                  </a:ext>
                </a:extLst>
              </p:cNvPr>
              <p:cNvSpPr txBox="1">
                <a:spLocks noRot="1" noChangeAspect="1" noMove="1" noResize="1" noEditPoints="1" noAdjustHandles="1" noChangeArrowheads="1" noChangeShapeType="1" noTextEdit="1"/>
              </p:cNvSpPr>
              <p:nvPr/>
            </p:nvSpPr>
            <p:spPr>
              <a:xfrm>
                <a:off x="783770" y="1555668"/>
                <a:ext cx="9666515" cy="4165884"/>
              </a:xfrm>
              <a:prstGeom prst="rect">
                <a:avLst/>
              </a:prstGeom>
              <a:blipFill>
                <a:blip r:embed="rId5"/>
                <a:stretch>
                  <a:fillRect l="-568" t="-585" r="-757" b="-1316"/>
                </a:stretch>
              </a:blipFill>
            </p:spPr>
            <p:txBody>
              <a:bodyPr/>
              <a:lstStyle/>
              <a:p>
                <a:r>
                  <a:rPr lang="es-MX">
                    <a:noFill/>
                  </a:rPr>
                  <a:t> </a:t>
                </a:r>
              </a:p>
            </p:txBody>
          </p:sp>
        </mc:Fallback>
      </mc:AlternateContent>
    </p:spTree>
    <p:extLst>
      <p:ext uri="{BB962C8B-B14F-4D97-AF65-F5344CB8AC3E}">
        <p14:creationId xmlns:p14="http://schemas.microsoft.com/office/powerpoint/2010/main" val="3177463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0A2B6-FE37-FBF4-11C8-0E81349B0758}"/>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6DC8EB55-D3E7-D4A2-30FC-F32FD1E39FE2}"/>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A019A7EE-FADC-BD9E-4F83-2FFF7C9F34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1BD3D460-DBD6-834D-3C88-9072B2FAEA6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BF177589-1B47-408D-985E-1E29DDE99B57}"/>
              </a:ext>
            </a:extLst>
          </p:cNvPr>
          <p:cNvSpPr txBox="1">
            <a:spLocks/>
          </p:cNvSpPr>
          <p:nvPr/>
        </p:nvSpPr>
        <p:spPr>
          <a:xfrm>
            <a:off x="3670300" y="449539"/>
            <a:ext cx="4851400" cy="675602"/>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Métricas de validación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E03B6B1-1851-B26C-5B27-4D783A094691}"/>
                  </a:ext>
                </a:extLst>
              </p:cNvPr>
              <p:cNvSpPr txBox="1"/>
              <p:nvPr/>
            </p:nvSpPr>
            <p:spPr>
              <a:xfrm>
                <a:off x="1262741" y="1036409"/>
                <a:ext cx="9666515" cy="5150641"/>
              </a:xfrm>
              <a:prstGeom prst="rect">
                <a:avLst/>
              </a:prstGeom>
              <a:noFill/>
            </p:spPr>
            <p:txBody>
              <a:bodyPr wrap="square" rtlCol="0">
                <a:spAutoFit/>
              </a:bodyPr>
              <a:lstStyle/>
              <a:p>
                <a:r>
                  <a:rPr lang="es-MX" dirty="0"/>
                  <a:t>Para evaluar una clasificación se suele utilizar la matriz de confusión, que compara la clasificación esperada con la clasificación predicha:</a:t>
                </a:r>
              </a:p>
              <a:p>
                <a:endParaRPr lang="es-MX" dirty="0"/>
              </a:p>
              <a:p>
                <a:endParaRPr lang="es-MX" dirty="0"/>
              </a:p>
              <a:p>
                <a:endParaRPr lang="es-MX" dirty="0"/>
              </a:p>
              <a:p>
                <a:endParaRPr lang="es-MX" dirty="0"/>
              </a:p>
              <a:p>
                <a:endParaRPr lang="es-MX" dirty="0"/>
              </a:p>
              <a:p>
                <a:endParaRPr lang="es-MX" dirty="0"/>
              </a:p>
              <a:p>
                <a:r>
                  <a:rPr lang="es-MX" dirty="0"/>
                  <a:t>Métricas para clasificación:</a:t>
                </a:r>
              </a:p>
              <a:p>
                <a:pPr marL="285750" indent="-285750">
                  <a:buFont typeface="Arial" panose="020B0604020202020204" pitchFamily="34" charset="0"/>
                  <a:buChar char="•"/>
                </a:pPr>
                <a:r>
                  <a:rPr lang="es-MX" dirty="0"/>
                  <a:t>Exactitud: </a:t>
                </a:r>
                <a14:m>
                  <m:oMath xmlns:m="http://schemas.openxmlformats.org/officeDocument/2006/math">
                    <m:f>
                      <m:fPr>
                        <m:ctrlPr>
                          <a:rPr lang="es-MX" i="1" smtClean="0">
                            <a:latin typeface="Cambria Math" panose="02040503050406030204" pitchFamily="18" charset="0"/>
                          </a:rPr>
                        </m:ctrlPr>
                      </m:fPr>
                      <m:num>
                        <m:r>
                          <a:rPr lang="es-MX" b="0" i="1" smtClean="0">
                            <a:latin typeface="Cambria Math" panose="02040503050406030204" pitchFamily="18" charset="0"/>
                          </a:rPr>
                          <m:t>𝑉𝑃</m:t>
                        </m:r>
                        <m:r>
                          <a:rPr lang="es-MX" b="0" i="1" smtClean="0">
                            <a:latin typeface="Cambria Math" panose="02040503050406030204" pitchFamily="18" charset="0"/>
                          </a:rPr>
                          <m:t>+</m:t>
                        </m:r>
                        <m:r>
                          <a:rPr lang="es-MX" b="0" i="1" smtClean="0">
                            <a:latin typeface="Cambria Math" panose="02040503050406030204" pitchFamily="18" charset="0"/>
                          </a:rPr>
                          <m:t>𝑉𝑁</m:t>
                        </m:r>
                      </m:num>
                      <m:den>
                        <m:r>
                          <a:rPr lang="es-MX" b="0" i="1" smtClean="0">
                            <a:latin typeface="Cambria Math" panose="02040503050406030204" pitchFamily="18" charset="0"/>
                          </a:rPr>
                          <m:t>𝑉𝑃</m:t>
                        </m:r>
                        <m:r>
                          <a:rPr lang="es-MX" b="0" i="1" smtClean="0">
                            <a:latin typeface="Cambria Math" panose="02040503050406030204" pitchFamily="18" charset="0"/>
                          </a:rPr>
                          <m:t>+</m:t>
                        </m:r>
                        <m:r>
                          <a:rPr lang="es-MX" b="0" i="1" smtClean="0">
                            <a:latin typeface="Cambria Math" panose="02040503050406030204" pitchFamily="18" charset="0"/>
                          </a:rPr>
                          <m:t>𝑉𝑁</m:t>
                        </m:r>
                        <m:r>
                          <a:rPr lang="es-MX" b="0" i="1" smtClean="0">
                            <a:latin typeface="Cambria Math" panose="02040503050406030204" pitchFamily="18" charset="0"/>
                          </a:rPr>
                          <m:t>+</m:t>
                        </m:r>
                        <m:r>
                          <a:rPr lang="es-MX" b="0" i="1" smtClean="0">
                            <a:latin typeface="Cambria Math" panose="02040503050406030204" pitchFamily="18" charset="0"/>
                          </a:rPr>
                          <m:t>𝐹𝑃</m:t>
                        </m:r>
                        <m:r>
                          <a:rPr lang="es-MX" b="0" i="1" smtClean="0">
                            <a:latin typeface="Cambria Math" panose="02040503050406030204" pitchFamily="18" charset="0"/>
                          </a:rPr>
                          <m:t>+</m:t>
                        </m:r>
                        <m:r>
                          <a:rPr lang="es-MX" b="0" i="1" smtClean="0">
                            <a:latin typeface="Cambria Math" panose="02040503050406030204" pitchFamily="18" charset="0"/>
                          </a:rPr>
                          <m:t>𝐹𝑁</m:t>
                        </m:r>
                      </m:den>
                    </m:f>
                  </m:oMath>
                </a14:m>
                <a:r>
                  <a:rPr lang="es-MX" dirty="0"/>
                  <a:t>  Predicciones correctas entre total de predicciones.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Precisión: </a:t>
                </a:r>
                <a14:m>
                  <m:oMath xmlns:m="http://schemas.openxmlformats.org/officeDocument/2006/math">
                    <m:f>
                      <m:fPr>
                        <m:ctrlPr>
                          <a:rPr lang="es-MX" i="1" smtClean="0">
                            <a:latin typeface="Cambria Math" panose="02040503050406030204" pitchFamily="18" charset="0"/>
                          </a:rPr>
                        </m:ctrlPr>
                      </m:fPr>
                      <m:num>
                        <m:r>
                          <a:rPr lang="es-MX" b="0" i="1" smtClean="0">
                            <a:latin typeface="Cambria Math" panose="02040503050406030204" pitchFamily="18" charset="0"/>
                          </a:rPr>
                          <m:t>𝑉𝑃</m:t>
                        </m:r>
                      </m:num>
                      <m:den>
                        <m:r>
                          <a:rPr lang="es-MX" b="0" i="1" smtClean="0">
                            <a:latin typeface="Cambria Math" panose="02040503050406030204" pitchFamily="18" charset="0"/>
                          </a:rPr>
                          <m:t>𝑉𝑃</m:t>
                        </m:r>
                        <m:r>
                          <a:rPr lang="es-MX" b="0" i="1" smtClean="0">
                            <a:latin typeface="Cambria Math" panose="02040503050406030204" pitchFamily="18" charset="0"/>
                          </a:rPr>
                          <m:t>+</m:t>
                        </m:r>
                        <m:r>
                          <a:rPr lang="es-MX" b="0" i="1" smtClean="0">
                            <a:latin typeface="Cambria Math" panose="02040503050406030204" pitchFamily="18" charset="0"/>
                          </a:rPr>
                          <m:t>𝐹𝑃</m:t>
                        </m:r>
                      </m:den>
                    </m:f>
                  </m:oMath>
                </a14:m>
                <a:r>
                  <a:rPr lang="es-MX" dirty="0"/>
                  <a:t>  Mide la exactitud de las predicciones positivas. Dice qué tanto de lo predicho como positivo fue correcto.</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Sensibilidad:  </a:t>
                </a:r>
                <a14:m>
                  <m:oMath xmlns:m="http://schemas.openxmlformats.org/officeDocument/2006/math">
                    <m:f>
                      <m:fPr>
                        <m:ctrlPr>
                          <a:rPr lang="es-MX" i="1" smtClean="0">
                            <a:latin typeface="Cambria Math" panose="02040503050406030204" pitchFamily="18" charset="0"/>
                          </a:rPr>
                        </m:ctrlPr>
                      </m:fPr>
                      <m:num>
                        <m:r>
                          <a:rPr lang="es-MX" b="0" i="1" smtClean="0">
                            <a:latin typeface="Cambria Math" panose="02040503050406030204" pitchFamily="18" charset="0"/>
                          </a:rPr>
                          <m:t>𝑉𝑃</m:t>
                        </m:r>
                      </m:num>
                      <m:den>
                        <m:r>
                          <a:rPr lang="es-MX" b="0" i="1" smtClean="0">
                            <a:latin typeface="Cambria Math" panose="02040503050406030204" pitchFamily="18" charset="0"/>
                          </a:rPr>
                          <m:t>𝑉𝑃</m:t>
                        </m:r>
                        <m:r>
                          <a:rPr lang="es-MX" b="0" i="1" smtClean="0">
                            <a:latin typeface="Cambria Math" panose="02040503050406030204" pitchFamily="18" charset="0"/>
                          </a:rPr>
                          <m:t>+</m:t>
                        </m:r>
                        <m:r>
                          <a:rPr lang="es-MX" b="0" i="1" smtClean="0">
                            <a:latin typeface="Cambria Math" panose="02040503050406030204" pitchFamily="18" charset="0"/>
                          </a:rPr>
                          <m:t>𝐹𝑁</m:t>
                        </m:r>
                      </m:den>
                    </m:f>
                  </m:oMath>
                </a14:m>
                <a:r>
                  <a:rPr lang="es-MX" dirty="0"/>
                  <a:t> Esta métrica saca la proporción entre lo que se predijo como positivo correctamente y todo lo que se debió de haber esperado como predicción positiva. </a:t>
                </a:r>
              </a:p>
              <a:p>
                <a:endParaRPr lang="es-MX" dirty="0"/>
              </a:p>
            </p:txBody>
          </p:sp>
        </mc:Choice>
        <mc:Fallback>
          <p:sp>
            <p:nvSpPr>
              <p:cNvPr id="8" name="TextBox 7">
                <a:extLst>
                  <a:ext uri="{FF2B5EF4-FFF2-40B4-BE49-F238E27FC236}">
                    <a16:creationId xmlns:a16="http://schemas.microsoft.com/office/drawing/2014/main" id="{DE03B6B1-1851-B26C-5B27-4D783A094691}"/>
                  </a:ext>
                </a:extLst>
              </p:cNvPr>
              <p:cNvSpPr txBox="1">
                <a:spLocks noRot="1" noChangeAspect="1" noMove="1" noResize="1" noEditPoints="1" noAdjustHandles="1" noChangeArrowheads="1" noChangeShapeType="1" noTextEdit="1"/>
              </p:cNvSpPr>
              <p:nvPr/>
            </p:nvSpPr>
            <p:spPr>
              <a:xfrm>
                <a:off x="1262741" y="1036409"/>
                <a:ext cx="9666515" cy="5150641"/>
              </a:xfrm>
              <a:prstGeom prst="rect">
                <a:avLst/>
              </a:prstGeom>
              <a:blipFill>
                <a:blip r:embed="rId5"/>
                <a:stretch>
                  <a:fillRect l="-504" t="-473"/>
                </a:stretch>
              </a:blipFill>
            </p:spPr>
            <p:txBody>
              <a:bodyPr/>
              <a:lstStyle/>
              <a:p>
                <a:r>
                  <a:rPr lang="es-MX">
                    <a:noFill/>
                  </a:rPr>
                  <a:t> </a:t>
                </a:r>
              </a:p>
            </p:txBody>
          </p:sp>
        </mc:Fallback>
      </mc:AlternateContent>
      <p:graphicFrame>
        <p:nvGraphicFramePr>
          <p:cNvPr id="5" name="Table 4">
            <a:extLst>
              <a:ext uri="{FF2B5EF4-FFF2-40B4-BE49-F238E27FC236}">
                <a16:creationId xmlns:a16="http://schemas.microsoft.com/office/drawing/2014/main" id="{8173B607-E5E8-DBEB-D16E-4A2C8B1A97C3}"/>
              </a:ext>
            </a:extLst>
          </p:cNvPr>
          <p:cNvGraphicFramePr>
            <a:graphicFrameLocks noGrp="1"/>
          </p:cNvGraphicFramePr>
          <p:nvPr>
            <p:extLst>
              <p:ext uri="{D42A27DB-BD31-4B8C-83A1-F6EECF244321}">
                <p14:modId xmlns:p14="http://schemas.microsoft.com/office/powerpoint/2010/main" val="3849763596"/>
              </p:ext>
            </p:extLst>
          </p:nvPr>
        </p:nvGraphicFramePr>
        <p:xfrm>
          <a:off x="2888166" y="1712011"/>
          <a:ext cx="6123766" cy="1107440"/>
        </p:xfrm>
        <a:graphic>
          <a:graphicData uri="http://schemas.openxmlformats.org/drawingml/2006/table">
            <a:tbl>
              <a:tblPr firstRow="1" bandRow="1">
                <a:tableStyleId>{2D5ABB26-0587-4C30-8999-92F81FD0307C}</a:tableStyleId>
              </a:tblPr>
              <a:tblGrid>
                <a:gridCol w="1784195">
                  <a:extLst>
                    <a:ext uri="{9D8B030D-6E8A-4147-A177-3AD203B41FA5}">
                      <a16:colId xmlns:a16="http://schemas.microsoft.com/office/drawing/2014/main" val="3061353294"/>
                    </a:ext>
                  </a:extLst>
                </a:gridCol>
                <a:gridCol w="2107580">
                  <a:extLst>
                    <a:ext uri="{9D8B030D-6E8A-4147-A177-3AD203B41FA5}">
                      <a16:colId xmlns:a16="http://schemas.microsoft.com/office/drawing/2014/main" val="1225172775"/>
                    </a:ext>
                  </a:extLst>
                </a:gridCol>
                <a:gridCol w="2231991">
                  <a:extLst>
                    <a:ext uri="{9D8B030D-6E8A-4147-A177-3AD203B41FA5}">
                      <a16:colId xmlns:a16="http://schemas.microsoft.com/office/drawing/2014/main" val="3833953264"/>
                    </a:ext>
                  </a:extLst>
                </a:gridCol>
              </a:tblGrid>
              <a:tr h="343261">
                <a:tc>
                  <a:txBody>
                    <a:bodyPr/>
                    <a:lstStyle/>
                    <a:p>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Valor esperado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Valor esperado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6876298"/>
                  </a:ext>
                </a:extLst>
              </a:tr>
              <a:tr h="370840">
                <a:tc>
                  <a:txBody>
                    <a:bodyPr/>
                    <a:lstStyle/>
                    <a:p>
                      <a:r>
                        <a:rPr lang="es-MX" dirty="0"/>
                        <a:t>Valor predicho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Verdadero positivo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s-MX" dirty="0"/>
                        <a:t>Falso positivo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31804730"/>
                  </a:ext>
                </a:extLst>
              </a:tr>
              <a:tr h="370840">
                <a:tc>
                  <a:txBody>
                    <a:bodyPr/>
                    <a:lstStyle/>
                    <a:p>
                      <a:r>
                        <a:rPr lang="es-MX" dirty="0"/>
                        <a:t>Valor predicho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Falso negativo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s-MX" dirty="0"/>
                        <a:t>Verdadero negativo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49202019"/>
                  </a:ext>
                </a:extLst>
              </a:tr>
            </a:tbl>
          </a:graphicData>
        </a:graphic>
      </p:graphicFrame>
    </p:spTree>
    <p:extLst>
      <p:ext uri="{BB962C8B-B14F-4D97-AF65-F5344CB8AC3E}">
        <p14:creationId xmlns:p14="http://schemas.microsoft.com/office/powerpoint/2010/main" val="36298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50C23-A290-0752-1429-32B189B7C7DB}"/>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9D279950-9BF9-49E7-E036-BF094C320B6D}"/>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DA5445CA-EA0D-4E76-0DC5-A7E566D649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E60A046A-E5B0-C99D-AAA3-89596942E19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FEFFF78D-313B-6252-B860-9588EC8F298B}"/>
              </a:ext>
            </a:extLst>
          </p:cNvPr>
          <p:cNvSpPr txBox="1">
            <a:spLocks/>
          </p:cNvSpPr>
          <p:nvPr/>
        </p:nvSpPr>
        <p:spPr>
          <a:xfrm>
            <a:off x="3474765" y="25779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La neurona artificial</a:t>
            </a:r>
          </a:p>
        </p:txBody>
      </p:sp>
      <p:grpSp>
        <p:nvGrpSpPr>
          <p:cNvPr id="45" name="Group 44">
            <a:extLst>
              <a:ext uri="{FF2B5EF4-FFF2-40B4-BE49-F238E27FC236}">
                <a16:creationId xmlns:a16="http://schemas.microsoft.com/office/drawing/2014/main" id="{CDBD2AE0-9D65-C01D-F88B-23B1CD790CCB}"/>
              </a:ext>
            </a:extLst>
          </p:cNvPr>
          <p:cNvGrpSpPr/>
          <p:nvPr/>
        </p:nvGrpSpPr>
        <p:grpSpPr>
          <a:xfrm>
            <a:off x="270962" y="1681261"/>
            <a:ext cx="6098189" cy="3309839"/>
            <a:chOff x="2359544" y="1401861"/>
            <a:chExt cx="7469774" cy="4054277"/>
          </a:xfrm>
        </p:grpSpPr>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9E5360F1-D860-C9E8-90A1-8A22569143E5}"/>
                    </a:ext>
                  </a:extLst>
                </p:cNvPr>
                <p:cNvSpPr/>
                <p:nvPr/>
              </p:nvSpPr>
              <p:spPr>
                <a:xfrm>
                  <a:off x="2359544" y="1401861"/>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1</m:t>
                            </m:r>
                          </m:sub>
                        </m:sSub>
                      </m:oMath>
                    </m:oMathPara>
                  </a14:m>
                  <a:endParaRPr lang="es-MX" dirty="0">
                    <a:solidFill>
                      <a:schemeClr val="tx1"/>
                    </a:solidFill>
                  </a:endParaRPr>
                </a:p>
              </p:txBody>
            </p:sp>
          </mc:Choice>
          <mc:Fallback>
            <p:sp>
              <p:nvSpPr>
                <p:cNvPr id="7" name="Oval 6">
                  <a:extLst>
                    <a:ext uri="{FF2B5EF4-FFF2-40B4-BE49-F238E27FC236}">
                      <a16:creationId xmlns:a16="http://schemas.microsoft.com/office/drawing/2014/main" id="{9E5360F1-D860-C9E8-90A1-8A22569143E5}"/>
                    </a:ext>
                  </a:extLst>
                </p:cNvPr>
                <p:cNvSpPr>
                  <a:spLocks noRot="1" noChangeAspect="1" noMove="1" noResize="1" noEditPoints="1" noAdjustHandles="1" noChangeArrowheads="1" noChangeShapeType="1" noTextEdit="1"/>
                </p:cNvSpPr>
                <p:nvPr/>
              </p:nvSpPr>
              <p:spPr>
                <a:xfrm>
                  <a:off x="2359544" y="1401861"/>
                  <a:ext cx="617799" cy="617799"/>
                </a:xfrm>
                <a:prstGeom prst="ellipse">
                  <a:avLst/>
                </a:prstGeom>
                <a:blipFill>
                  <a:blip r:embed="rId5"/>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9254F629-BF64-D6D3-940F-6ED219FE5E8D}"/>
                    </a:ext>
                  </a:extLst>
                </p:cNvPr>
                <p:cNvSpPr/>
                <p:nvPr/>
              </p:nvSpPr>
              <p:spPr>
                <a:xfrm>
                  <a:off x="2359544"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2</m:t>
                            </m:r>
                          </m:sub>
                        </m:sSub>
                      </m:oMath>
                    </m:oMathPara>
                  </a14:m>
                  <a:endParaRPr lang="es-MX" dirty="0">
                    <a:solidFill>
                      <a:schemeClr val="tx1"/>
                    </a:solidFill>
                  </a:endParaRPr>
                </a:p>
              </p:txBody>
            </p:sp>
          </mc:Choice>
          <mc:Fallback>
            <p:sp>
              <p:nvSpPr>
                <p:cNvPr id="8" name="Oval 7">
                  <a:extLst>
                    <a:ext uri="{FF2B5EF4-FFF2-40B4-BE49-F238E27FC236}">
                      <a16:creationId xmlns:a16="http://schemas.microsoft.com/office/drawing/2014/main" id="{9254F629-BF64-D6D3-940F-6ED219FE5E8D}"/>
                    </a:ext>
                  </a:extLst>
                </p:cNvPr>
                <p:cNvSpPr>
                  <a:spLocks noRot="1" noChangeAspect="1" noMove="1" noResize="1" noEditPoints="1" noAdjustHandles="1" noChangeArrowheads="1" noChangeShapeType="1" noTextEdit="1"/>
                </p:cNvSpPr>
                <p:nvPr/>
              </p:nvSpPr>
              <p:spPr>
                <a:xfrm>
                  <a:off x="2359544" y="3120100"/>
                  <a:ext cx="617799" cy="617799"/>
                </a:xfrm>
                <a:prstGeom prst="ellipse">
                  <a:avLst/>
                </a:prstGeom>
                <a:blipFill>
                  <a:blip r:embed="rId6"/>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Oval 8">
                  <a:extLst>
                    <a:ext uri="{FF2B5EF4-FFF2-40B4-BE49-F238E27FC236}">
                      <a16:creationId xmlns:a16="http://schemas.microsoft.com/office/drawing/2014/main" id="{1953362B-8422-B05F-7301-F7E211986803}"/>
                    </a:ext>
                  </a:extLst>
                </p:cNvPr>
                <p:cNvSpPr/>
                <p:nvPr/>
              </p:nvSpPr>
              <p:spPr>
                <a:xfrm>
                  <a:off x="2362333"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𝑛</m:t>
                            </m:r>
                          </m:sub>
                        </m:sSub>
                      </m:oMath>
                    </m:oMathPara>
                  </a14:m>
                  <a:endParaRPr lang="es-MX" dirty="0">
                    <a:solidFill>
                      <a:schemeClr val="tx1"/>
                    </a:solidFill>
                  </a:endParaRPr>
                </a:p>
              </p:txBody>
            </p:sp>
          </mc:Choice>
          <mc:Fallback>
            <p:sp>
              <p:nvSpPr>
                <p:cNvPr id="9" name="Oval 8">
                  <a:extLst>
                    <a:ext uri="{FF2B5EF4-FFF2-40B4-BE49-F238E27FC236}">
                      <a16:creationId xmlns:a16="http://schemas.microsoft.com/office/drawing/2014/main" id="{1953362B-8422-B05F-7301-F7E211986803}"/>
                    </a:ext>
                  </a:extLst>
                </p:cNvPr>
                <p:cNvSpPr>
                  <a:spLocks noRot="1" noChangeAspect="1" noMove="1" noResize="1" noEditPoints="1" noAdjustHandles="1" noChangeArrowheads="1" noChangeShapeType="1" noTextEdit="1"/>
                </p:cNvSpPr>
                <p:nvPr/>
              </p:nvSpPr>
              <p:spPr>
                <a:xfrm>
                  <a:off x="2362333" y="4838339"/>
                  <a:ext cx="617799" cy="617799"/>
                </a:xfrm>
                <a:prstGeom prst="ellipse">
                  <a:avLst/>
                </a:prstGeom>
                <a:blipFill>
                  <a:blip r:embed="rId7"/>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9FBA6A27-8858-C799-6C59-E4E36FDA19C6}"/>
                    </a:ext>
                  </a:extLst>
                </p:cNvPr>
                <p:cNvSpPr/>
                <p:nvPr/>
              </p:nvSpPr>
              <p:spPr>
                <a:xfrm>
                  <a:off x="5507531" y="3036064"/>
                  <a:ext cx="785870" cy="785870"/>
                </a:xfrm>
                <a:prstGeom prst="rect">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sz="5400" b="0" i="1" smtClean="0">
                            <a:solidFill>
                              <a:schemeClr val="tx1"/>
                            </a:solidFill>
                            <a:latin typeface="Cambria Math" panose="02040503050406030204" pitchFamily="18" charset="0"/>
                            <a:ea typeface="Cambria Math" panose="02040503050406030204" pitchFamily="18" charset="0"/>
                          </a:rPr>
                          <m:t> </m:t>
                        </m:r>
                        <m:r>
                          <m:rPr>
                            <m:sty m:val="p"/>
                          </m:rPr>
                          <a:rPr lang="el-GR" sz="5400" i="1" smtClean="0">
                            <a:solidFill>
                              <a:schemeClr val="tx1"/>
                            </a:solidFill>
                            <a:latin typeface="Cambria Math" panose="02040503050406030204" pitchFamily="18" charset="0"/>
                            <a:ea typeface="Cambria Math" panose="02040503050406030204" pitchFamily="18" charset="0"/>
                          </a:rPr>
                          <m:t>Σ</m:t>
                        </m:r>
                      </m:oMath>
                    </m:oMathPara>
                  </a14:m>
                  <a:endParaRPr lang="es-MX" sz="5400" dirty="0"/>
                </a:p>
              </p:txBody>
            </p:sp>
          </mc:Choice>
          <mc:Fallback>
            <p:sp>
              <p:nvSpPr>
                <p:cNvPr id="10" name="Rectangle 9">
                  <a:extLst>
                    <a:ext uri="{FF2B5EF4-FFF2-40B4-BE49-F238E27FC236}">
                      <a16:creationId xmlns:a16="http://schemas.microsoft.com/office/drawing/2014/main" id="{9FBA6A27-8858-C799-6C59-E4E36FDA19C6}"/>
                    </a:ext>
                  </a:extLst>
                </p:cNvPr>
                <p:cNvSpPr>
                  <a:spLocks noRot="1" noChangeAspect="1" noMove="1" noResize="1" noEditPoints="1" noAdjustHandles="1" noChangeArrowheads="1" noChangeShapeType="1" noTextEdit="1"/>
                </p:cNvSpPr>
                <p:nvPr/>
              </p:nvSpPr>
              <p:spPr>
                <a:xfrm>
                  <a:off x="5507531" y="3036064"/>
                  <a:ext cx="785870" cy="785870"/>
                </a:xfrm>
                <a:prstGeom prst="rect">
                  <a:avLst/>
                </a:prstGeom>
                <a:blipFill>
                  <a:blip r:embed="rId8"/>
                  <a:stretch>
                    <a:fillRect/>
                  </a:stretch>
                </a:blipFill>
                <a:ln>
                  <a:solidFill>
                    <a:srgbClr val="43778D"/>
                  </a:solidFill>
                </a:ln>
              </p:spPr>
              <p:txBody>
                <a:bodyPr/>
                <a:lstStyle/>
                <a:p>
                  <a:r>
                    <a:rPr lang="es-MX">
                      <a:noFill/>
                    </a:rPr>
                    <a:t> </a:t>
                  </a:r>
                </a:p>
              </p:txBody>
            </p:sp>
          </mc:Fallback>
        </mc:AlternateContent>
        <p:cxnSp>
          <p:nvCxnSpPr>
            <p:cNvPr id="12" name="Straight Arrow Connector 11">
              <a:extLst>
                <a:ext uri="{FF2B5EF4-FFF2-40B4-BE49-F238E27FC236}">
                  <a16:creationId xmlns:a16="http://schemas.microsoft.com/office/drawing/2014/main" id="{598B104E-54AD-0D12-1F62-4AF7C80F95C6}"/>
                </a:ext>
              </a:extLst>
            </p:cNvPr>
            <p:cNvCxnSpPr>
              <a:cxnSpLocks/>
              <a:stCxn id="7" idx="6"/>
            </p:cNvCxnSpPr>
            <p:nvPr/>
          </p:nvCxnSpPr>
          <p:spPr>
            <a:xfrm>
              <a:off x="2977343" y="1710761"/>
              <a:ext cx="2530188" cy="1545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4F84310-3EBB-D09A-2769-092A2FDB22C3}"/>
                </a:ext>
              </a:extLst>
            </p:cNvPr>
            <p:cNvCxnSpPr>
              <a:stCxn id="8" idx="6"/>
              <a:endCxn id="10" idx="1"/>
            </p:cNvCxnSpPr>
            <p:nvPr/>
          </p:nvCxnSpPr>
          <p:spPr>
            <a:xfrm flipV="1">
              <a:off x="2977343" y="3428999"/>
              <a:ext cx="2530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7D3D2523-F126-C305-E8E8-C0F9291A4D27}"/>
                </a:ext>
              </a:extLst>
            </p:cNvPr>
            <p:cNvCxnSpPr>
              <a:cxnSpLocks/>
              <a:stCxn id="9" idx="6"/>
            </p:cNvCxnSpPr>
            <p:nvPr/>
          </p:nvCxnSpPr>
          <p:spPr>
            <a:xfrm flipV="1">
              <a:off x="2980132" y="3667484"/>
              <a:ext cx="2527399" cy="14797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D7DEFED4-0455-4A76-BF49-FEE9126B2A7F}"/>
                    </a:ext>
                  </a:extLst>
                </p:cNvPr>
                <p:cNvSpPr txBox="1"/>
                <p:nvPr/>
              </p:nvSpPr>
              <p:spPr>
                <a:xfrm>
                  <a:off x="3853147" y="1953002"/>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1</m:t>
                            </m:r>
                          </m:sub>
                        </m:sSub>
                      </m:oMath>
                    </m:oMathPara>
                  </a14:m>
                  <a:endParaRPr lang="es-MX" dirty="0"/>
                </a:p>
              </p:txBody>
            </p:sp>
          </mc:Choice>
          <mc:Fallback>
            <p:sp>
              <p:nvSpPr>
                <p:cNvPr id="26" name="TextBox 25">
                  <a:extLst>
                    <a:ext uri="{FF2B5EF4-FFF2-40B4-BE49-F238E27FC236}">
                      <a16:creationId xmlns:a16="http://schemas.microsoft.com/office/drawing/2014/main" id="{D7DEFED4-0455-4A76-BF49-FEE9126B2A7F}"/>
                    </a:ext>
                  </a:extLst>
                </p:cNvPr>
                <p:cNvSpPr txBox="1">
                  <a:spLocks noRot="1" noChangeAspect="1" noMove="1" noResize="1" noEditPoints="1" noAdjustHandles="1" noChangeArrowheads="1" noChangeShapeType="1" noTextEdit="1"/>
                </p:cNvSpPr>
                <p:nvPr/>
              </p:nvSpPr>
              <p:spPr>
                <a:xfrm>
                  <a:off x="3853147" y="1953002"/>
                  <a:ext cx="617799" cy="369332"/>
                </a:xfrm>
                <a:prstGeom prst="rect">
                  <a:avLst/>
                </a:prstGeom>
                <a:blipFill>
                  <a:blip r:embed="rId9"/>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DEACD797-87D9-DB57-802D-EB7D4B6CF38F}"/>
                    </a:ext>
                  </a:extLst>
                </p:cNvPr>
                <p:cNvSpPr txBox="1"/>
                <p:nvPr/>
              </p:nvSpPr>
              <p:spPr>
                <a:xfrm>
                  <a:off x="3853147" y="2996685"/>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2</m:t>
                            </m:r>
                          </m:sub>
                        </m:sSub>
                      </m:oMath>
                    </m:oMathPara>
                  </a14:m>
                  <a:endParaRPr lang="es-MX" dirty="0"/>
                </a:p>
              </p:txBody>
            </p:sp>
          </mc:Choice>
          <mc:Fallback>
            <p:sp>
              <p:nvSpPr>
                <p:cNvPr id="27" name="TextBox 26">
                  <a:extLst>
                    <a:ext uri="{FF2B5EF4-FFF2-40B4-BE49-F238E27FC236}">
                      <a16:creationId xmlns:a16="http://schemas.microsoft.com/office/drawing/2014/main" id="{DEACD797-87D9-DB57-802D-EB7D4B6CF38F}"/>
                    </a:ext>
                  </a:extLst>
                </p:cNvPr>
                <p:cNvSpPr txBox="1">
                  <a:spLocks noRot="1" noChangeAspect="1" noMove="1" noResize="1" noEditPoints="1" noAdjustHandles="1" noChangeArrowheads="1" noChangeShapeType="1" noTextEdit="1"/>
                </p:cNvSpPr>
                <p:nvPr/>
              </p:nvSpPr>
              <p:spPr>
                <a:xfrm>
                  <a:off x="3853147" y="2996685"/>
                  <a:ext cx="617799" cy="369332"/>
                </a:xfrm>
                <a:prstGeom prst="rect">
                  <a:avLst/>
                </a:prstGeom>
                <a:blipFill>
                  <a:blip r:embed="rId10"/>
                  <a:stretch>
                    <a:fillRect b="-2000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40F84A70-FE9D-927C-6714-77E8179D0937}"/>
                    </a:ext>
                  </a:extLst>
                </p:cNvPr>
                <p:cNvSpPr txBox="1"/>
                <p:nvPr/>
              </p:nvSpPr>
              <p:spPr>
                <a:xfrm>
                  <a:off x="3853147" y="3915008"/>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𝑛</m:t>
                            </m:r>
                          </m:sub>
                        </m:sSub>
                      </m:oMath>
                    </m:oMathPara>
                  </a14:m>
                  <a:endParaRPr lang="es-MX" dirty="0"/>
                </a:p>
              </p:txBody>
            </p:sp>
          </mc:Choice>
          <mc:Fallback>
            <p:sp>
              <p:nvSpPr>
                <p:cNvPr id="28" name="TextBox 27">
                  <a:extLst>
                    <a:ext uri="{FF2B5EF4-FFF2-40B4-BE49-F238E27FC236}">
                      <a16:creationId xmlns:a16="http://schemas.microsoft.com/office/drawing/2014/main" id="{40F84A70-FE9D-927C-6714-77E8179D0937}"/>
                    </a:ext>
                  </a:extLst>
                </p:cNvPr>
                <p:cNvSpPr txBox="1">
                  <a:spLocks noRot="1" noChangeAspect="1" noMove="1" noResize="1" noEditPoints="1" noAdjustHandles="1" noChangeArrowheads="1" noChangeShapeType="1" noTextEdit="1"/>
                </p:cNvSpPr>
                <p:nvPr/>
              </p:nvSpPr>
              <p:spPr>
                <a:xfrm>
                  <a:off x="3853147" y="3915008"/>
                  <a:ext cx="617799" cy="369332"/>
                </a:xfrm>
                <a:prstGeom prst="rect">
                  <a:avLst/>
                </a:prstGeom>
                <a:blipFill>
                  <a:blip r:embed="rId11"/>
                  <a:stretch>
                    <a:fillRect b="-1600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65897B63-5935-2828-39AF-371DAAA19EDA}"/>
                    </a:ext>
                  </a:extLst>
                </p:cNvPr>
                <p:cNvSpPr txBox="1"/>
                <p:nvPr/>
              </p:nvSpPr>
              <p:spPr>
                <a:xfrm rot="5400000">
                  <a:off x="2322996" y="4138729"/>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m:t>
                        </m:r>
                      </m:oMath>
                    </m:oMathPara>
                  </a14:m>
                  <a:endParaRPr lang="es-MX" dirty="0"/>
                </a:p>
              </p:txBody>
            </p:sp>
          </mc:Choice>
          <mc:Fallback>
            <p:sp>
              <p:nvSpPr>
                <p:cNvPr id="29" name="TextBox 28">
                  <a:extLst>
                    <a:ext uri="{FF2B5EF4-FFF2-40B4-BE49-F238E27FC236}">
                      <a16:creationId xmlns:a16="http://schemas.microsoft.com/office/drawing/2014/main" id="{65897B63-5935-2828-39AF-371DAAA19EDA}"/>
                    </a:ext>
                  </a:extLst>
                </p:cNvPr>
                <p:cNvSpPr txBox="1">
                  <a:spLocks noRot="1" noChangeAspect="1" noMove="1" noResize="1" noEditPoints="1" noAdjustHandles="1" noChangeArrowheads="1" noChangeShapeType="1" noTextEdit="1"/>
                </p:cNvSpPr>
                <p:nvPr/>
              </p:nvSpPr>
              <p:spPr>
                <a:xfrm rot="5400000">
                  <a:off x="2322996" y="4138729"/>
                  <a:ext cx="617799" cy="369332"/>
                </a:xfrm>
                <a:prstGeom prst="rect">
                  <a:avLst/>
                </a:prstGeom>
                <a:blipFill>
                  <a:blip r:embed="rId1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0" name="Oval 29">
                  <a:extLst>
                    <a:ext uri="{FF2B5EF4-FFF2-40B4-BE49-F238E27FC236}">
                      <a16:creationId xmlns:a16="http://schemas.microsoft.com/office/drawing/2014/main" id="{E82AC8D5-69D7-1FFA-68C8-3161E858D5A1}"/>
                    </a:ext>
                  </a:extLst>
                </p:cNvPr>
                <p:cNvSpPr/>
                <p:nvPr/>
              </p:nvSpPr>
              <p:spPr>
                <a:xfrm>
                  <a:off x="5591566"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b="0" i="1" smtClean="0">
                            <a:solidFill>
                              <a:schemeClr val="tx1"/>
                            </a:solidFill>
                            <a:latin typeface="Cambria Math" panose="02040503050406030204" pitchFamily="18" charset="0"/>
                          </a:rPr>
                          <m:t>𝑏</m:t>
                        </m:r>
                      </m:oMath>
                    </m:oMathPara>
                  </a14:m>
                  <a:endParaRPr lang="es-MX" dirty="0">
                    <a:solidFill>
                      <a:schemeClr val="tx1"/>
                    </a:solidFill>
                  </a:endParaRPr>
                </a:p>
              </p:txBody>
            </p:sp>
          </mc:Choice>
          <mc:Fallback>
            <p:sp>
              <p:nvSpPr>
                <p:cNvPr id="30" name="Oval 29">
                  <a:extLst>
                    <a:ext uri="{FF2B5EF4-FFF2-40B4-BE49-F238E27FC236}">
                      <a16:creationId xmlns:a16="http://schemas.microsoft.com/office/drawing/2014/main" id="{E82AC8D5-69D7-1FFA-68C8-3161E858D5A1}"/>
                    </a:ext>
                  </a:extLst>
                </p:cNvPr>
                <p:cNvSpPr>
                  <a:spLocks noRot="1" noChangeAspect="1" noMove="1" noResize="1" noEditPoints="1" noAdjustHandles="1" noChangeArrowheads="1" noChangeShapeType="1" noTextEdit="1"/>
                </p:cNvSpPr>
                <p:nvPr/>
              </p:nvSpPr>
              <p:spPr>
                <a:xfrm>
                  <a:off x="5591566" y="4838339"/>
                  <a:ext cx="617799" cy="617799"/>
                </a:xfrm>
                <a:prstGeom prst="ellipse">
                  <a:avLst/>
                </a:prstGeom>
                <a:blipFill>
                  <a:blip r:embed="rId13"/>
                  <a:stretch>
                    <a:fillRect/>
                  </a:stretch>
                </a:blipFill>
                <a:ln>
                  <a:solidFill>
                    <a:srgbClr val="43778D"/>
                  </a:solidFill>
                </a:ln>
              </p:spPr>
              <p:txBody>
                <a:bodyPr/>
                <a:lstStyle/>
                <a:p>
                  <a:r>
                    <a:rPr lang="es-MX">
                      <a:noFill/>
                    </a:rPr>
                    <a:t> </a:t>
                  </a:r>
                </a:p>
              </p:txBody>
            </p:sp>
          </mc:Fallback>
        </mc:AlternateContent>
        <p:cxnSp>
          <p:nvCxnSpPr>
            <p:cNvPr id="32" name="Straight Arrow Connector 31">
              <a:extLst>
                <a:ext uri="{FF2B5EF4-FFF2-40B4-BE49-F238E27FC236}">
                  <a16:creationId xmlns:a16="http://schemas.microsoft.com/office/drawing/2014/main" id="{2E8F3EA2-5150-347E-C863-EC6EF6702A82}"/>
                </a:ext>
              </a:extLst>
            </p:cNvPr>
            <p:cNvCxnSpPr>
              <a:stCxn id="30" idx="0"/>
              <a:endCxn id="10" idx="2"/>
            </p:cNvCxnSpPr>
            <p:nvPr/>
          </p:nvCxnSpPr>
          <p:spPr>
            <a:xfrm flipV="1">
              <a:off x="5900466" y="3821934"/>
              <a:ext cx="0" cy="1016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 name="Oval 32">
                  <a:extLst>
                    <a:ext uri="{FF2B5EF4-FFF2-40B4-BE49-F238E27FC236}">
                      <a16:creationId xmlns:a16="http://schemas.microsoft.com/office/drawing/2014/main" id="{E7E36C26-EA3B-D830-10F1-78B9BCE8E3EB}"/>
                    </a:ext>
                  </a:extLst>
                </p:cNvPr>
                <p:cNvSpPr/>
                <p:nvPr/>
              </p:nvSpPr>
              <p:spPr>
                <a:xfrm>
                  <a:off x="7602757"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i="1" smtClean="0">
                            <a:solidFill>
                              <a:schemeClr val="tx1"/>
                            </a:solidFill>
                            <a:latin typeface="Cambria Math" panose="02040503050406030204" pitchFamily="18" charset="0"/>
                            <a:ea typeface="Cambria Math" panose="02040503050406030204" pitchFamily="18" charset="0"/>
                          </a:rPr>
                          <m:t>𝜑</m:t>
                        </m:r>
                      </m:oMath>
                    </m:oMathPara>
                  </a14:m>
                  <a:endParaRPr lang="es-MX" dirty="0">
                    <a:solidFill>
                      <a:schemeClr val="tx1"/>
                    </a:solidFill>
                  </a:endParaRPr>
                </a:p>
              </p:txBody>
            </p:sp>
          </mc:Choice>
          <mc:Fallback>
            <p:sp>
              <p:nvSpPr>
                <p:cNvPr id="33" name="Oval 32">
                  <a:extLst>
                    <a:ext uri="{FF2B5EF4-FFF2-40B4-BE49-F238E27FC236}">
                      <a16:creationId xmlns:a16="http://schemas.microsoft.com/office/drawing/2014/main" id="{E7E36C26-EA3B-D830-10F1-78B9BCE8E3EB}"/>
                    </a:ext>
                  </a:extLst>
                </p:cNvPr>
                <p:cNvSpPr>
                  <a:spLocks noRot="1" noChangeAspect="1" noMove="1" noResize="1" noEditPoints="1" noAdjustHandles="1" noChangeArrowheads="1" noChangeShapeType="1" noTextEdit="1"/>
                </p:cNvSpPr>
                <p:nvPr/>
              </p:nvSpPr>
              <p:spPr>
                <a:xfrm>
                  <a:off x="7602757" y="3120100"/>
                  <a:ext cx="617799" cy="617799"/>
                </a:xfrm>
                <a:prstGeom prst="ellipse">
                  <a:avLst/>
                </a:prstGeom>
                <a:blipFill>
                  <a:blip r:embed="rId14"/>
                  <a:stretch>
                    <a:fillRect/>
                  </a:stretch>
                </a:blipFill>
                <a:ln>
                  <a:solidFill>
                    <a:srgbClr val="43778D"/>
                  </a:solidFill>
                </a:ln>
              </p:spPr>
              <p:txBody>
                <a:bodyPr/>
                <a:lstStyle/>
                <a:p>
                  <a:r>
                    <a:rPr lang="es-MX">
                      <a:noFill/>
                    </a:rPr>
                    <a:t> </a:t>
                  </a:r>
                </a:p>
              </p:txBody>
            </p:sp>
          </mc:Fallback>
        </mc:AlternateContent>
        <p:cxnSp>
          <p:nvCxnSpPr>
            <p:cNvPr id="35" name="Straight Arrow Connector 34">
              <a:extLst>
                <a:ext uri="{FF2B5EF4-FFF2-40B4-BE49-F238E27FC236}">
                  <a16:creationId xmlns:a16="http://schemas.microsoft.com/office/drawing/2014/main" id="{3D6A6094-A614-77C9-5CE9-654904C1E6A9}"/>
                </a:ext>
              </a:extLst>
            </p:cNvPr>
            <p:cNvCxnSpPr>
              <a:stCxn id="10" idx="3"/>
              <a:endCxn id="33" idx="2"/>
            </p:cNvCxnSpPr>
            <p:nvPr/>
          </p:nvCxnSpPr>
          <p:spPr>
            <a:xfrm>
              <a:off x="6293401" y="3428999"/>
              <a:ext cx="130935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8661CE9-2032-4CDB-52B3-67242E520F8C}"/>
                    </a:ext>
                  </a:extLst>
                </p:cNvPr>
                <p:cNvSpPr txBox="1"/>
                <p:nvPr/>
              </p:nvSpPr>
              <p:spPr>
                <a:xfrm>
                  <a:off x="6639179" y="3029452"/>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b="0" i="1" smtClean="0">
                            <a:solidFill>
                              <a:schemeClr val="tx1"/>
                            </a:solidFill>
                            <a:latin typeface="Cambria Math" panose="02040503050406030204" pitchFamily="18" charset="0"/>
                          </a:rPr>
                          <m:t>𝑧</m:t>
                        </m:r>
                      </m:oMath>
                    </m:oMathPara>
                  </a14:m>
                  <a:endParaRPr lang="es-MX" dirty="0"/>
                </a:p>
              </p:txBody>
            </p:sp>
          </mc:Choice>
          <mc:Fallback>
            <p:sp>
              <p:nvSpPr>
                <p:cNvPr id="38" name="TextBox 37">
                  <a:extLst>
                    <a:ext uri="{FF2B5EF4-FFF2-40B4-BE49-F238E27FC236}">
                      <a16:creationId xmlns:a16="http://schemas.microsoft.com/office/drawing/2014/main" id="{B8661CE9-2032-4CDB-52B3-67242E520F8C}"/>
                    </a:ext>
                  </a:extLst>
                </p:cNvPr>
                <p:cNvSpPr txBox="1">
                  <a:spLocks noRot="1" noChangeAspect="1" noMove="1" noResize="1" noEditPoints="1" noAdjustHandles="1" noChangeArrowheads="1" noChangeShapeType="1" noTextEdit="1"/>
                </p:cNvSpPr>
                <p:nvPr/>
              </p:nvSpPr>
              <p:spPr>
                <a:xfrm>
                  <a:off x="6639179" y="3029452"/>
                  <a:ext cx="617799" cy="369332"/>
                </a:xfrm>
                <a:prstGeom prst="rect">
                  <a:avLst/>
                </a:prstGeom>
                <a:blipFill>
                  <a:blip r:embed="rId15"/>
                  <a:stretch>
                    <a:fillRect b="-612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4D4ED310-6F00-471B-F17A-4E3E1D0CB2CD}"/>
                    </a:ext>
                  </a:extLst>
                </p:cNvPr>
                <p:cNvSpPr txBox="1"/>
                <p:nvPr/>
              </p:nvSpPr>
              <p:spPr>
                <a:xfrm>
                  <a:off x="9211519" y="3244333"/>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m:oMathPara>
                  </a14:m>
                  <a:endParaRPr lang="es-MX" dirty="0"/>
                </a:p>
              </p:txBody>
            </p:sp>
          </mc:Choice>
          <mc:Fallback>
            <p:sp>
              <p:nvSpPr>
                <p:cNvPr id="42" name="TextBox 41">
                  <a:extLst>
                    <a:ext uri="{FF2B5EF4-FFF2-40B4-BE49-F238E27FC236}">
                      <a16:creationId xmlns:a16="http://schemas.microsoft.com/office/drawing/2014/main" id="{4D4ED310-6F00-471B-F17A-4E3E1D0CB2CD}"/>
                    </a:ext>
                  </a:extLst>
                </p:cNvPr>
                <p:cNvSpPr txBox="1">
                  <a:spLocks noRot="1" noChangeAspect="1" noMove="1" noResize="1" noEditPoints="1" noAdjustHandles="1" noChangeArrowheads="1" noChangeShapeType="1" noTextEdit="1"/>
                </p:cNvSpPr>
                <p:nvPr/>
              </p:nvSpPr>
              <p:spPr>
                <a:xfrm>
                  <a:off x="9211519" y="3244333"/>
                  <a:ext cx="617799" cy="369332"/>
                </a:xfrm>
                <a:prstGeom prst="rect">
                  <a:avLst/>
                </a:prstGeom>
                <a:blipFill>
                  <a:blip r:embed="rId16"/>
                  <a:stretch>
                    <a:fillRect t="-8163" r="-25301" b="-30612"/>
                  </a:stretch>
                </a:blipFill>
              </p:spPr>
              <p:txBody>
                <a:bodyPr/>
                <a:lstStyle/>
                <a:p>
                  <a:r>
                    <a:rPr lang="es-MX">
                      <a:noFill/>
                    </a:rPr>
                    <a:t> </a:t>
                  </a:r>
                </a:p>
              </p:txBody>
            </p:sp>
          </mc:Fallback>
        </mc:AlternateContent>
        <p:cxnSp>
          <p:nvCxnSpPr>
            <p:cNvPr id="44" name="Straight Arrow Connector 43">
              <a:extLst>
                <a:ext uri="{FF2B5EF4-FFF2-40B4-BE49-F238E27FC236}">
                  <a16:creationId xmlns:a16="http://schemas.microsoft.com/office/drawing/2014/main" id="{A2CCA901-02DA-5B33-B462-95498B0C3784}"/>
                </a:ext>
              </a:extLst>
            </p:cNvPr>
            <p:cNvCxnSpPr>
              <a:stCxn id="33" idx="6"/>
              <a:endCxn id="42" idx="1"/>
            </p:cNvCxnSpPr>
            <p:nvPr/>
          </p:nvCxnSpPr>
          <p:spPr>
            <a:xfrm flipV="1">
              <a:off x="8220556" y="3428999"/>
              <a:ext cx="99096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46" name="Marcador de contenido 2">
                <a:extLst>
                  <a:ext uri="{FF2B5EF4-FFF2-40B4-BE49-F238E27FC236}">
                    <a16:creationId xmlns:a16="http://schemas.microsoft.com/office/drawing/2014/main" id="{4B0D5330-FAF2-4DE2-7CDB-4683190AF358}"/>
                  </a:ext>
                </a:extLst>
              </p:cNvPr>
              <p:cNvSpPr txBox="1">
                <a:spLocks/>
              </p:cNvSpPr>
              <p:nvPr/>
            </p:nvSpPr>
            <p:spPr>
              <a:xfrm>
                <a:off x="6369151" y="924641"/>
                <a:ext cx="5734922" cy="563558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dirty="0">
                    <a:latin typeface="Arial" panose="020B0604020202020204" pitchFamily="34" charset="0"/>
                    <a:cs typeface="Arial" panose="020B0604020202020204" pitchFamily="34" charset="0"/>
                  </a:rPr>
                  <a:t>En 1943 McCulloch y Pitts modelan la Neurona Artificial basándose en le neurona biológica:</a:t>
                </a:r>
              </a:p>
              <a:p>
                <a:pPr marL="342900" indent="-342900" algn="l">
                  <a:buFont typeface="Arial" panose="020B0604020202020204" pitchFamily="34" charset="0"/>
                  <a:buChar char="•"/>
                </a:pPr>
                <a:r>
                  <a:rPr lang="es-MX" b="1" dirty="0">
                    <a:latin typeface="Arial" panose="020B0604020202020204" pitchFamily="34" charset="0"/>
                    <a:cs typeface="Arial" panose="020B0604020202020204" pitchFamily="34" charset="0"/>
                  </a:rPr>
                  <a:t>X1, X2, </a:t>
                </a:r>
                <a:r>
                  <a:rPr lang="es-MX" b="1" dirty="0" err="1">
                    <a:latin typeface="Arial" panose="020B0604020202020204" pitchFamily="34" charset="0"/>
                    <a:cs typeface="Arial" panose="020B0604020202020204" pitchFamily="34" charset="0"/>
                  </a:rPr>
                  <a:t>Xn</a:t>
                </a:r>
                <a:r>
                  <a:rPr lang="es-MX" dirty="0">
                    <a:latin typeface="Arial" panose="020B0604020202020204" pitchFamily="34" charset="0"/>
                    <a:cs typeface="Arial" panose="020B0604020202020204" pitchFamily="34" charset="0"/>
                  </a:rPr>
                  <a:t>: modela a las dendritas. Es la entrada de información</a:t>
                </a:r>
              </a:p>
              <a:p>
                <a:pPr marL="342900" indent="-342900" algn="l">
                  <a:buFont typeface="Arial" panose="020B0604020202020204" pitchFamily="34" charset="0"/>
                  <a:buChar char="•"/>
                </a:pPr>
                <a:r>
                  <a:rPr lang="es-MX" b="1" dirty="0">
                    <a:latin typeface="Arial" panose="020B0604020202020204" pitchFamily="34" charset="0"/>
                    <a:cs typeface="Arial" panose="020B0604020202020204" pitchFamily="34" charset="0"/>
                  </a:rPr>
                  <a:t>W1, W2, </a:t>
                </a:r>
                <a:r>
                  <a:rPr lang="es-MX" b="1" dirty="0" err="1">
                    <a:latin typeface="Arial" panose="020B0604020202020204" pitchFamily="34" charset="0"/>
                    <a:cs typeface="Arial" panose="020B0604020202020204" pitchFamily="34" charset="0"/>
                  </a:rPr>
                  <a:t>Wn</a:t>
                </a:r>
                <a:r>
                  <a:rPr lang="es-MX" b="1" dirty="0">
                    <a:latin typeface="Arial" panose="020B0604020202020204" pitchFamily="34" charset="0"/>
                    <a:cs typeface="Arial" panose="020B0604020202020204" pitchFamily="34" charset="0"/>
                  </a:rPr>
                  <a:t>: </a:t>
                </a:r>
                <a:r>
                  <a:rPr lang="es-MX" dirty="0">
                    <a:latin typeface="Arial" panose="020B0604020202020204" pitchFamily="34" charset="0"/>
                    <a:cs typeface="Arial" panose="020B0604020202020204" pitchFamily="34" charset="0"/>
                  </a:rPr>
                  <a:t>modela la sinapsis o distancia entre células, son los </a:t>
                </a:r>
                <a:r>
                  <a:rPr lang="es-MX" b="1" dirty="0">
                    <a:latin typeface="Arial" panose="020B0604020202020204" pitchFamily="34" charset="0"/>
                    <a:cs typeface="Arial" panose="020B0604020202020204" pitchFamily="34" charset="0"/>
                  </a:rPr>
                  <a:t>pesos sinápticos.</a:t>
                </a:r>
              </a:p>
              <a:p>
                <a:pPr marL="342900" indent="-342900" algn="l">
                  <a:buFont typeface="Arial" panose="020B0604020202020204" pitchFamily="34" charset="0"/>
                  <a:buChar char="•"/>
                </a:pPr>
                <a14:m>
                  <m:oMath xmlns:m="http://schemas.openxmlformats.org/officeDocument/2006/math">
                    <m:r>
                      <m:rPr>
                        <m:sty m:val="p"/>
                      </m:rPr>
                      <a:rPr lang="el-GR" sz="2400" i="1" smtClean="0">
                        <a:solidFill>
                          <a:schemeClr val="tx1"/>
                        </a:solidFill>
                        <a:latin typeface="Cambria Math" panose="02040503050406030204" pitchFamily="18" charset="0"/>
                        <a:ea typeface="Cambria Math" panose="02040503050406030204" pitchFamily="18" charset="0"/>
                      </a:rPr>
                      <m:t>Σ</m:t>
                    </m:r>
                    <m:r>
                      <a:rPr lang="el-GR" sz="2400" i="1" smtClean="0">
                        <a:solidFill>
                          <a:schemeClr val="tx1"/>
                        </a:solidFill>
                        <a:latin typeface="Cambria Math" panose="02040503050406030204" pitchFamily="18" charset="0"/>
                        <a:ea typeface="Cambria Math" panose="02040503050406030204" pitchFamily="18" charset="0"/>
                      </a:rPr>
                      <m:t> </m:t>
                    </m:r>
                  </m:oMath>
                </a14:m>
                <a:r>
                  <a:rPr lang="es-MX" dirty="0">
                    <a:latin typeface="Arial" panose="020B0604020202020204" pitchFamily="34" charset="0"/>
                    <a:cs typeface="Arial" panose="020B0604020202020204" pitchFamily="34" charset="0"/>
                  </a:rPr>
                  <a:t>: Acumulación de potencial eléctrico.</a:t>
                </a:r>
              </a:p>
              <a:p>
                <a:pPr marL="342900" indent="-342900" algn="l">
                  <a:buFont typeface="Arial" panose="020B0604020202020204" pitchFamily="34" charset="0"/>
                  <a:buChar char="•"/>
                </a:pPr>
                <a:r>
                  <a:rPr lang="es-MX" i="1" dirty="0">
                    <a:latin typeface="Arial" panose="020B0604020202020204" pitchFamily="34" charset="0"/>
                    <a:cs typeface="Arial" panose="020B0604020202020204" pitchFamily="34" charset="0"/>
                  </a:rPr>
                  <a:t>b: </a:t>
                </a:r>
                <a:r>
                  <a:rPr lang="es-MX" dirty="0" err="1">
                    <a:latin typeface="Arial" panose="020B0604020202020204" pitchFamily="34" charset="0"/>
                    <a:cs typeface="Arial" panose="020B0604020202020204" pitchFamily="34" charset="0"/>
                  </a:rPr>
                  <a:t>bias</a:t>
                </a:r>
                <a:r>
                  <a:rPr lang="es-MX" dirty="0">
                    <a:latin typeface="Arial" panose="020B0604020202020204" pitchFamily="34" charset="0"/>
                    <a:cs typeface="Arial" panose="020B0604020202020204" pitchFamily="34" charset="0"/>
                  </a:rPr>
                  <a:t> o sesgo. Modela potencial eléctrico que ya podría haber estado en la neurona anteriormente.</a:t>
                </a:r>
              </a:p>
              <a:p>
                <a:pPr marL="342900" indent="-342900" algn="l">
                  <a:buFont typeface="Arial" panose="020B0604020202020204" pitchFamily="34" charset="0"/>
                  <a:buChar char="•"/>
                </a:pPr>
                <a14:m>
                  <m:oMath xmlns:m="http://schemas.openxmlformats.org/officeDocument/2006/math">
                    <m:r>
                      <a:rPr lang="es-MX" i="1" smtClean="0">
                        <a:solidFill>
                          <a:schemeClr val="tx1"/>
                        </a:solidFill>
                        <a:latin typeface="Cambria Math" panose="02040503050406030204" pitchFamily="18" charset="0"/>
                        <a:ea typeface="Cambria Math" panose="02040503050406030204" pitchFamily="18" charset="0"/>
                      </a:rPr>
                      <m:t>𝜑</m:t>
                    </m:r>
                    <m:r>
                      <a:rPr lang="es-MX" b="0" i="1" smtClean="0">
                        <a:solidFill>
                          <a:schemeClr val="tx1"/>
                        </a:solidFill>
                        <a:latin typeface="Cambria Math" panose="02040503050406030204" pitchFamily="18" charset="0"/>
                        <a:ea typeface="Cambria Math" panose="02040503050406030204" pitchFamily="18" charset="0"/>
                      </a:rPr>
                      <m:t>:</m:t>
                    </m:r>
                  </m:oMath>
                </a14:m>
                <a:r>
                  <a:rPr lang="es-MX" dirty="0">
                    <a:latin typeface="Arial" panose="020B0604020202020204" pitchFamily="34" charset="0"/>
                    <a:cs typeface="Arial" panose="020B0604020202020204" pitchFamily="34" charset="0"/>
                  </a:rPr>
                  <a:t> Función de activación. Modela la descarga de potencial eléctrico después de cierto umbral.</a:t>
                </a:r>
              </a:p>
              <a:p>
                <a:pPr marL="342900" indent="-342900" algn="l">
                  <a:buFont typeface="Arial" panose="020B0604020202020204" pitchFamily="34" charset="0"/>
                  <a:buChar char="•"/>
                </a:pPr>
                <a14:m>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r>
                      <a:rPr lang="es-MX" b="0" i="1" smtClean="0">
                        <a:solidFill>
                          <a:schemeClr val="tx1"/>
                        </a:solidFill>
                        <a:latin typeface="Cambria Math" panose="02040503050406030204" pitchFamily="18" charset="0"/>
                      </a:rPr>
                      <m:t> </m:t>
                    </m:r>
                    <m:r>
                      <a:rPr lang="es-MX" b="0" i="0" smtClean="0">
                        <a:solidFill>
                          <a:schemeClr val="tx1"/>
                        </a:solidFill>
                        <a:latin typeface="Cambria Math" panose="02040503050406030204" pitchFamily="18" charset="0"/>
                      </a:rPr>
                      <m:t>:</m:t>
                    </m:r>
                  </m:oMath>
                </a14:m>
                <a:r>
                  <a:rPr lang="es-MX" dirty="0">
                    <a:solidFill>
                      <a:schemeClr val="tx1"/>
                    </a:solidFill>
                  </a:rPr>
                  <a:t> Salida de la neurona. Es binario: hay energía o no hay energía.</a:t>
                </a:r>
              </a:p>
              <a:p>
                <a:pPr marL="342900" indent="-342900" algn="l">
                  <a:buFont typeface="Arial" panose="020B0604020202020204" pitchFamily="34" charset="0"/>
                  <a:buChar char="•"/>
                </a:pPr>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p:txBody>
          </p:sp>
        </mc:Choice>
        <mc:Fallback>
          <p:sp>
            <p:nvSpPr>
              <p:cNvPr id="46" name="Marcador de contenido 2">
                <a:extLst>
                  <a:ext uri="{FF2B5EF4-FFF2-40B4-BE49-F238E27FC236}">
                    <a16:creationId xmlns:a16="http://schemas.microsoft.com/office/drawing/2014/main" id="{4B0D5330-FAF2-4DE2-7CDB-4683190AF358}"/>
                  </a:ext>
                </a:extLst>
              </p:cNvPr>
              <p:cNvSpPr txBox="1">
                <a:spLocks noRot="1" noChangeAspect="1" noMove="1" noResize="1" noEditPoints="1" noAdjustHandles="1" noChangeArrowheads="1" noChangeShapeType="1" noTextEdit="1"/>
              </p:cNvSpPr>
              <p:nvPr/>
            </p:nvSpPr>
            <p:spPr>
              <a:xfrm>
                <a:off x="6369151" y="924641"/>
                <a:ext cx="5734922" cy="5635587"/>
              </a:xfrm>
              <a:prstGeom prst="rect">
                <a:avLst/>
              </a:prstGeom>
              <a:blipFill>
                <a:blip r:embed="rId17"/>
                <a:stretch>
                  <a:fillRect l="-1382" t="-1840" r="-744"/>
                </a:stretch>
              </a:blipFill>
            </p:spPr>
            <p:txBody>
              <a:bodyPr/>
              <a:lstStyle/>
              <a:p>
                <a:r>
                  <a:rPr lang="es-MX">
                    <a:noFill/>
                  </a:rPr>
                  <a:t> </a:t>
                </a:r>
              </a:p>
            </p:txBody>
          </p:sp>
        </mc:Fallback>
      </mc:AlternateContent>
    </p:spTree>
    <p:extLst>
      <p:ext uri="{BB962C8B-B14F-4D97-AF65-F5344CB8AC3E}">
        <p14:creationId xmlns:p14="http://schemas.microsoft.com/office/powerpoint/2010/main" val="189895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7101F-A585-433E-5A62-BE755BFCD78D}"/>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13FDF26F-E032-9310-093C-4BA976F3BCAE}"/>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4008B697-D312-1555-3EA0-857A81F11A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ECCA3EE8-0ED7-7F2E-4D71-F9714C28C1F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D8AFAF45-15D5-670E-D34C-6A858068D2A9}"/>
              </a:ext>
            </a:extLst>
          </p:cNvPr>
          <p:cNvSpPr txBox="1">
            <a:spLocks/>
          </p:cNvSpPr>
          <p:nvPr/>
        </p:nvSpPr>
        <p:spPr>
          <a:xfrm>
            <a:off x="3474765" y="25779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La neurona artificial</a:t>
            </a:r>
          </a:p>
        </p:txBody>
      </p:sp>
      <p:grpSp>
        <p:nvGrpSpPr>
          <p:cNvPr id="45" name="Group 44">
            <a:extLst>
              <a:ext uri="{FF2B5EF4-FFF2-40B4-BE49-F238E27FC236}">
                <a16:creationId xmlns:a16="http://schemas.microsoft.com/office/drawing/2014/main" id="{98C77FC2-1363-BD68-A09A-24E890FABFCF}"/>
              </a:ext>
            </a:extLst>
          </p:cNvPr>
          <p:cNvGrpSpPr/>
          <p:nvPr/>
        </p:nvGrpSpPr>
        <p:grpSpPr>
          <a:xfrm>
            <a:off x="270962" y="1681261"/>
            <a:ext cx="6098189" cy="3309839"/>
            <a:chOff x="2359544" y="1401861"/>
            <a:chExt cx="7469774" cy="4054277"/>
          </a:xfrm>
        </p:grpSpPr>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D638BB4E-7321-472A-564C-0F06F9FFDD81}"/>
                    </a:ext>
                  </a:extLst>
                </p:cNvPr>
                <p:cNvSpPr/>
                <p:nvPr/>
              </p:nvSpPr>
              <p:spPr>
                <a:xfrm>
                  <a:off x="2359544" y="1401861"/>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1</m:t>
                            </m:r>
                          </m:sub>
                        </m:sSub>
                      </m:oMath>
                    </m:oMathPara>
                  </a14:m>
                  <a:endParaRPr lang="es-MX" dirty="0">
                    <a:solidFill>
                      <a:schemeClr val="tx1"/>
                    </a:solidFill>
                  </a:endParaRPr>
                </a:p>
              </p:txBody>
            </p:sp>
          </mc:Choice>
          <mc:Fallback>
            <p:sp>
              <p:nvSpPr>
                <p:cNvPr id="7" name="Oval 6">
                  <a:extLst>
                    <a:ext uri="{FF2B5EF4-FFF2-40B4-BE49-F238E27FC236}">
                      <a16:creationId xmlns:a16="http://schemas.microsoft.com/office/drawing/2014/main" id="{D638BB4E-7321-472A-564C-0F06F9FFDD81}"/>
                    </a:ext>
                  </a:extLst>
                </p:cNvPr>
                <p:cNvSpPr>
                  <a:spLocks noRot="1" noChangeAspect="1" noMove="1" noResize="1" noEditPoints="1" noAdjustHandles="1" noChangeArrowheads="1" noChangeShapeType="1" noTextEdit="1"/>
                </p:cNvSpPr>
                <p:nvPr/>
              </p:nvSpPr>
              <p:spPr>
                <a:xfrm>
                  <a:off x="2359544" y="1401861"/>
                  <a:ext cx="617799" cy="617799"/>
                </a:xfrm>
                <a:prstGeom prst="ellipse">
                  <a:avLst/>
                </a:prstGeom>
                <a:blipFill>
                  <a:blip r:embed="rId5"/>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8BC4050D-3443-319B-898C-3D8E9C6F1298}"/>
                    </a:ext>
                  </a:extLst>
                </p:cNvPr>
                <p:cNvSpPr/>
                <p:nvPr/>
              </p:nvSpPr>
              <p:spPr>
                <a:xfrm>
                  <a:off x="2359544"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2</m:t>
                            </m:r>
                          </m:sub>
                        </m:sSub>
                      </m:oMath>
                    </m:oMathPara>
                  </a14:m>
                  <a:endParaRPr lang="es-MX" dirty="0">
                    <a:solidFill>
                      <a:schemeClr val="tx1"/>
                    </a:solidFill>
                  </a:endParaRPr>
                </a:p>
              </p:txBody>
            </p:sp>
          </mc:Choice>
          <mc:Fallback>
            <p:sp>
              <p:nvSpPr>
                <p:cNvPr id="8" name="Oval 7">
                  <a:extLst>
                    <a:ext uri="{FF2B5EF4-FFF2-40B4-BE49-F238E27FC236}">
                      <a16:creationId xmlns:a16="http://schemas.microsoft.com/office/drawing/2014/main" id="{8BC4050D-3443-319B-898C-3D8E9C6F1298}"/>
                    </a:ext>
                  </a:extLst>
                </p:cNvPr>
                <p:cNvSpPr>
                  <a:spLocks noRot="1" noChangeAspect="1" noMove="1" noResize="1" noEditPoints="1" noAdjustHandles="1" noChangeArrowheads="1" noChangeShapeType="1" noTextEdit="1"/>
                </p:cNvSpPr>
                <p:nvPr/>
              </p:nvSpPr>
              <p:spPr>
                <a:xfrm>
                  <a:off x="2359544" y="3120100"/>
                  <a:ext cx="617799" cy="617799"/>
                </a:xfrm>
                <a:prstGeom prst="ellipse">
                  <a:avLst/>
                </a:prstGeom>
                <a:blipFill>
                  <a:blip r:embed="rId6"/>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Oval 8">
                  <a:extLst>
                    <a:ext uri="{FF2B5EF4-FFF2-40B4-BE49-F238E27FC236}">
                      <a16:creationId xmlns:a16="http://schemas.microsoft.com/office/drawing/2014/main" id="{0A74C411-C023-7202-CC10-02D1C4D36852}"/>
                    </a:ext>
                  </a:extLst>
                </p:cNvPr>
                <p:cNvSpPr/>
                <p:nvPr/>
              </p:nvSpPr>
              <p:spPr>
                <a:xfrm>
                  <a:off x="2362333"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𝑛</m:t>
                            </m:r>
                          </m:sub>
                        </m:sSub>
                      </m:oMath>
                    </m:oMathPara>
                  </a14:m>
                  <a:endParaRPr lang="es-MX" dirty="0">
                    <a:solidFill>
                      <a:schemeClr val="tx1"/>
                    </a:solidFill>
                  </a:endParaRPr>
                </a:p>
              </p:txBody>
            </p:sp>
          </mc:Choice>
          <mc:Fallback>
            <p:sp>
              <p:nvSpPr>
                <p:cNvPr id="9" name="Oval 8">
                  <a:extLst>
                    <a:ext uri="{FF2B5EF4-FFF2-40B4-BE49-F238E27FC236}">
                      <a16:creationId xmlns:a16="http://schemas.microsoft.com/office/drawing/2014/main" id="{0A74C411-C023-7202-CC10-02D1C4D36852}"/>
                    </a:ext>
                  </a:extLst>
                </p:cNvPr>
                <p:cNvSpPr>
                  <a:spLocks noRot="1" noChangeAspect="1" noMove="1" noResize="1" noEditPoints="1" noAdjustHandles="1" noChangeArrowheads="1" noChangeShapeType="1" noTextEdit="1"/>
                </p:cNvSpPr>
                <p:nvPr/>
              </p:nvSpPr>
              <p:spPr>
                <a:xfrm>
                  <a:off x="2362333" y="4838339"/>
                  <a:ext cx="617799" cy="617799"/>
                </a:xfrm>
                <a:prstGeom prst="ellipse">
                  <a:avLst/>
                </a:prstGeom>
                <a:blipFill>
                  <a:blip r:embed="rId7"/>
                  <a:stretch>
                    <a:fillRect/>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467DC2AF-981B-6E9D-7479-3E968E16239E}"/>
                    </a:ext>
                  </a:extLst>
                </p:cNvPr>
                <p:cNvSpPr/>
                <p:nvPr/>
              </p:nvSpPr>
              <p:spPr>
                <a:xfrm>
                  <a:off x="5507531" y="3036064"/>
                  <a:ext cx="785870" cy="785870"/>
                </a:xfrm>
                <a:prstGeom prst="rect">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sz="5400" b="0" i="1" smtClean="0">
                            <a:solidFill>
                              <a:schemeClr val="tx1"/>
                            </a:solidFill>
                            <a:latin typeface="Cambria Math" panose="02040503050406030204" pitchFamily="18" charset="0"/>
                            <a:ea typeface="Cambria Math" panose="02040503050406030204" pitchFamily="18" charset="0"/>
                          </a:rPr>
                          <m:t> </m:t>
                        </m:r>
                        <m:r>
                          <m:rPr>
                            <m:sty m:val="p"/>
                          </m:rPr>
                          <a:rPr lang="el-GR" sz="5400" i="1" smtClean="0">
                            <a:solidFill>
                              <a:schemeClr val="tx1"/>
                            </a:solidFill>
                            <a:latin typeface="Cambria Math" panose="02040503050406030204" pitchFamily="18" charset="0"/>
                            <a:ea typeface="Cambria Math" panose="02040503050406030204" pitchFamily="18" charset="0"/>
                          </a:rPr>
                          <m:t>Σ</m:t>
                        </m:r>
                      </m:oMath>
                    </m:oMathPara>
                  </a14:m>
                  <a:endParaRPr lang="es-MX" sz="5400" dirty="0"/>
                </a:p>
              </p:txBody>
            </p:sp>
          </mc:Choice>
          <mc:Fallback>
            <p:sp>
              <p:nvSpPr>
                <p:cNvPr id="10" name="Rectangle 9">
                  <a:extLst>
                    <a:ext uri="{FF2B5EF4-FFF2-40B4-BE49-F238E27FC236}">
                      <a16:creationId xmlns:a16="http://schemas.microsoft.com/office/drawing/2014/main" id="{467DC2AF-981B-6E9D-7479-3E968E16239E}"/>
                    </a:ext>
                  </a:extLst>
                </p:cNvPr>
                <p:cNvSpPr>
                  <a:spLocks noRot="1" noChangeAspect="1" noMove="1" noResize="1" noEditPoints="1" noAdjustHandles="1" noChangeArrowheads="1" noChangeShapeType="1" noTextEdit="1"/>
                </p:cNvSpPr>
                <p:nvPr/>
              </p:nvSpPr>
              <p:spPr>
                <a:xfrm>
                  <a:off x="5507531" y="3036064"/>
                  <a:ext cx="785870" cy="785870"/>
                </a:xfrm>
                <a:prstGeom prst="rect">
                  <a:avLst/>
                </a:prstGeom>
                <a:blipFill>
                  <a:blip r:embed="rId8"/>
                  <a:stretch>
                    <a:fillRect/>
                  </a:stretch>
                </a:blipFill>
                <a:ln>
                  <a:solidFill>
                    <a:srgbClr val="43778D"/>
                  </a:solidFill>
                </a:ln>
              </p:spPr>
              <p:txBody>
                <a:bodyPr/>
                <a:lstStyle/>
                <a:p>
                  <a:r>
                    <a:rPr lang="es-MX">
                      <a:noFill/>
                    </a:rPr>
                    <a:t> </a:t>
                  </a:r>
                </a:p>
              </p:txBody>
            </p:sp>
          </mc:Fallback>
        </mc:AlternateContent>
        <p:cxnSp>
          <p:nvCxnSpPr>
            <p:cNvPr id="12" name="Straight Arrow Connector 11">
              <a:extLst>
                <a:ext uri="{FF2B5EF4-FFF2-40B4-BE49-F238E27FC236}">
                  <a16:creationId xmlns:a16="http://schemas.microsoft.com/office/drawing/2014/main" id="{ECBAE353-47A5-B69F-A97C-ED9B6A465C35}"/>
                </a:ext>
              </a:extLst>
            </p:cNvPr>
            <p:cNvCxnSpPr>
              <a:cxnSpLocks/>
              <a:stCxn id="7" idx="6"/>
            </p:cNvCxnSpPr>
            <p:nvPr/>
          </p:nvCxnSpPr>
          <p:spPr>
            <a:xfrm>
              <a:off x="2977343" y="1710761"/>
              <a:ext cx="2530188" cy="1545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2BF72C1-DA63-E7A5-F09A-6FCA1D49780B}"/>
                </a:ext>
              </a:extLst>
            </p:cNvPr>
            <p:cNvCxnSpPr>
              <a:stCxn id="8" idx="6"/>
              <a:endCxn id="10" idx="1"/>
            </p:cNvCxnSpPr>
            <p:nvPr/>
          </p:nvCxnSpPr>
          <p:spPr>
            <a:xfrm flipV="1">
              <a:off x="2977343" y="3428999"/>
              <a:ext cx="2530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07F47D3-0E6C-4FD1-9120-1E585E410610}"/>
                </a:ext>
              </a:extLst>
            </p:cNvPr>
            <p:cNvCxnSpPr>
              <a:cxnSpLocks/>
              <a:stCxn id="9" idx="6"/>
            </p:cNvCxnSpPr>
            <p:nvPr/>
          </p:nvCxnSpPr>
          <p:spPr>
            <a:xfrm flipV="1">
              <a:off x="2980132" y="3667484"/>
              <a:ext cx="2527399" cy="14797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59D0A466-2DFC-F5A6-4A69-598A6DE30A01}"/>
                    </a:ext>
                  </a:extLst>
                </p:cNvPr>
                <p:cNvSpPr txBox="1"/>
                <p:nvPr/>
              </p:nvSpPr>
              <p:spPr>
                <a:xfrm>
                  <a:off x="3853147" y="1953002"/>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1</m:t>
                            </m:r>
                          </m:sub>
                        </m:sSub>
                      </m:oMath>
                    </m:oMathPara>
                  </a14:m>
                  <a:endParaRPr lang="es-MX" dirty="0"/>
                </a:p>
              </p:txBody>
            </p:sp>
          </mc:Choice>
          <mc:Fallback>
            <p:sp>
              <p:nvSpPr>
                <p:cNvPr id="26" name="TextBox 25">
                  <a:extLst>
                    <a:ext uri="{FF2B5EF4-FFF2-40B4-BE49-F238E27FC236}">
                      <a16:creationId xmlns:a16="http://schemas.microsoft.com/office/drawing/2014/main" id="{59D0A466-2DFC-F5A6-4A69-598A6DE30A01}"/>
                    </a:ext>
                  </a:extLst>
                </p:cNvPr>
                <p:cNvSpPr txBox="1">
                  <a:spLocks noRot="1" noChangeAspect="1" noMove="1" noResize="1" noEditPoints="1" noAdjustHandles="1" noChangeArrowheads="1" noChangeShapeType="1" noTextEdit="1"/>
                </p:cNvSpPr>
                <p:nvPr/>
              </p:nvSpPr>
              <p:spPr>
                <a:xfrm>
                  <a:off x="3853147" y="1953002"/>
                  <a:ext cx="617799" cy="369332"/>
                </a:xfrm>
                <a:prstGeom prst="rect">
                  <a:avLst/>
                </a:prstGeom>
                <a:blipFill>
                  <a:blip r:embed="rId9"/>
                  <a:stretch>
                    <a:fillRect b="-2244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6755001-C8D5-A8A5-AF13-AAC937BBD00E}"/>
                    </a:ext>
                  </a:extLst>
                </p:cNvPr>
                <p:cNvSpPr txBox="1"/>
                <p:nvPr/>
              </p:nvSpPr>
              <p:spPr>
                <a:xfrm>
                  <a:off x="3853147" y="2996685"/>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2</m:t>
                            </m:r>
                          </m:sub>
                        </m:sSub>
                      </m:oMath>
                    </m:oMathPara>
                  </a14:m>
                  <a:endParaRPr lang="es-MX" dirty="0"/>
                </a:p>
              </p:txBody>
            </p:sp>
          </mc:Choice>
          <mc:Fallback>
            <p:sp>
              <p:nvSpPr>
                <p:cNvPr id="27" name="TextBox 26">
                  <a:extLst>
                    <a:ext uri="{FF2B5EF4-FFF2-40B4-BE49-F238E27FC236}">
                      <a16:creationId xmlns:a16="http://schemas.microsoft.com/office/drawing/2014/main" id="{06755001-C8D5-A8A5-AF13-AAC937BBD00E}"/>
                    </a:ext>
                  </a:extLst>
                </p:cNvPr>
                <p:cNvSpPr txBox="1">
                  <a:spLocks noRot="1" noChangeAspect="1" noMove="1" noResize="1" noEditPoints="1" noAdjustHandles="1" noChangeArrowheads="1" noChangeShapeType="1" noTextEdit="1"/>
                </p:cNvSpPr>
                <p:nvPr/>
              </p:nvSpPr>
              <p:spPr>
                <a:xfrm>
                  <a:off x="3853147" y="2996685"/>
                  <a:ext cx="617799" cy="369332"/>
                </a:xfrm>
                <a:prstGeom prst="rect">
                  <a:avLst/>
                </a:prstGeom>
                <a:blipFill>
                  <a:blip r:embed="rId10"/>
                  <a:stretch>
                    <a:fillRect b="-2000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625AF3ED-5C3D-2C67-3CB2-1F827AB00B9D}"/>
                    </a:ext>
                  </a:extLst>
                </p:cNvPr>
                <p:cNvSpPr txBox="1"/>
                <p:nvPr/>
              </p:nvSpPr>
              <p:spPr>
                <a:xfrm>
                  <a:off x="3853147" y="3915008"/>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𝑛</m:t>
                            </m:r>
                          </m:sub>
                        </m:sSub>
                      </m:oMath>
                    </m:oMathPara>
                  </a14:m>
                  <a:endParaRPr lang="es-MX" dirty="0"/>
                </a:p>
              </p:txBody>
            </p:sp>
          </mc:Choice>
          <mc:Fallback>
            <p:sp>
              <p:nvSpPr>
                <p:cNvPr id="28" name="TextBox 27">
                  <a:extLst>
                    <a:ext uri="{FF2B5EF4-FFF2-40B4-BE49-F238E27FC236}">
                      <a16:creationId xmlns:a16="http://schemas.microsoft.com/office/drawing/2014/main" id="{625AF3ED-5C3D-2C67-3CB2-1F827AB00B9D}"/>
                    </a:ext>
                  </a:extLst>
                </p:cNvPr>
                <p:cNvSpPr txBox="1">
                  <a:spLocks noRot="1" noChangeAspect="1" noMove="1" noResize="1" noEditPoints="1" noAdjustHandles="1" noChangeArrowheads="1" noChangeShapeType="1" noTextEdit="1"/>
                </p:cNvSpPr>
                <p:nvPr/>
              </p:nvSpPr>
              <p:spPr>
                <a:xfrm>
                  <a:off x="3853147" y="3915008"/>
                  <a:ext cx="617799" cy="369332"/>
                </a:xfrm>
                <a:prstGeom prst="rect">
                  <a:avLst/>
                </a:prstGeom>
                <a:blipFill>
                  <a:blip r:embed="rId11"/>
                  <a:stretch>
                    <a:fillRect b="-1600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6ADCFF63-4CD2-FBAD-E111-082D25A977BB}"/>
                    </a:ext>
                  </a:extLst>
                </p:cNvPr>
                <p:cNvSpPr txBox="1"/>
                <p:nvPr/>
              </p:nvSpPr>
              <p:spPr>
                <a:xfrm rot="5400000">
                  <a:off x="2322996" y="4138729"/>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m:t>
                        </m:r>
                      </m:oMath>
                    </m:oMathPara>
                  </a14:m>
                  <a:endParaRPr lang="es-MX" dirty="0"/>
                </a:p>
              </p:txBody>
            </p:sp>
          </mc:Choice>
          <mc:Fallback>
            <p:sp>
              <p:nvSpPr>
                <p:cNvPr id="29" name="TextBox 28">
                  <a:extLst>
                    <a:ext uri="{FF2B5EF4-FFF2-40B4-BE49-F238E27FC236}">
                      <a16:creationId xmlns:a16="http://schemas.microsoft.com/office/drawing/2014/main" id="{6ADCFF63-4CD2-FBAD-E111-082D25A977BB}"/>
                    </a:ext>
                  </a:extLst>
                </p:cNvPr>
                <p:cNvSpPr txBox="1">
                  <a:spLocks noRot="1" noChangeAspect="1" noMove="1" noResize="1" noEditPoints="1" noAdjustHandles="1" noChangeArrowheads="1" noChangeShapeType="1" noTextEdit="1"/>
                </p:cNvSpPr>
                <p:nvPr/>
              </p:nvSpPr>
              <p:spPr>
                <a:xfrm rot="5400000">
                  <a:off x="2322996" y="4138729"/>
                  <a:ext cx="617799" cy="369332"/>
                </a:xfrm>
                <a:prstGeom prst="rect">
                  <a:avLst/>
                </a:prstGeom>
                <a:blipFill>
                  <a:blip r:embed="rId1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0" name="Oval 29">
                  <a:extLst>
                    <a:ext uri="{FF2B5EF4-FFF2-40B4-BE49-F238E27FC236}">
                      <a16:creationId xmlns:a16="http://schemas.microsoft.com/office/drawing/2014/main" id="{497B966F-38BE-F882-AC3F-B3DD586315D4}"/>
                    </a:ext>
                  </a:extLst>
                </p:cNvPr>
                <p:cNvSpPr/>
                <p:nvPr/>
              </p:nvSpPr>
              <p:spPr>
                <a:xfrm>
                  <a:off x="5591566"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b="0" i="1" smtClean="0">
                            <a:solidFill>
                              <a:schemeClr val="tx1"/>
                            </a:solidFill>
                            <a:latin typeface="Cambria Math" panose="02040503050406030204" pitchFamily="18" charset="0"/>
                          </a:rPr>
                          <m:t>𝑏</m:t>
                        </m:r>
                      </m:oMath>
                    </m:oMathPara>
                  </a14:m>
                  <a:endParaRPr lang="es-MX" dirty="0">
                    <a:solidFill>
                      <a:schemeClr val="tx1"/>
                    </a:solidFill>
                  </a:endParaRPr>
                </a:p>
              </p:txBody>
            </p:sp>
          </mc:Choice>
          <mc:Fallback>
            <p:sp>
              <p:nvSpPr>
                <p:cNvPr id="30" name="Oval 29">
                  <a:extLst>
                    <a:ext uri="{FF2B5EF4-FFF2-40B4-BE49-F238E27FC236}">
                      <a16:creationId xmlns:a16="http://schemas.microsoft.com/office/drawing/2014/main" id="{497B966F-38BE-F882-AC3F-B3DD586315D4}"/>
                    </a:ext>
                  </a:extLst>
                </p:cNvPr>
                <p:cNvSpPr>
                  <a:spLocks noRot="1" noChangeAspect="1" noMove="1" noResize="1" noEditPoints="1" noAdjustHandles="1" noChangeArrowheads="1" noChangeShapeType="1" noTextEdit="1"/>
                </p:cNvSpPr>
                <p:nvPr/>
              </p:nvSpPr>
              <p:spPr>
                <a:xfrm>
                  <a:off x="5591566" y="4838339"/>
                  <a:ext cx="617799" cy="617799"/>
                </a:xfrm>
                <a:prstGeom prst="ellipse">
                  <a:avLst/>
                </a:prstGeom>
                <a:blipFill>
                  <a:blip r:embed="rId13"/>
                  <a:stretch>
                    <a:fillRect/>
                  </a:stretch>
                </a:blipFill>
                <a:ln>
                  <a:solidFill>
                    <a:srgbClr val="43778D"/>
                  </a:solidFill>
                </a:ln>
              </p:spPr>
              <p:txBody>
                <a:bodyPr/>
                <a:lstStyle/>
                <a:p>
                  <a:r>
                    <a:rPr lang="es-MX">
                      <a:noFill/>
                    </a:rPr>
                    <a:t> </a:t>
                  </a:r>
                </a:p>
              </p:txBody>
            </p:sp>
          </mc:Fallback>
        </mc:AlternateContent>
        <p:cxnSp>
          <p:nvCxnSpPr>
            <p:cNvPr id="32" name="Straight Arrow Connector 31">
              <a:extLst>
                <a:ext uri="{FF2B5EF4-FFF2-40B4-BE49-F238E27FC236}">
                  <a16:creationId xmlns:a16="http://schemas.microsoft.com/office/drawing/2014/main" id="{A06BC57B-E231-8362-E3B0-81EA8B9A9B5D}"/>
                </a:ext>
              </a:extLst>
            </p:cNvPr>
            <p:cNvCxnSpPr>
              <a:stCxn id="30" idx="0"/>
              <a:endCxn id="10" idx="2"/>
            </p:cNvCxnSpPr>
            <p:nvPr/>
          </p:nvCxnSpPr>
          <p:spPr>
            <a:xfrm flipV="1">
              <a:off x="5900466" y="3821934"/>
              <a:ext cx="0" cy="1016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 name="Oval 32">
                  <a:extLst>
                    <a:ext uri="{FF2B5EF4-FFF2-40B4-BE49-F238E27FC236}">
                      <a16:creationId xmlns:a16="http://schemas.microsoft.com/office/drawing/2014/main" id="{E842FAD3-514B-8C22-2674-5D488C9520DD}"/>
                    </a:ext>
                  </a:extLst>
                </p:cNvPr>
                <p:cNvSpPr/>
                <p:nvPr/>
              </p:nvSpPr>
              <p:spPr>
                <a:xfrm>
                  <a:off x="7602757"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i="1" smtClean="0">
                            <a:solidFill>
                              <a:schemeClr val="tx1"/>
                            </a:solidFill>
                            <a:latin typeface="Cambria Math" panose="02040503050406030204" pitchFamily="18" charset="0"/>
                            <a:ea typeface="Cambria Math" panose="02040503050406030204" pitchFamily="18" charset="0"/>
                          </a:rPr>
                          <m:t>𝜑</m:t>
                        </m:r>
                      </m:oMath>
                    </m:oMathPara>
                  </a14:m>
                  <a:endParaRPr lang="es-MX" dirty="0">
                    <a:solidFill>
                      <a:schemeClr val="tx1"/>
                    </a:solidFill>
                  </a:endParaRPr>
                </a:p>
              </p:txBody>
            </p:sp>
          </mc:Choice>
          <mc:Fallback>
            <p:sp>
              <p:nvSpPr>
                <p:cNvPr id="33" name="Oval 32">
                  <a:extLst>
                    <a:ext uri="{FF2B5EF4-FFF2-40B4-BE49-F238E27FC236}">
                      <a16:creationId xmlns:a16="http://schemas.microsoft.com/office/drawing/2014/main" id="{E842FAD3-514B-8C22-2674-5D488C9520DD}"/>
                    </a:ext>
                  </a:extLst>
                </p:cNvPr>
                <p:cNvSpPr>
                  <a:spLocks noRot="1" noChangeAspect="1" noMove="1" noResize="1" noEditPoints="1" noAdjustHandles="1" noChangeArrowheads="1" noChangeShapeType="1" noTextEdit="1"/>
                </p:cNvSpPr>
                <p:nvPr/>
              </p:nvSpPr>
              <p:spPr>
                <a:xfrm>
                  <a:off x="7602757" y="3120100"/>
                  <a:ext cx="617799" cy="617799"/>
                </a:xfrm>
                <a:prstGeom prst="ellipse">
                  <a:avLst/>
                </a:prstGeom>
                <a:blipFill>
                  <a:blip r:embed="rId14"/>
                  <a:stretch>
                    <a:fillRect/>
                  </a:stretch>
                </a:blipFill>
                <a:ln>
                  <a:solidFill>
                    <a:srgbClr val="43778D"/>
                  </a:solidFill>
                </a:ln>
              </p:spPr>
              <p:txBody>
                <a:bodyPr/>
                <a:lstStyle/>
                <a:p>
                  <a:r>
                    <a:rPr lang="es-MX">
                      <a:noFill/>
                    </a:rPr>
                    <a:t> </a:t>
                  </a:r>
                </a:p>
              </p:txBody>
            </p:sp>
          </mc:Fallback>
        </mc:AlternateContent>
        <p:cxnSp>
          <p:nvCxnSpPr>
            <p:cNvPr id="35" name="Straight Arrow Connector 34">
              <a:extLst>
                <a:ext uri="{FF2B5EF4-FFF2-40B4-BE49-F238E27FC236}">
                  <a16:creationId xmlns:a16="http://schemas.microsoft.com/office/drawing/2014/main" id="{37298B48-BE66-A739-7AB5-6FF9259948E2}"/>
                </a:ext>
              </a:extLst>
            </p:cNvPr>
            <p:cNvCxnSpPr>
              <a:stCxn id="10" idx="3"/>
              <a:endCxn id="33" idx="2"/>
            </p:cNvCxnSpPr>
            <p:nvPr/>
          </p:nvCxnSpPr>
          <p:spPr>
            <a:xfrm>
              <a:off x="6293401" y="3428999"/>
              <a:ext cx="130935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49B64F8B-D2D8-19A6-BE4D-545D8930E32C}"/>
                    </a:ext>
                  </a:extLst>
                </p:cNvPr>
                <p:cNvSpPr txBox="1"/>
                <p:nvPr/>
              </p:nvSpPr>
              <p:spPr>
                <a:xfrm>
                  <a:off x="6639179" y="3029452"/>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b="0" i="1" smtClean="0">
                            <a:solidFill>
                              <a:schemeClr val="tx1"/>
                            </a:solidFill>
                            <a:latin typeface="Cambria Math" panose="02040503050406030204" pitchFamily="18" charset="0"/>
                          </a:rPr>
                          <m:t>𝑧</m:t>
                        </m:r>
                      </m:oMath>
                    </m:oMathPara>
                  </a14:m>
                  <a:endParaRPr lang="es-MX" dirty="0"/>
                </a:p>
              </p:txBody>
            </p:sp>
          </mc:Choice>
          <mc:Fallback>
            <p:sp>
              <p:nvSpPr>
                <p:cNvPr id="38" name="TextBox 37">
                  <a:extLst>
                    <a:ext uri="{FF2B5EF4-FFF2-40B4-BE49-F238E27FC236}">
                      <a16:creationId xmlns:a16="http://schemas.microsoft.com/office/drawing/2014/main" id="{49B64F8B-D2D8-19A6-BE4D-545D8930E32C}"/>
                    </a:ext>
                  </a:extLst>
                </p:cNvPr>
                <p:cNvSpPr txBox="1">
                  <a:spLocks noRot="1" noChangeAspect="1" noMove="1" noResize="1" noEditPoints="1" noAdjustHandles="1" noChangeArrowheads="1" noChangeShapeType="1" noTextEdit="1"/>
                </p:cNvSpPr>
                <p:nvPr/>
              </p:nvSpPr>
              <p:spPr>
                <a:xfrm>
                  <a:off x="6639179" y="3029452"/>
                  <a:ext cx="617799" cy="369332"/>
                </a:xfrm>
                <a:prstGeom prst="rect">
                  <a:avLst/>
                </a:prstGeom>
                <a:blipFill>
                  <a:blip r:embed="rId15"/>
                  <a:stretch>
                    <a:fillRect b="-612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7B4F2B10-E047-7523-3914-499526CAC1E4}"/>
                    </a:ext>
                  </a:extLst>
                </p:cNvPr>
                <p:cNvSpPr txBox="1"/>
                <p:nvPr/>
              </p:nvSpPr>
              <p:spPr>
                <a:xfrm>
                  <a:off x="9211519" y="3244333"/>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m:oMathPara>
                  </a14:m>
                  <a:endParaRPr lang="es-MX" dirty="0"/>
                </a:p>
              </p:txBody>
            </p:sp>
          </mc:Choice>
          <mc:Fallback>
            <p:sp>
              <p:nvSpPr>
                <p:cNvPr id="42" name="TextBox 41">
                  <a:extLst>
                    <a:ext uri="{FF2B5EF4-FFF2-40B4-BE49-F238E27FC236}">
                      <a16:creationId xmlns:a16="http://schemas.microsoft.com/office/drawing/2014/main" id="{7B4F2B10-E047-7523-3914-499526CAC1E4}"/>
                    </a:ext>
                  </a:extLst>
                </p:cNvPr>
                <p:cNvSpPr txBox="1">
                  <a:spLocks noRot="1" noChangeAspect="1" noMove="1" noResize="1" noEditPoints="1" noAdjustHandles="1" noChangeArrowheads="1" noChangeShapeType="1" noTextEdit="1"/>
                </p:cNvSpPr>
                <p:nvPr/>
              </p:nvSpPr>
              <p:spPr>
                <a:xfrm>
                  <a:off x="9211519" y="3244333"/>
                  <a:ext cx="617799" cy="369332"/>
                </a:xfrm>
                <a:prstGeom prst="rect">
                  <a:avLst/>
                </a:prstGeom>
                <a:blipFill>
                  <a:blip r:embed="rId16"/>
                  <a:stretch>
                    <a:fillRect t="-8163" r="-25301" b="-30612"/>
                  </a:stretch>
                </a:blipFill>
              </p:spPr>
              <p:txBody>
                <a:bodyPr/>
                <a:lstStyle/>
                <a:p>
                  <a:r>
                    <a:rPr lang="es-MX">
                      <a:noFill/>
                    </a:rPr>
                    <a:t> </a:t>
                  </a:r>
                </a:p>
              </p:txBody>
            </p:sp>
          </mc:Fallback>
        </mc:AlternateContent>
        <p:cxnSp>
          <p:nvCxnSpPr>
            <p:cNvPr id="44" name="Straight Arrow Connector 43">
              <a:extLst>
                <a:ext uri="{FF2B5EF4-FFF2-40B4-BE49-F238E27FC236}">
                  <a16:creationId xmlns:a16="http://schemas.microsoft.com/office/drawing/2014/main" id="{F3FABAA6-0C92-5FC8-2253-762DD5F37751}"/>
                </a:ext>
              </a:extLst>
            </p:cNvPr>
            <p:cNvCxnSpPr>
              <a:stCxn id="33" idx="6"/>
              <a:endCxn id="42" idx="1"/>
            </p:cNvCxnSpPr>
            <p:nvPr/>
          </p:nvCxnSpPr>
          <p:spPr>
            <a:xfrm flipV="1">
              <a:off x="8220556" y="3428999"/>
              <a:ext cx="99096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FA03D58-36DF-D1B2-13EA-994B83E3750F}"/>
                  </a:ext>
                </a:extLst>
              </p:cNvPr>
              <p:cNvSpPr txBox="1"/>
              <p:nvPr/>
            </p:nvSpPr>
            <p:spPr>
              <a:xfrm>
                <a:off x="5822850" y="1314589"/>
                <a:ext cx="5875506" cy="369332"/>
              </a:xfrm>
              <a:prstGeom prst="rect">
                <a:avLst/>
              </a:prstGeom>
              <a:noFill/>
            </p:spPr>
            <p:txBody>
              <a:bodyPr wrap="square" lIns="0" tIns="0" rIns="0" bIns="0" rtlCol="0">
                <a:spAutoFit/>
              </a:bodyPr>
              <a:lstStyle/>
              <a:p>
                <a14:m>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𝑊</m:t>
                        </m:r>
                      </m:e>
                      <m:sub>
                        <m:r>
                          <a:rPr lang="es-MX" sz="2400" b="0" i="1" smtClean="0">
                            <a:solidFill>
                              <a:schemeClr val="tx1"/>
                            </a:solidFill>
                            <a:latin typeface="Cambria Math" panose="02040503050406030204" pitchFamily="18" charset="0"/>
                          </a:rPr>
                          <m:t>1</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𝑋</m:t>
                        </m:r>
                      </m:e>
                      <m:sub>
                        <m:r>
                          <a:rPr lang="es-MX" sz="2400" b="0" i="1" smtClean="0">
                            <a:solidFill>
                              <a:schemeClr val="tx1"/>
                            </a:solidFill>
                            <a:latin typeface="Cambria Math" panose="02040503050406030204" pitchFamily="18" charset="0"/>
                          </a:rPr>
                          <m:t>1</m:t>
                        </m:r>
                      </m:sub>
                    </m:sSub>
                  </m:oMath>
                </a14:m>
                <a:r>
                  <a:rPr lang="es-MX" sz="2400" dirty="0"/>
                  <a:t> + </a:t>
                </a:r>
                <a14:m>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𝑊</m:t>
                        </m:r>
                      </m:e>
                      <m:sub>
                        <m:r>
                          <a:rPr lang="es-MX" sz="2400" b="0" i="1" smtClean="0">
                            <a:solidFill>
                              <a:schemeClr val="tx1"/>
                            </a:solidFill>
                            <a:latin typeface="Cambria Math" panose="02040503050406030204" pitchFamily="18" charset="0"/>
                          </a:rPr>
                          <m:t>2</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𝑋</m:t>
                        </m:r>
                      </m:e>
                      <m:sub>
                        <m:r>
                          <a:rPr lang="es-MX" sz="2400" b="0" i="1" smtClean="0">
                            <a:solidFill>
                              <a:schemeClr val="tx1"/>
                            </a:solidFill>
                            <a:latin typeface="Cambria Math" panose="02040503050406030204" pitchFamily="18" charset="0"/>
                          </a:rPr>
                          <m:t>2</m:t>
                        </m:r>
                      </m:sub>
                    </m:sSub>
                    <m:r>
                      <a:rPr lang="es-MX" sz="2400" b="0" i="1" smtClean="0">
                        <a:solidFill>
                          <a:schemeClr val="tx1"/>
                        </a:solidFill>
                        <a:latin typeface="Cambria Math" panose="02040503050406030204" pitchFamily="18" charset="0"/>
                      </a:rPr>
                      <m:t>+ </m:t>
                    </m:r>
                    <m:r>
                      <a:rPr lang="es-MX" sz="2400" b="0" i="1" smtClean="0">
                        <a:solidFill>
                          <a:schemeClr val="tx1"/>
                        </a:solidFill>
                        <a:latin typeface="Cambria Math" panose="02040503050406030204" pitchFamily="18" charset="0"/>
                        <a:ea typeface="Cambria Math" panose="02040503050406030204" pitchFamily="18" charset="0"/>
                      </a:rPr>
                      <m:t>⋅ ⋅ ⋅ +</m:t>
                    </m:r>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𝑊</m:t>
                        </m:r>
                      </m:e>
                      <m:sub>
                        <m:r>
                          <a:rPr lang="es-MX" sz="2400" b="0" i="1" smtClean="0">
                            <a:solidFill>
                              <a:schemeClr val="tx1"/>
                            </a:solidFill>
                            <a:latin typeface="Cambria Math" panose="02040503050406030204" pitchFamily="18" charset="0"/>
                          </a:rPr>
                          <m:t>𝑛</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𝑋</m:t>
                        </m:r>
                      </m:e>
                      <m:sub>
                        <m:r>
                          <a:rPr lang="es-MX" sz="2400" b="0" i="1" smtClean="0">
                            <a:solidFill>
                              <a:schemeClr val="tx1"/>
                            </a:solidFill>
                            <a:latin typeface="Cambria Math" panose="02040503050406030204" pitchFamily="18" charset="0"/>
                          </a:rPr>
                          <m:t>𝑛</m:t>
                        </m:r>
                      </m:sub>
                    </m:sSub>
                    <m:r>
                      <a:rPr lang="es-MX" sz="2400" b="0" i="1" smtClean="0">
                        <a:solidFill>
                          <a:schemeClr val="tx1"/>
                        </a:solidFill>
                        <a:latin typeface="Cambria Math" panose="02040503050406030204" pitchFamily="18" charset="0"/>
                      </a:rPr>
                      <m:t>+</m:t>
                    </m:r>
                    <m:r>
                      <a:rPr lang="es-MX" sz="2400" b="0" i="1" smtClean="0">
                        <a:solidFill>
                          <a:schemeClr val="tx1"/>
                        </a:solidFill>
                        <a:latin typeface="Cambria Math" panose="02040503050406030204" pitchFamily="18" charset="0"/>
                      </a:rPr>
                      <m:t>𝑏</m:t>
                    </m:r>
                  </m:oMath>
                </a14:m>
                <a:endParaRPr lang="es-MX" sz="2400" dirty="0"/>
              </a:p>
            </p:txBody>
          </p:sp>
        </mc:Choice>
        <mc:Fallback>
          <p:sp>
            <p:nvSpPr>
              <p:cNvPr id="11" name="TextBox 10">
                <a:extLst>
                  <a:ext uri="{FF2B5EF4-FFF2-40B4-BE49-F238E27FC236}">
                    <a16:creationId xmlns:a16="http://schemas.microsoft.com/office/drawing/2014/main" id="{0FA03D58-36DF-D1B2-13EA-994B83E3750F}"/>
                  </a:ext>
                </a:extLst>
              </p:cNvPr>
              <p:cNvSpPr txBox="1">
                <a:spLocks noRot="1" noChangeAspect="1" noMove="1" noResize="1" noEditPoints="1" noAdjustHandles="1" noChangeArrowheads="1" noChangeShapeType="1" noTextEdit="1"/>
              </p:cNvSpPr>
              <p:nvPr/>
            </p:nvSpPr>
            <p:spPr>
              <a:xfrm>
                <a:off x="5822850" y="1314589"/>
                <a:ext cx="5875506" cy="369332"/>
              </a:xfrm>
              <a:prstGeom prst="rect">
                <a:avLst/>
              </a:prstGeom>
              <a:blipFill>
                <a:blip r:embed="rId17"/>
                <a:stretch>
                  <a:fillRect l="-1245" t="-26667" b="-5000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8C2356B-7972-3875-7E73-0E3B5F6A51F2}"/>
                  </a:ext>
                </a:extLst>
              </p:cNvPr>
              <p:cNvSpPr txBox="1"/>
              <p:nvPr/>
            </p:nvSpPr>
            <p:spPr>
              <a:xfrm>
                <a:off x="5820641" y="1933313"/>
                <a:ext cx="2127121" cy="8238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ea typeface="Cambria Math" panose="02040503050406030204" pitchFamily="18" charset="0"/>
                        </a:rPr>
                        <m:t>𝜑</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1 : </m:t>
                              </m:r>
                              <m:r>
                                <a:rPr lang="es-MX" sz="2400" b="0" i="1" smtClean="0">
                                  <a:latin typeface="Cambria Math" panose="02040503050406030204" pitchFamily="18" charset="0"/>
                                </a:rPr>
                                <m:t>𝑧</m:t>
                              </m:r>
                              <m:r>
                                <a:rPr lang="es-MX" sz="2400" b="0" i="1" smtClean="0">
                                  <a:latin typeface="Cambria Math" panose="02040503050406030204" pitchFamily="18" charset="0"/>
                                </a:rPr>
                                <m:t> ≥0</m:t>
                              </m:r>
                            </m:e>
                            <m:e>
                              <m:r>
                                <a:rPr lang="es-MX" sz="2400" b="0" i="1" smtClean="0">
                                  <a:latin typeface="Cambria Math" panose="02040503050406030204" pitchFamily="18" charset="0"/>
                                </a:rPr>
                                <m:t>0 : </m:t>
                              </m:r>
                              <m:r>
                                <a:rPr lang="es-MX" sz="2400" b="0" i="1" smtClean="0">
                                  <a:latin typeface="Cambria Math" panose="02040503050406030204" pitchFamily="18" charset="0"/>
                                </a:rPr>
                                <m:t>𝑧</m:t>
                              </m:r>
                              <m:r>
                                <a:rPr lang="es-MX" sz="2400" b="0" i="1" smtClean="0">
                                  <a:latin typeface="Cambria Math" panose="02040503050406030204" pitchFamily="18" charset="0"/>
                                </a:rPr>
                                <m:t> &lt;0</m:t>
                              </m:r>
                            </m:e>
                          </m:eqArr>
                        </m:e>
                      </m:d>
                    </m:oMath>
                  </m:oMathPara>
                </a14:m>
                <a:endParaRPr lang="es-MX" dirty="0"/>
              </a:p>
            </p:txBody>
          </p:sp>
        </mc:Choice>
        <mc:Fallback>
          <p:sp>
            <p:nvSpPr>
              <p:cNvPr id="13" name="TextBox 12">
                <a:extLst>
                  <a:ext uri="{FF2B5EF4-FFF2-40B4-BE49-F238E27FC236}">
                    <a16:creationId xmlns:a16="http://schemas.microsoft.com/office/drawing/2014/main" id="{68C2356B-7972-3875-7E73-0E3B5F6A51F2}"/>
                  </a:ext>
                </a:extLst>
              </p:cNvPr>
              <p:cNvSpPr txBox="1">
                <a:spLocks noRot="1" noChangeAspect="1" noMove="1" noResize="1" noEditPoints="1" noAdjustHandles="1" noChangeArrowheads="1" noChangeShapeType="1" noTextEdit="1"/>
              </p:cNvSpPr>
              <p:nvPr/>
            </p:nvSpPr>
            <p:spPr>
              <a:xfrm>
                <a:off x="5820641" y="1933313"/>
                <a:ext cx="2127121" cy="823815"/>
              </a:xfrm>
              <a:prstGeom prst="rect">
                <a:avLst/>
              </a:prstGeom>
              <a:blipFill>
                <a:blip r:embed="rId18"/>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AFCAE9F-8D15-C7D3-C22B-DA97F4C166A8}"/>
                  </a:ext>
                </a:extLst>
              </p:cNvPr>
              <p:cNvSpPr txBox="1"/>
              <p:nvPr/>
            </p:nvSpPr>
            <p:spPr>
              <a:xfrm>
                <a:off x="8760603" y="2157824"/>
                <a:ext cx="1213024" cy="369332"/>
              </a:xfrm>
              <a:prstGeom prst="rect">
                <a:avLst/>
              </a:prstGeom>
              <a:noFill/>
            </p:spPr>
            <p:txBody>
              <a:bodyPr wrap="none" lIns="0" tIns="0" rIns="0" bIns="0" rtlCol="0">
                <a:spAutoFit/>
              </a:bodyPr>
              <a:lstStyle/>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r>
                      <a:rPr lang="es-MX" sz="2400" b="0" i="1" smtClean="0">
                        <a:solidFill>
                          <a:schemeClr val="tx1"/>
                        </a:solidFill>
                        <a:latin typeface="Cambria Math" panose="02040503050406030204" pitchFamily="18" charset="0"/>
                      </a:rPr>
                      <m:t> </m:t>
                    </m:r>
                    <m:r>
                      <a:rPr lang="es-MX" sz="2400" b="0" i="1" smtClean="0">
                        <a:latin typeface="Cambria Math" panose="02040503050406030204" pitchFamily="18" charset="0"/>
                      </a:rPr>
                      <m:t>=</m:t>
                    </m:r>
                  </m:oMath>
                </a14:m>
                <a:r>
                  <a:rPr lang="es-MX" sz="2400" dirty="0"/>
                  <a:t>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oMath>
                </a14:m>
                <a:r>
                  <a:rPr lang="es-MX" sz="2400" dirty="0"/>
                  <a:t>(z) </a:t>
                </a:r>
              </a:p>
            </p:txBody>
          </p:sp>
        </mc:Choice>
        <mc:Fallback>
          <p:sp>
            <p:nvSpPr>
              <p:cNvPr id="14" name="TextBox 13">
                <a:extLst>
                  <a:ext uri="{FF2B5EF4-FFF2-40B4-BE49-F238E27FC236}">
                    <a16:creationId xmlns:a16="http://schemas.microsoft.com/office/drawing/2014/main" id="{DAFCAE9F-8D15-C7D3-C22B-DA97F4C166A8}"/>
                  </a:ext>
                </a:extLst>
              </p:cNvPr>
              <p:cNvSpPr txBox="1">
                <a:spLocks noRot="1" noChangeAspect="1" noMove="1" noResize="1" noEditPoints="1" noAdjustHandles="1" noChangeArrowheads="1" noChangeShapeType="1" noTextEdit="1"/>
              </p:cNvSpPr>
              <p:nvPr/>
            </p:nvSpPr>
            <p:spPr>
              <a:xfrm>
                <a:off x="8760603" y="2157824"/>
                <a:ext cx="1213024" cy="369332"/>
              </a:xfrm>
              <a:prstGeom prst="rect">
                <a:avLst/>
              </a:prstGeom>
              <a:blipFill>
                <a:blip r:embed="rId19"/>
                <a:stretch>
                  <a:fillRect l="-9045" t="-26230" r="-14573" b="-47541"/>
                </a:stretch>
              </a:blipFill>
            </p:spPr>
            <p:txBody>
              <a:bodyPr/>
              <a:lstStyle/>
              <a:p>
                <a:r>
                  <a:rPr lang="es-MX">
                    <a:noFill/>
                  </a:rPr>
                  <a:t> </a:t>
                </a:r>
              </a:p>
            </p:txBody>
          </p:sp>
        </mc:Fallback>
      </mc:AlternateContent>
      <p:sp>
        <p:nvSpPr>
          <p:cNvPr id="15" name="Marcador de contenido 2">
            <a:extLst>
              <a:ext uri="{FF2B5EF4-FFF2-40B4-BE49-F238E27FC236}">
                <a16:creationId xmlns:a16="http://schemas.microsoft.com/office/drawing/2014/main" id="{9D5804CF-2749-53F5-FDD5-FFA83E447E25}"/>
              </a:ext>
            </a:extLst>
          </p:cNvPr>
          <p:cNvSpPr txBox="1">
            <a:spLocks/>
          </p:cNvSpPr>
          <p:nvPr/>
        </p:nvSpPr>
        <p:spPr>
          <a:xfrm>
            <a:off x="5791340" y="3656965"/>
            <a:ext cx="5887324" cy="267816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dirty="0">
                <a:latin typeface="Arial" panose="020B0604020202020204" pitchFamily="34" charset="0"/>
                <a:cs typeface="Arial" panose="020B0604020202020204" pitchFamily="34" charset="0"/>
              </a:rPr>
              <a:t>Es un modelo de clasificación binario. Donde:</a:t>
            </a:r>
          </a:p>
          <a:p>
            <a:pPr algn="l"/>
            <a:endParaRPr lang="es-MX" dirty="0">
              <a:solidFill>
                <a:schemeClr val="tx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s-MX" dirty="0">
                <a:latin typeface="Arial" panose="020B0604020202020204" pitchFamily="34" charset="0"/>
                <a:cs typeface="Arial" panose="020B0604020202020204" pitchFamily="34" charset="0"/>
              </a:rPr>
              <a:t>X: Son las entradas del conjunto de datos.</a:t>
            </a:r>
          </a:p>
          <a:p>
            <a:pPr marL="342900" indent="-342900" algn="l">
              <a:buFont typeface="Arial" panose="020B0604020202020204" pitchFamily="34" charset="0"/>
              <a:buChar char="•"/>
            </a:pPr>
            <a:r>
              <a:rPr lang="es-MX" dirty="0">
                <a:solidFill>
                  <a:schemeClr val="tx1"/>
                </a:solidFill>
                <a:latin typeface="Arial" panose="020B0604020202020204" pitchFamily="34" charset="0"/>
                <a:cs typeface="Arial" panose="020B0604020202020204" pitchFamily="34" charset="0"/>
              </a:rPr>
              <a:t>W, </a:t>
            </a:r>
            <a:r>
              <a:rPr lang="es-MX" dirty="0">
                <a:latin typeface="Arial" panose="020B0604020202020204" pitchFamily="34" charset="0"/>
                <a:cs typeface="Arial" panose="020B0604020202020204" pitchFamily="34" charset="0"/>
              </a:rPr>
              <a:t>b: Son los parámetros del modelo que hay que ajustar con un algoritmo de aprendizaje.</a:t>
            </a:r>
            <a:endParaRPr lang="es-MX" dirty="0">
              <a:solidFill>
                <a:schemeClr val="tx1"/>
              </a:solidFill>
            </a:endParaRPr>
          </a:p>
          <a:p>
            <a:pPr marL="342900" indent="-342900" algn="l">
              <a:buFont typeface="Arial" panose="020B0604020202020204" pitchFamily="34" charset="0"/>
              <a:buChar char="•"/>
            </a:pPr>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99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A65BA-2C7E-7E05-93EE-C1F5C7AB22EA}"/>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4D5F6019-5342-FBB6-0C12-6237A077FCF2}"/>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60E2D931-EBED-9C9D-097B-F772C20EBA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5813DE50-E6D6-A7D4-CEB9-0A59EB43C6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90EE86F1-A7FC-9BA6-9E96-C063C5479E3E}"/>
              </a:ext>
            </a:extLst>
          </p:cNvPr>
          <p:cNvSpPr txBox="1">
            <a:spLocks/>
          </p:cNvSpPr>
          <p:nvPr/>
        </p:nvSpPr>
        <p:spPr>
          <a:xfrm>
            <a:off x="3474765" y="25779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La neurona artificial</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BAD1538-D336-ACC0-2950-0417447570BD}"/>
                  </a:ext>
                </a:extLst>
              </p:cNvPr>
              <p:cNvSpPr txBox="1"/>
              <p:nvPr/>
            </p:nvSpPr>
            <p:spPr>
              <a:xfrm>
                <a:off x="609600" y="1482777"/>
                <a:ext cx="3530600" cy="369332"/>
              </a:xfrm>
              <a:prstGeom prst="rect">
                <a:avLst/>
              </a:prstGeom>
              <a:noFill/>
            </p:spPr>
            <p:txBody>
              <a:bodyPr wrap="square" lIns="0" tIns="0" rIns="0" bIns="0" rtlCol="0">
                <a:spAutoFit/>
              </a:bodyPr>
              <a:lstStyle/>
              <a:p>
                <a14:m>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𝑧</m:t>
                        </m:r>
                        <m:r>
                          <a:rPr lang="es-MX" sz="2400" b="0" i="1" smtClean="0">
                            <a:solidFill>
                              <a:schemeClr val="tx1"/>
                            </a:solidFill>
                            <a:latin typeface="Cambria Math" panose="02040503050406030204" pitchFamily="18" charset="0"/>
                          </a:rPr>
                          <m:t>=0=</m:t>
                        </m:r>
                        <m:r>
                          <a:rPr lang="es-MX" sz="2400" b="0" i="1" smtClean="0">
                            <a:solidFill>
                              <a:schemeClr val="tx1"/>
                            </a:solidFill>
                            <a:latin typeface="Cambria Math" panose="02040503050406030204" pitchFamily="18" charset="0"/>
                          </a:rPr>
                          <m:t>𝑊</m:t>
                        </m:r>
                      </m:e>
                      <m:sub>
                        <m:r>
                          <a:rPr lang="es-MX" sz="2400" b="0" i="1" smtClean="0">
                            <a:solidFill>
                              <a:schemeClr val="tx1"/>
                            </a:solidFill>
                            <a:latin typeface="Cambria Math" panose="02040503050406030204" pitchFamily="18" charset="0"/>
                          </a:rPr>
                          <m:t>1</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𝑋</m:t>
                        </m:r>
                      </m:e>
                      <m:sub>
                        <m:r>
                          <a:rPr lang="es-MX" sz="2400" b="0" i="1" smtClean="0">
                            <a:solidFill>
                              <a:schemeClr val="tx1"/>
                            </a:solidFill>
                            <a:latin typeface="Cambria Math" panose="02040503050406030204" pitchFamily="18" charset="0"/>
                          </a:rPr>
                          <m:t>1</m:t>
                        </m:r>
                      </m:sub>
                    </m:sSub>
                  </m:oMath>
                </a14:m>
                <a:r>
                  <a:rPr lang="es-MX" sz="2400" dirty="0"/>
                  <a:t> + </a:t>
                </a:r>
                <a14:m>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𝑊</m:t>
                        </m:r>
                      </m:e>
                      <m:sub>
                        <m:r>
                          <a:rPr lang="es-MX" sz="2400" b="0" i="1" smtClean="0">
                            <a:solidFill>
                              <a:schemeClr val="tx1"/>
                            </a:solidFill>
                            <a:latin typeface="Cambria Math" panose="02040503050406030204" pitchFamily="18" charset="0"/>
                          </a:rPr>
                          <m:t>2</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𝑋</m:t>
                        </m:r>
                      </m:e>
                      <m:sub>
                        <m:r>
                          <a:rPr lang="es-MX" sz="2400" b="0" i="1" smtClean="0">
                            <a:solidFill>
                              <a:schemeClr val="tx1"/>
                            </a:solidFill>
                            <a:latin typeface="Cambria Math" panose="02040503050406030204" pitchFamily="18" charset="0"/>
                          </a:rPr>
                          <m:t>2</m:t>
                        </m:r>
                      </m:sub>
                    </m:sSub>
                    <m:r>
                      <a:rPr lang="es-MX" sz="2400" b="0" i="1" smtClean="0">
                        <a:solidFill>
                          <a:schemeClr val="tx1"/>
                        </a:solidFill>
                        <a:latin typeface="Cambria Math" panose="02040503050406030204" pitchFamily="18" charset="0"/>
                      </a:rPr>
                      <m:t>+</m:t>
                    </m:r>
                    <m:r>
                      <a:rPr lang="es-MX" sz="2400" b="0" i="1" smtClean="0">
                        <a:solidFill>
                          <a:schemeClr val="tx1"/>
                        </a:solidFill>
                        <a:latin typeface="Cambria Math" panose="02040503050406030204" pitchFamily="18" charset="0"/>
                      </a:rPr>
                      <m:t>𝑏</m:t>
                    </m:r>
                  </m:oMath>
                </a14:m>
                <a:endParaRPr lang="es-MX" sz="2400" dirty="0"/>
              </a:p>
            </p:txBody>
          </p:sp>
        </mc:Choice>
        <mc:Fallback>
          <p:sp>
            <p:nvSpPr>
              <p:cNvPr id="11" name="TextBox 10">
                <a:extLst>
                  <a:ext uri="{FF2B5EF4-FFF2-40B4-BE49-F238E27FC236}">
                    <a16:creationId xmlns:a16="http://schemas.microsoft.com/office/drawing/2014/main" id="{2BAD1538-D336-ACC0-2950-0417447570BD}"/>
                  </a:ext>
                </a:extLst>
              </p:cNvPr>
              <p:cNvSpPr txBox="1">
                <a:spLocks noRot="1" noChangeAspect="1" noMove="1" noResize="1" noEditPoints="1" noAdjustHandles="1" noChangeArrowheads="1" noChangeShapeType="1" noTextEdit="1"/>
              </p:cNvSpPr>
              <p:nvPr/>
            </p:nvSpPr>
            <p:spPr>
              <a:xfrm>
                <a:off x="609600" y="1482777"/>
                <a:ext cx="3530600" cy="369332"/>
              </a:xfrm>
              <a:prstGeom prst="rect">
                <a:avLst/>
              </a:prstGeom>
              <a:blipFill>
                <a:blip r:embed="rId5"/>
                <a:stretch>
                  <a:fillRect l="-2073" t="-24590" b="-49180"/>
                </a:stretch>
              </a:blipFill>
            </p:spPr>
            <p:txBody>
              <a:bodyPr/>
              <a:lstStyle/>
              <a:p>
                <a:r>
                  <a:rPr lang="es-MX">
                    <a:noFill/>
                  </a:rPr>
                  <a:t> </a:t>
                </a:r>
              </a:p>
            </p:txBody>
          </p:sp>
        </mc:Fallback>
      </mc:AlternateContent>
      <p:sp>
        <p:nvSpPr>
          <p:cNvPr id="16" name="Marcador de contenido 2">
            <a:extLst>
              <a:ext uri="{FF2B5EF4-FFF2-40B4-BE49-F238E27FC236}">
                <a16:creationId xmlns:a16="http://schemas.microsoft.com/office/drawing/2014/main" id="{02283820-02EF-0521-9458-7889AB56AC81}"/>
              </a:ext>
            </a:extLst>
          </p:cNvPr>
          <p:cNvSpPr txBox="1">
            <a:spLocks/>
          </p:cNvSpPr>
          <p:nvPr/>
        </p:nvSpPr>
        <p:spPr>
          <a:xfrm>
            <a:off x="609601" y="2145016"/>
            <a:ext cx="2232918" cy="512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Despejar X2</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2844BF0-4940-270F-52EA-753B2F1DD2A1}"/>
                  </a:ext>
                </a:extLst>
              </p:cNvPr>
              <p:cNvSpPr txBox="1"/>
              <p:nvPr/>
            </p:nvSpPr>
            <p:spPr>
              <a:xfrm>
                <a:off x="616182" y="2846005"/>
                <a:ext cx="1877117" cy="590290"/>
              </a:xfrm>
              <a:prstGeom prst="rect">
                <a:avLst/>
              </a:prstGeom>
              <a:noFill/>
            </p:spPr>
            <p:txBody>
              <a:bodyPr wrap="none" lIns="0" tIns="0" rIns="0" bIns="0" rtlCol="0">
                <a:spAutoFit/>
              </a:bodyPr>
              <a:lstStyle/>
              <a:p>
                <a14:m>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𝑥</m:t>
                        </m:r>
                      </m:e>
                      <m:sub>
                        <m:r>
                          <a:rPr lang="es-MX" sz="2400" b="0" i="1" smtClean="0">
                            <a:solidFill>
                              <a:schemeClr val="tx1"/>
                            </a:solidFill>
                            <a:latin typeface="Cambria Math" panose="02040503050406030204" pitchFamily="18" charset="0"/>
                          </a:rPr>
                          <m:t>2</m:t>
                        </m:r>
                      </m:sub>
                    </m:sSub>
                    <m:r>
                      <a:rPr lang="es-MX" sz="2400" b="0" i="1" smtClean="0">
                        <a:solidFill>
                          <a:schemeClr val="tx1"/>
                        </a:solidFill>
                        <a:latin typeface="Cambria Math" panose="02040503050406030204" pitchFamily="18" charset="0"/>
                      </a:rPr>
                      <m:t>= </m:t>
                    </m:r>
                    <m:f>
                      <m:fPr>
                        <m:ctrlPr>
                          <a:rPr lang="es-MX" sz="2400" b="0" i="1" smtClean="0">
                            <a:solidFill>
                              <a:schemeClr val="tx1"/>
                            </a:solidFill>
                            <a:latin typeface="Cambria Math" panose="02040503050406030204" pitchFamily="18" charset="0"/>
                          </a:rPr>
                        </m:ctrlPr>
                      </m:fPr>
                      <m:num>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m:t>
                            </m:r>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𝑤</m:t>
                                </m:r>
                              </m:e>
                              <m:sub>
                                <m:r>
                                  <a:rPr lang="es-MX" sz="2400" b="0" i="1" smtClean="0">
                                    <a:solidFill>
                                      <a:schemeClr val="tx1"/>
                                    </a:solidFill>
                                    <a:latin typeface="Cambria Math" panose="02040503050406030204" pitchFamily="18" charset="0"/>
                                  </a:rPr>
                                  <m:t>1</m:t>
                                </m:r>
                              </m:sub>
                            </m:sSub>
                            <m:r>
                              <a:rPr lang="es-MX" sz="2400" b="0" i="1" smtClean="0">
                                <a:solidFill>
                                  <a:schemeClr val="tx1"/>
                                </a:solidFill>
                                <a:latin typeface="Cambria Math" panose="02040503050406030204" pitchFamily="18" charset="0"/>
                              </a:rPr>
                              <m:t>𝑥</m:t>
                            </m:r>
                          </m:e>
                          <m:sub>
                            <m:r>
                              <a:rPr lang="es-MX" sz="2400" b="0" i="1" smtClean="0">
                                <a:solidFill>
                                  <a:schemeClr val="tx1"/>
                                </a:solidFill>
                                <a:latin typeface="Cambria Math" panose="02040503050406030204" pitchFamily="18" charset="0"/>
                              </a:rPr>
                              <m:t>1 </m:t>
                            </m:r>
                          </m:sub>
                        </m:sSub>
                        <m:r>
                          <a:rPr lang="es-MX" sz="2400" b="0" i="1" smtClean="0">
                            <a:solidFill>
                              <a:schemeClr val="tx1"/>
                            </a:solidFill>
                            <a:latin typeface="Cambria Math" panose="02040503050406030204" pitchFamily="18" charset="0"/>
                          </a:rPr>
                          <m:t>−</m:t>
                        </m:r>
                        <m:r>
                          <a:rPr lang="es-MX" sz="2400" b="0" i="1" smtClean="0">
                            <a:solidFill>
                              <a:schemeClr val="tx1"/>
                            </a:solidFill>
                            <a:latin typeface="Cambria Math" panose="02040503050406030204" pitchFamily="18" charset="0"/>
                          </a:rPr>
                          <m:t>𝑏</m:t>
                        </m:r>
                      </m:num>
                      <m:den>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𝑤</m:t>
                            </m:r>
                          </m:e>
                          <m:sub>
                            <m:r>
                              <a:rPr lang="es-MX" sz="2400" b="0" i="1" smtClean="0">
                                <a:solidFill>
                                  <a:schemeClr val="tx1"/>
                                </a:solidFill>
                                <a:latin typeface="Cambria Math" panose="02040503050406030204" pitchFamily="18" charset="0"/>
                              </a:rPr>
                              <m:t>2</m:t>
                            </m:r>
                          </m:sub>
                        </m:sSub>
                      </m:den>
                    </m:f>
                  </m:oMath>
                </a14:m>
                <a:r>
                  <a:rPr lang="es-MX" dirty="0"/>
                  <a:t> </a:t>
                </a:r>
              </a:p>
            </p:txBody>
          </p:sp>
        </mc:Choice>
        <mc:Fallback>
          <p:sp>
            <p:nvSpPr>
              <p:cNvPr id="18" name="TextBox 17">
                <a:extLst>
                  <a:ext uri="{FF2B5EF4-FFF2-40B4-BE49-F238E27FC236}">
                    <a16:creationId xmlns:a16="http://schemas.microsoft.com/office/drawing/2014/main" id="{12844BF0-4940-270F-52EA-753B2F1DD2A1}"/>
                  </a:ext>
                </a:extLst>
              </p:cNvPr>
              <p:cNvSpPr txBox="1">
                <a:spLocks noRot="1" noChangeAspect="1" noMove="1" noResize="1" noEditPoints="1" noAdjustHandles="1" noChangeArrowheads="1" noChangeShapeType="1" noTextEdit="1"/>
              </p:cNvSpPr>
              <p:nvPr/>
            </p:nvSpPr>
            <p:spPr>
              <a:xfrm>
                <a:off x="616182" y="2846005"/>
                <a:ext cx="1877117" cy="590290"/>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76D5A575-9481-8BF1-3955-52BE2E811BC3}"/>
                  </a:ext>
                </a:extLst>
              </p:cNvPr>
              <p:cNvSpPr txBox="1"/>
              <p:nvPr/>
            </p:nvSpPr>
            <p:spPr>
              <a:xfrm>
                <a:off x="609599" y="3743753"/>
                <a:ext cx="2232919" cy="7079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𝑥</m:t>
                          </m:r>
                        </m:e>
                        <m:sub>
                          <m:r>
                            <a:rPr lang="es-MX" sz="2400" b="0" i="1" smtClean="0">
                              <a:solidFill>
                                <a:schemeClr val="tx1"/>
                              </a:solidFill>
                              <a:latin typeface="Cambria Math" panose="02040503050406030204" pitchFamily="18" charset="0"/>
                            </a:rPr>
                            <m:t>2</m:t>
                          </m:r>
                        </m:sub>
                      </m:sSub>
                      <m:r>
                        <a:rPr lang="es-MX" sz="2400" b="0" i="1" smtClean="0">
                          <a:solidFill>
                            <a:schemeClr val="tx1"/>
                          </a:solidFill>
                          <a:latin typeface="Cambria Math" panose="02040503050406030204" pitchFamily="18" charset="0"/>
                        </a:rPr>
                        <m:t>=−</m:t>
                      </m:r>
                      <m:f>
                        <m:fPr>
                          <m:ctrlPr>
                            <a:rPr lang="es-MX" sz="2400" b="0" i="1" smtClean="0">
                              <a:solidFill>
                                <a:schemeClr val="tx1"/>
                              </a:solidFill>
                              <a:latin typeface="Cambria Math" panose="02040503050406030204" pitchFamily="18" charset="0"/>
                            </a:rPr>
                          </m:ctrlPr>
                        </m:fPr>
                        <m:num>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𝑤</m:t>
                              </m:r>
                            </m:e>
                            <m:sub>
                              <m:r>
                                <a:rPr lang="es-MX" sz="2400" b="0" i="1" smtClean="0">
                                  <a:solidFill>
                                    <a:schemeClr val="tx1"/>
                                  </a:solidFill>
                                  <a:latin typeface="Cambria Math" panose="02040503050406030204" pitchFamily="18" charset="0"/>
                                </a:rPr>
                                <m:t>1</m:t>
                              </m:r>
                            </m:sub>
                          </m:sSub>
                          <m:sSub>
                            <m:sSubPr>
                              <m:ctrlPr>
                                <a:rPr lang="es-MX" sz="2400" i="1" smtClean="0">
                                  <a:latin typeface="Cambria Math" panose="02040503050406030204" pitchFamily="18" charset="0"/>
                                </a:rPr>
                              </m:ctrlPr>
                            </m:sSubPr>
                            <m:e>
                              <m:r>
                                <a:rPr lang="es-MX" sz="2400" b="0" i="1" smtClean="0">
                                  <a:latin typeface="Cambria Math" panose="02040503050406030204" pitchFamily="18" charset="0"/>
                                </a:rPr>
                                <m:t>𝑥</m:t>
                              </m:r>
                            </m:e>
                            <m:sub>
                              <m:r>
                                <a:rPr lang="es-MX" sz="2400" i="1">
                                  <a:latin typeface="Cambria Math" panose="02040503050406030204" pitchFamily="18" charset="0"/>
                                </a:rPr>
                                <m:t>1</m:t>
                              </m:r>
                            </m:sub>
                          </m:sSub>
                        </m:num>
                        <m:den>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𝑤</m:t>
                              </m:r>
                            </m:e>
                            <m:sub>
                              <m:r>
                                <a:rPr lang="es-MX" sz="2400" b="0" i="1" smtClean="0">
                                  <a:solidFill>
                                    <a:schemeClr val="tx1"/>
                                  </a:solidFill>
                                  <a:latin typeface="Cambria Math" panose="02040503050406030204" pitchFamily="18" charset="0"/>
                                </a:rPr>
                                <m:t>2</m:t>
                              </m:r>
                            </m:sub>
                          </m:sSub>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𝑏</m:t>
                          </m:r>
                        </m:num>
                        <m:den>
                          <m:sSub>
                            <m:sSubPr>
                              <m:ctrlPr>
                                <a:rPr lang="es-MX" i="1">
                                  <a:latin typeface="Cambria Math" panose="02040503050406030204" pitchFamily="18" charset="0"/>
                                </a:rPr>
                              </m:ctrlPr>
                            </m:sSubPr>
                            <m:e>
                              <m:r>
                                <a:rPr lang="es-MX" i="1">
                                  <a:latin typeface="Cambria Math" panose="02040503050406030204" pitchFamily="18" charset="0"/>
                                </a:rPr>
                                <m:t>𝑤</m:t>
                              </m:r>
                            </m:e>
                            <m:sub>
                              <m:r>
                                <a:rPr lang="es-MX" b="0" i="1" smtClean="0">
                                  <a:latin typeface="Cambria Math" panose="02040503050406030204" pitchFamily="18" charset="0"/>
                                </a:rPr>
                                <m:t>2</m:t>
                              </m:r>
                            </m:sub>
                          </m:sSub>
                        </m:den>
                      </m:f>
                    </m:oMath>
                  </m:oMathPara>
                </a14:m>
                <a:endParaRPr lang="es-MX" dirty="0"/>
              </a:p>
            </p:txBody>
          </p:sp>
        </mc:Choice>
        <mc:Fallback>
          <p:sp>
            <p:nvSpPr>
              <p:cNvPr id="20" name="TextBox 19">
                <a:extLst>
                  <a:ext uri="{FF2B5EF4-FFF2-40B4-BE49-F238E27FC236}">
                    <a16:creationId xmlns:a16="http://schemas.microsoft.com/office/drawing/2014/main" id="{76D5A575-9481-8BF1-3955-52BE2E811BC3}"/>
                  </a:ext>
                </a:extLst>
              </p:cNvPr>
              <p:cNvSpPr txBox="1">
                <a:spLocks noRot="1" noChangeAspect="1" noMove="1" noResize="1" noEditPoints="1" noAdjustHandles="1" noChangeArrowheads="1" noChangeShapeType="1" noTextEdit="1"/>
              </p:cNvSpPr>
              <p:nvPr/>
            </p:nvSpPr>
            <p:spPr>
              <a:xfrm>
                <a:off x="609599" y="3743753"/>
                <a:ext cx="2232919" cy="707951"/>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B778709-E546-1072-FAD4-352FF044A5AF}"/>
                  </a:ext>
                </a:extLst>
              </p:cNvPr>
              <p:cNvSpPr txBox="1"/>
              <p:nvPr/>
            </p:nvSpPr>
            <p:spPr>
              <a:xfrm>
                <a:off x="3225800" y="3913062"/>
                <a:ext cx="18288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2400" b="0" i="1" smtClean="0">
                          <a:solidFill>
                            <a:schemeClr val="tx1"/>
                          </a:solidFill>
                          <a:latin typeface="Cambria Math" panose="02040503050406030204" pitchFamily="18" charset="0"/>
                        </a:rPr>
                        <m:t>𝑦</m:t>
                      </m:r>
                      <m:r>
                        <a:rPr lang="es-MX" sz="2400" b="0" i="1" smtClean="0">
                          <a:solidFill>
                            <a:schemeClr val="tx1"/>
                          </a:solidFill>
                          <a:latin typeface="Cambria Math" panose="02040503050406030204" pitchFamily="18" charset="0"/>
                        </a:rPr>
                        <m:t>=</m:t>
                      </m:r>
                      <m:r>
                        <a:rPr lang="es-MX" sz="2400" b="0" i="1" smtClean="0">
                          <a:solidFill>
                            <a:schemeClr val="tx1"/>
                          </a:solidFill>
                          <a:latin typeface="Cambria Math" panose="02040503050406030204" pitchFamily="18" charset="0"/>
                        </a:rPr>
                        <m:t>𝑚𝑥</m:t>
                      </m:r>
                      <m:r>
                        <a:rPr lang="es-MX" sz="2400" b="0" i="1" smtClean="0">
                          <a:solidFill>
                            <a:schemeClr val="tx1"/>
                          </a:solidFill>
                          <a:latin typeface="Cambria Math" panose="02040503050406030204" pitchFamily="18" charset="0"/>
                        </a:rPr>
                        <m:t>+</m:t>
                      </m:r>
                      <m:r>
                        <a:rPr lang="es-MX" sz="2400" b="0" i="1" smtClean="0">
                          <a:solidFill>
                            <a:schemeClr val="tx1"/>
                          </a:solidFill>
                          <a:latin typeface="Cambria Math" panose="02040503050406030204" pitchFamily="18" charset="0"/>
                        </a:rPr>
                        <m:t>𝑏</m:t>
                      </m:r>
                    </m:oMath>
                  </m:oMathPara>
                </a14:m>
                <a:endParaRPr lang="es-MX" sz="2400" dirty="0"/>
              </a:p>
            </p:txBody>
          </p:sp>
        </mc:Choice>
        <mc:Fallback>
          <p:sp>
            <p:nvSpPr>
              <p:cNvPr id="22" name="TextBox 21">
                <a:extLst>
                  <a:ext uri="{FF2B5EF4-FFF2-40B4-BE49-F238E27FC236}">
                    <a16:creationId xmlns:a16="http://schemas.microsoft.com/office/drawing/2014/main" id="{FB778709-E546-1072-FAD4-352FF044A5AF}"/>
                  </a:ext>
                </a:extLst>
              </p:cNvPr>
              <p:cNvSpPr txBox="1">
                <a:spLocks noRot="1" noChangeAspect="1" noMove="1" noResize="1" noEditPoints="1" noAdjustHandles="1" noChangeArrowheads="1" noChangeShapeType="1" noTextEdit="1"/>
              </p:cNvSpPr>
              <p:nvPr/>
            </p:nvSpPr>
            <p:spPr>
              <a:xfrm>
                <a:off x="3225800" y="3913062"/>
                <a:ext cx="1828800" cy="369332"/>
              </a:xfrm>
              <a:prstGeom prst="rect">
                <a:avLst/>
              </a:prstGeom>
              <a:blipFill>
                <a:blip r:embed="rId8"/>
                <a:stretch>
                  <a:fillRect b="-2500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9D5877D6-1271-946A-33E0-72E08326ACAE}"/>
                  </a:ext>
                </a:extLst>
              </p:cNvPr>
              <p:cNvSpPr txBox="1"/>
              <p:nvPr/>
            </p:nvSpPr>
            <p:spPr>
              <a:xfrm>
                <a:off x="616182" y="5171988"/>
                <a:ext cx="2312877" cy="7079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𝑥</m:t>
                          </m:r>
                        </m:e>
                        <m:sub>
                          <m:r>
                            <a:rPr lang="es-MX" sz="2400" b="0" i="1" smtClean="0">
                              <a:solidFill>
                                <a:schemeClr val="tx1"/>
                              </a:solidFill>
                              <a:latin typeface="Cambria Math" panose="02040503050406030204" pitchFamily="18" charset="0"/>
                            </a:rPr>
                            <m:t>1</m:t>
                          </m:r>
                        </m:sub>
                      </m:sSub>
                      <m:r>
                        <a:rPr lang="es-MX" sz="2400" b="0" i="1" smtClean="0">
                          <a:solidFill>
                            <a:schemeClr val="tx1"/>
                          </a:solidFill>
                          <a:latin typeface="Cambria Math" panose="02040503050406030204" pitchFamily="18" charset="0"/>
                        </a:rPr>
                        <m:t>=−</m:t>
                      </m:r>
                      <m:f>
                        <m:fPr>
                          <m:ctrlPr>
                            <a:rPr lang="es-MX" sz="2400" b="0" i="1" smtClean="0">
                              <a:solidFill>
                                <a:schemeClr val="tx1"/>
                              </a:solidFill>
                              <a:latin typeface="Cambria Math" panose="02040503050406030204" pitchFamily="18" charset="0"/>
                            </a:rPr>
                          </m:ctrlPr>
                        </m:fPr>
                        <m:num>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𝑤</m:t>
                              </m:r>
                            </m:e>
                            <m:sub>
                              <m:r>
                                <a:rPr lang="es-MX" sz="2400" b="0" i="1" smtClean="0">
                                  <a:solidFill>
                                    <a:schemeClr val="tx1"/>
                                  </a:solidFill>
                                  <a:latin typeface="Cambria Math" panose="02040503050406030204" pitchFamily="18" charset="0"/>
                                </a:rPr>
                                <m:t>2</m:t>
                              </m:r>
                            </m:sub>
                          </m:sSub>
                          <m:sSub>
                            <m:sSubPr>
                              <m:ctrlPr>
                                <a:rPr lang="es-MX" sz="2400" i="1" smtClean="0">
                                  <a:latin typeface="Cambria Math" panose="02040503050406030204" pitchFamily="18" charset="0"/>
                                </a:rPr>
                              </m:ctrlPr>
                            </m:sSubPr>
                            <m:e>
                              <m:r>
                                <a:rPr lang="es-MX" sz="2400" b="0" i="1" smtClean="0">
                                  <a:latin typeface="Cambria Math" panose="02040503050406030204" pitchFamily="18" charset="0"/>
                                </a:rPr>
                                <m:t>𝑥</m:t>
                              </m:r>
                            </m:e>
                            <m:sub>
                              <m:r>
                                <a:rPr lang="es-MX" sz="2400" b="0" i="1" smtClean="0">
                                  <a:latin typeface="Cambria Math" panose="02040503050406030204" pitchFamily="18" charset="0"/>
                                </a:rPr>
                                <m:t>2</m:t>
                              </m:r>
                            </m:sub>
                          </m:sSub>
                        </m:num>
                        <m:den>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𝑤</m:t>
                              </m:r>
                            </m:e>
                            <m:sub>
                              <m:r>
                                <a:rPr lang="es-MX" sz="2400" b="0" i="1" smtClean="0">
                                  <a:solidFill>
                                    <a:schemeClr val="tx1"/>
                                  </a:solidFill>
                                  <a:latin typeface="Cambria Math" panose="02040503050406030204" pitchFamily="18" charset="0"/>
                                </a:rPr>
                                <m:t>1</m:t>
                              </m:r>
                            </m:sub>
                          </m:sSub>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𝑏</m:t>
                          </m:r>
                        </m:num>
                        <m:den>
                          <m:sSub>
                            <m:sSubPr>
                              <m:ctrlPr>
                                <a:rPr lang="es-MX" i="1">
                                  <a:latin typeface="Cambria Math" panose="02040503050406030204" pitchFamily="18" charset="0"/>
                                </a:rPr>
                              </m:ctrlPr>
                            </m:sSubPr>
                            <m:e>
                              <m:r>
                                <a:rPr lang="es-MX" i="1">
                                  <a:latin typeface="Cambria Math" panose="02040503050406030204" pitchFamily="18" charset="0"/>
                                </a:rPr>
                                <m:t>𝑤</m:t>
                              </m:r>
                            </m:e>
                            <m:sub>
                              <m:r>
                                <a:rPr lang="es-MX" b="0" i="1" smtClean="0">
                                  <a:latin typeface="Cambria Math" panose="02040503050406030204" pitchFamily="18" charset="0"/>
                                </a:rPr>
                                <m:t>1</m:t>
                              </m:r>
                            </m:sub>
                          </m:sSub>
                        </m:den>
                      </m:f>
                    </m:oMath>
                  </m:oMathPara>
                </a14:m>
                <a:endParaRPr lang="es-MX" dirty="0"/>
              </a:p>
            </p:txBody>
          </p:sp>
        </mc:Choice>
        <mc:Fallback>
          <p:sp>
            <p:nvSpPr>
              <p:cNvPr id="23" name="TextBox 22">
                <a:extLst>
                  <a:ext uri="{FF2B5EF4-FFF2-40B4-BE49-F238E27FC236}">
                    <a16:creationId xmlns:a16="http://schemas.microsoft.com/office/drawing/2014/main" id="{9D5877D6-1271-946A-33E0-72E08326ACAE}"/>
                  </a:ext>
                </a:extLst>
              </p:cNvPr>
              <p:cNvSpPr txBox="1">
                <a:spLocks noRot="1" noChangeAspect="1" noMove="1" noResize="1" noEditPoints="1" noAdjustHandles="1" noChangeArrowheads="1" noChangeShapeType="1" noTextEdit="1"/>
              </p:cNvSpPr>
              <p:nvPr/>
            </p:nvSpPr>
            <p:spPr>
              <a:xfrm>
                <a:off x="616182" y="5171988"/>
                <a:ext cx="2312877" cy="707951"/>
              </a:xfrm>
              <a:prstGeom prst="rect">
                <a:avLst/>
              </a:prstGeom>
              <a:blipFill>
                <a:blip r:embed="rId9"/>
                <a:stretch>
                  <a:fillRect/>
                </a:stretch>
              </a:blipFill>
            </p:spPr>
            <p:txBody>
              <a:bodyPr/>
              <a:lstStyle/>
              <a:p>
                <a:r>
                  <a:rPr lang="es-MX">
                    <a:noFill/>
                  </a:rPr>
                  <a:t> </a:t>
                </a:r>
              </a:p>
            </p:txBody>
          </p:sp>
        </mc:Fallback>
      </mc:AlternateContent>
      <p:sp>
        <p:nvSpPr>
          <p:cNvPr id="24" name="Marcador de contenido 2">
            <a:extLst>
              <a:ext uri="{FF2B5EF4-FFF2-40B4-BE49-F238E27FC236}">
                <a16:creationId xmlns:a16="http://schemas.microsoft.com/office/drawing/2014/main" id="{C2483855-580C-6EFB-66EC-6243B191B3E6}"/>
              </a:ext>
            </a:extLst>
          </p:cNvPr>
          <p:cNvSpPr txBox="1">
            <a:spLocks/>
          </p:cNvSpPr>
          <p:nvPr/>
        </p:nvSpPr>
        <p:spPr>
          <a:xfrm>
            <a:off x="609599" y="4634408"/>
            <a:ext cx="2232918" cy="512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Despejar X1</a:t>
            </a:r>
          </a:p>
        </p:txBody>
      </p:sp>
      <p:cxnSp>
        <p:nvCxnSpPr>
          <p:cNvPr id="31" name="Straight Arrow Connector 30">
            <a:extLst>
              <a:ext uri="{FF2B5EF4-FFF2-40B4-BE49-F238E27FC236}">
                <a16:creationId xmlns:a16="http://schemas.microsoft.com/office/drawing/2014/main" id="{772A1CB0-3E81-9B31-DCC9-719C8D5F3A8F}"/>
              </a:ext>
            </a:extLst>
          </p:cNvPr>
          <p:cNvCxnSpPr/>
          <p:nvPr/>
        </p:nvCxnSpPr>
        <p:spPr>
          <a:xfrm>
            <a:off x="6204941" y="5607472"/>
            <a:ext cx="5105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3B7FD59-5B10-460E-5411-6B881AC4786A}"/>
              </a:ext>
            </a:extLst>
          </p:cNvPr>
          <p:cNvCxnSpPr>
            <a:cxnSpLocks/>
          </p:cNvCxnSpPr>
          <p:nvPr/>
        </p:nvCxnSpPr>
        <p:spPr>
          <a:xfrm flipH="1" flipV="1">
            <a:off x="6484341" y="1526059"/>
            <a:ext cx="88900" cy="4435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069983CD-BB38-58AE-850E-84658F4C56DB}"/>
                  </a:ext>
                </a:extLst>
              </p:cNvPr>
              <p:cNvSpPr txBox="1"/>
              <p:nvPr/>
            </p:nvSpPr>
            <p:spPr>
              <a:xfrm>
                <a:off x="11310341" y="5307770"/>
                <a:ext cx="60711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2800" i="1" smtClean="0">
                              <a:latin typeface="Cambria Math" panose="02040503050406030204" pitchFamily="18" charset="0"/>
                            </a:rPr>
                          </m:ctrlPr>
                        </m:sSubPr>
                        <m:e>
                          <m:r>
                            <a:rPr lang="es-MX" sz="2800" b="0" i="1" smtClean="0">
                              <a:latin typeface="Cambria Math" panose="02040503050406030204" pitchFamily="18" charset="0"/>
                            </a:rPr>
                            <m:t>𝑥</m:t>
                          </m:r>
                        </m:e>
                        <m:sub>
                          <m:r>
                            <a:rPr lang="es-MX" sz="2800" i="1">
                              <a:latin typeface="Cambria Math" panose="02040503050406030204" pitchFamily="18" charset="0"/>
                            </a:rPr>
                            <m:t>1</m:t>
                          </m:r>
                        </m:sub>
                      </m:sSub>
                    </m:oMath>
                  </m:oMathPara>
                </a14:m>
                <a:endParaRPr lang="es-MX" sz="2800" dirty="0"/>
              </a:p>
            </p:txBody>
          </p:sp>
        </mc:Choice>
        <mc:Fallback>
          <p:sp>
            <p:nvSpPr>
              <p:cNvPr id="39" name="TextBox 38">
                <a:extLst>
                  <a:ext uri="{FF2B5EF4-FFF2-40B4-BE49-F238E27FC236}">
                    <a16:creationId xmlns:a16="http://schemas.microsoft.com/office/drawing/2014/main" id="{069983CD-BB38-58AE-850E-84658F4C56DB}"/>
                  </a:ext>
                </a:extLst>
              </p:cNvPr>
              <p:cNvSpPr txBox="1">
                <a:spLocks noRot="1" noChangeAspect="1" noMove="1" noResize="1" noEditPoints="1" noAdjustHandles="1" noChangeArrowheads="1" noChangeShapeType="1" noTextEdit="1"/>
              </p:cNvSpPr>
              <p:nvPr/>
            </p:nvSpPr>
            <p:spPr>
              <a:xfrm>
                <a:off x="11310341" y="5307770"/>
                <a:ext cx="607117" cy="523220"/>
              </a:xfrm>
              <a:prstGeom prst="rect">
                <a:avLst/>
              </a:prstGeom>
              <a:blipFill>
                <a:blip r:embed="rId10"/>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ECDD1F00-D7A0-D720-059C-4C5C0BC10A82}"/>
                  </a:ext>
                </a:extLst>
              </p:cNvPr>
              <p:cNvSpPr txBox="1"/>
              <p:nvPr/>
            </p:nvSpPr>
            <p:spPr>
              <a:xfrm>
                <a:off x="6225232" y="1002839"/>
                <a:ext cx="60711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2800" i="1" smtClean="0">
                              <a:latin typeface="Cambria Math" panose="02040503050406030204" pitchFamily="18" charset="0"/>
                            </a:rPr>
                          </m:ctrlPr>
                        </m:sSubPr>
                        <m:e>
                          <m:r>
                            <a:rPr lang="es-MX" sz="2800" b="0" i="1" smtClean="0">
                              <a:latin typeface="Cambria Math" panose="02040503050406030204" pitchFamily="18" charset="0"/>
                            </a:rPr>
                            <m:t>𝑥</m:t>
                          </m:r>
                        </m:e>
                        <m:sub>
                          <m:r>
                            <a:rPr lang="es-MX" sz="2800" b="0" i="1" smtClean="0">
                              <a:latin typeface="Cambria Math" panose="02040503050406030204" pitchFamily="18" charset="0"/>
                            </a:rPr>
                            <m:t>2</m:t>
                          </m:r>
                        </m:sub>
                      </m:sSub>
                    </m:oMath>
                  </m:oMathPara>
                </a14:m>
                <a:endParaRPr lang="es-MX" sz="2800" dirty="0"/>
              </a:p>
            </p:txBody>
          </p:sp>
        </mc:Choice>
        <mc:Fallback>
          <p:sp>
            <p:nvSpPr>
              <p:cNvPr id="40" name="TextBox 39">
                <a:extLst>
                  <a:ext uri="{FF2B5EF4-FFF2-40B4-BE49-F238E27FC236}">
                    <a16:creationId xmlns:a16="http://schemas.microsoft.com/office/drawing/2014/main" id="{ECDD1F00-D7A0-D720-059C-4C5C0BC10A82}"/>
                  </a:ext>
                </a:extLst>
              </p:cNvPr>
              <p:cNvSpPr txBox="1">
                <a:spLocks noRot="1" noChangeAspect="1" noMove="1" noResize="1" noEditPoints="1" noAdjustHandles="1" noChangeArrowheads="1" noChangeShapeType="1" noTextEdit="1"/>
              </p:cNvSpPr>
              <p:nvPr/>
            </p:nvSpPr>
            <p:spPr>
              <a:xfrm>
                <a:off x="6225232" y="1002839"/>
                <a:ext cx="607117" cy="523220"/>
              </a:xfrm>
              <a:prstGeom prst="rect">
                <a:avLst/>
              </a:prstGeom>
              <a:blipFill>
                <a:blip r:embed="rId11"/>
                <a:stretch>
                  <a:fillRect/>
                </a:stretch>
              </a:blipFill>
            </p:spPr>
            <p:txBody>
              <a:bodyPr/>
              <a:lstStyle/>
              <a:p>
                <a:r>
                  <a:rPr lang="es-MX">
                    <a:noFill/>
                  </a:rPr>
                  <a:t> </a:t>
                </a:r>
              </a:p>
            </p:txBody>
          </p:sp>
        </mc:Fallback>
      </mc:AlternateContent>
      <p:cxnSp>
        <p:nvCxnSpPr>
          <p:cNvPr id="43" name="Straight Connector 42">
            <a:extLst>
              <a:ext uri="{FF2B5EF4-FFF2-40B4-BE49-F238E27FC236}">
                <a16:creationId xmlns:a16="http://schemas.microsoft.com/office/drawing/2014/main" id="{2DA0A308-60FB-68C2-DCD8-A0BF1856F834}"/>
              </a:ext>
            </a:extLst>
          </p:cNvPr>
          <p:cNvCxnSpPr/>
          <p:nvPr/>
        </p:nvCxnSpPr>
        <p:spPr>
          <a:xfrm>
            <a:off x="5900465" y="1943100"/>
            <a:ext cx="3535635" cy="423929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E2F357A3-2F32-B12D-20FC-B2A6A8E75189}"/>
              </a:ext>
            </a:extLst>
          </p:cNvPr>
          <p:cNvSpPr/>
          <p:nvPr/>
        </p:nvSpPr>
        <p:spPr>
          <a:xfrm>
            <a:off x="6421092" y="2587479"/>
            <a:ext cx="152149" cy="1409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Oval 46">
            <a:extLst>
              <a:ext uri="{FF2B5EF4-FFF2-40B4-BE49-F238E27FC236}">
                <a16:creationId xmlns:a16="http://schemas.microsoft.com/office/drawing/2014/main" id="{D63ECD0F-B730-AA4A-192E-782903EB40FA}"/>
              </a:ext>
            </a:extLst>
          </p:cNvPr>
          <p:cNvSpPr/>
          <p:nvPr/>
        </p:nvSpPr>
        <p:spPr>
          <a:xfrm>
            <a:off x="8917382" y="5543761"/>
            <a:ext cx="152149" cy="1409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62AE82B0-FDBA-C1D5-2367-AD6A789EEA18}"/>
                  </a:ext>
                </a:extLst>
              </p:cNvPr>
              <p:cNvSpPr txBox="1"/>
              <p:nvPr/>
            </p:nvSpPr>
            <p:spPr>
              <a:xfrm>
                <a:off x="7588090" y="1601708"/>
                <a:ext cx="889000" cy="6635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𝑏</m:t>
                          </m:r>
                        </m:num>
                        <m:den>
                          <m:sSub>
                            <m:sSubPr>
                              <m:ctrlPr>
                                <a:rPr lang="es-MX" i="1">
                                  <a:latin typeface="Cambria Math" panose="02040503050406030204" pitchFamily="18" charset="0"/>
                                </a:rPr>
                              </m:ctrlPr>
                            </m:sSubPr>
                            <m:e>
                              <m:r>
                                <a:rPr lang="es-MX" i="1">
                                  <a:latin typeface="Cambria Math" panose="02040503050406030204" pitchFamily="18" charset="0"/>
                                </a:rPr>
                                <m:t>𝑤</m:t>
                              </m:r>
                            </m:e>
                            <m:sub>
                              <m:r>
                                <a:rPr lang="es-MX" b="0" i="1" smtClean="0">
                                  <a:latin typeface="Cambria Math" panose="02040503050406030204" pitchFamily="18" charset="0"/>
                                </a:rPr>
                                <m:t>2</m:t>
                              </m:r>
                            </m:sub>
                          </m:sSub>
                        </m:den>
                      </m:f>
                    </m:oMath>
                  </m:oMathPara>
                </a14:m>
                <a:endParaRPr lang="es-MX" dirty="0"/>
              </a:p>
            </p:txBody>
          </p:sp>
        </mc:Choice>
        <mc:Fallback>
          <p:sp>
            <p:nvSpPr>
              <p:cNvPr id="49" name="TextBox 48">
                <a:extLst>
                  <a:ext uri="{FF2B5EF4-FFF2-40B4-BE49-F238E27FC236}">
                    <a16:creationId xmlns:a16="http://schemas.microsoft.com/office/drawing/2014/main" id="{62AE82B0-FDBA-C1D5-2367-AD6A789EEA18}"/>
                  </a:ext>
                </a:extLst>
              </p:cNvPr>
              <p:cNvSpPr txBox="1">
                <a:spLocks noRot="1" noChangeAspect="1" noMove="1" noResize="1" noEditPoints="1" noAdjustHandles="1" noChangeArrowheads="1" noChangeShapeType="1" noTextEdit="1"/>
              </p:cNvSpPr>
              <p:nvPr/>
            </p:nvSpPr>
            <p:spPr>
              <a:xfrm>
                <a:off x="7588090" y="1601708"/>
                <a:ext cx="889000" cy="663580"/>
              </a:xfrm>
              <a:prstGeom prst="rect">
                <a:avLst/>
              </a:prstGeom>
              <a:blipFill>
                <a:blip r:embed="rId12"/>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2AFB1675-B74A-EFB1-A53F-FACAEAF16E16}"/>
                  </a:ext>
                </a:extLst>
              </p:cNvPr>
              <p:cNvSpPr txBox="1"/>
              <p:nvPr/>
            </p:nvSpPr>
            <p:spPr>
              <a:xfrm>
                <a:off x="10061778" y="4523541"/>
                <a:ext cx="640383" cy="6635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𝑏</m:t>
                          </m:r>
                        </m:num>
                        <m:den>
                          <m:sSub>
                            <m:sSubPr>
                              <m:ctrlPr>
                                <a:rPr lang="es-MX" i="1">
                                  <a:latin typeface="Cambria Math" panose="02040503050406030204" pitchFamily="18" charset="0"/>
                                </a:rPr>
                              </m:ctrlPr>
                            </m:sSubPr>
                            <m:e>
                              <m:r>
                                <a:rPr lang="es-MX" i="1">
                                  <a:latin typeface="Cambria Math" panose="02040503050406030204" pitchFamily="18" charset="0"/>
                                </a:rPr>
                                <m:t>𝑤</m:t>
                              </m:r>
                            </m:e>
                            <m:sub>
                              <m:r>
                                <a:rPr lang="es-MX" b="0" i="1" smtClean="0">
                                  <a:latin typeface="Cambria Math" panose="02040503050406030204" pitchFamily="18" charset="0"/>
                                </a:rPr>
                                <m:t>1</m:t>
                              </m:r>
                            </m:sub>
                          </m:sSub>
                        </m:den>
                      </m:f>
                    </m:oMath>
                  </m:oMathPara>
                </a14:m>
                <a:endParaRPr lang="es-MX" dirty="0"/>
              </a:p>
            </p:txBody>
          </p:sp>
        </mc:Choice>
        <mc:Fallback>
          <p:sp>
            <p:nvSpPr>
              <p:cNvPr id="51" name="TextBox 50">
                <a:extLst>
                  <a:ext uri="{FF2B5EF4-FFF2-40B4-BE49-F238E27FC236}">
                    <a16:creationId xmlns:a16="http://schemas.microsoft.com/office/drawing/2014/main" id="{2AFB1675-B74A-EFB1-A53F-FACAEAF16E16}"/>
                  </a:ext>
                </a:extLst>
              </p:cNvPr>
              <p:cNvSpPr txBox="1">
                <a:spLocks noRot="1" noChangeAspect="1" noMove="1" noResize="1" noEditPoints="1" noAdjustHandles="1" noChangeArrowheads="1" noChangeShapeType="1" noTextEdit="1"/>
              </p:cNvSpPr>
              <p:nvPr/>
            </p:nvSpPr>
            <p:spPr>
              <a:xfrm>
                <a:off x="10061778" y="4523541"/>
                <a:ext cx="640383" cy="663580"/>
              </a:xfrm>
              <a:prstGeom prst="rect">
                <a:avLst/>
              </a:prstGeom>
              <a:blipFill>
                <a:blip r:embed="rId13"/>
                <a:stretch>
                  <a:fillRect/>
                </a:stretch>
              </a:blipFill>
            </p:spPr>
            <p:txBody>
              <a:bodyPr/>
              <a:lstStyle/>
              <a:p>
                <a:r>
                  <a:rPr lang="es-MX">
                    <a:noFill/>
                  </a:rPr>
                  <a:t> </a:t>
                </a:r>
              </a:p>
            </p:txBody>
          </p:sp>
        </mc:Fallback>
      </mc:AlternateContent>
      <p:cxnSp>
        <p:nvCxnSpPr>
          <p:cNvPr id="53" name="Connector: Curved 52">
            <a:extLst>
              <a:ext uri="{FF2B5EF4-FFF2-40B4-BE49-F238E27FC236}">
                <a16:creationId xmlns:a16="http://schemas.microsoft.com/office/drawing/2014/main" id="{680C4240-E3FA-73E0-58BF-0CCA2EF4F08E}"/>
              </a:ext>
            </a:extLst>
          </p:cNvPr>
          <p:cNvCxnSpPr>
            <a:cxnSpLocks/>
          </p:cNvCxnSpPr>
          <p:nvPr/>
        </p:nvCxnSpPr>
        <p:spPr>
          <a:xfrm rot="10800000" flipV="1">
            <a:off x="6681507" y="1943098"/>
            <a:ext cx="949719" cy="66358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Curved 55">
            <a:extLst>
              <a:ext uri="{FF2B5EF4-FFF2-40B4-BE49-F238E27FC236}">
                <a16:creationId xmlns:a16="http://schemas.microsoft.com/office/drawing/2014/main" id="{8C3B7C13-048A-66EF-D499-EFD9DC8A5717}"/>
              </a:ext>
            </a:extLst>
          </p:cNvPr>
          <p:cNvCxnSpPr>
            <a:cxnSpLocks/>
          </p:cNvCxnSpPr>
          <p:nvPr/>
        </p:nvCxnSpPr>
        <p:spPr>
          <a:xfrm rot="10800000" flipV="1">
            <a:off x="9090795" y="4879945"/>
            <a:ext cx="949719" cy="66358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075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AEEBF-C455-2886-8690-44C3E9016E66}"/>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71C5933E-E27E-CAB4-CAE8-A5A185DA5704}"/>
              </a:ext>
            </a:extLst>
          </p:cNvPr>
          <p:cNvSpPr txBox="1"/>
          <p:nvPr/>
        </p:nvSpPr>
        <p:spPr>
          <a:xfrm>
            <a:off x="2690191" y="6230877"/>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1764926E-D529-CFD6-BCBF-93FE869EFD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DAAE7698-94A2-0E4C-9483-0650FF6788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E7AFAD7A-8D20-55FD-1B08-6CA0EF955ADF}"/>
              </a:ext>
            </a:extLst>
          </p:cNvPr>
          <p:cNvSpPr txBox="1">
            <a:spLocks/>
          </p:cNvSpPr>
          <p:nvPr/>
        </p:nvSpPr>
        <p:spPr>
          <a:xfrm>
            <a:off x="3474765" y="257791"/>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La neurona artificial</a:t>
            </a:r>
          </a:p>
        </p:txBody>
      </p:sp>
      <p:cxnSp>
        <p:nvCxnSpPr>
          <p:cNvPr id="31" name="Straight Arrow Connector 30">
            <a:extLst>
              <a:ext uri="{FF2B5EF4-FFF2-40B4-BE49-F238E27FC236}">
                <a16:creationId xmlns:a16="http://schemas.microsoft.com/office/drawing/2014/main" id="{DDC5B1E9-CCFD-FF06-A225-DFFB0E5E5263}"/>
              </a:ext>
            </a:extLst>
          </p:cNvPr>
          <p:cNvCxnSpPr/>
          <p:nvPr/>
        </p:nvCxnSpPr>
        <p:spPr>
          <a:xfrm>
            <a:off x="1251941" y="5528060"/>
            <a:ext cx="5105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2B2DBCF5-FF17-15B4-9D50-BE809FFE2D4D}"/>
              </a:ext>
            </a:extLst>
          </p:cNvPr>
          <p:cNvCxnSpPr>
            <a:cxnSpLocks/>
          </p:cNvCxnSpPr>
          <p:nvPr/>
        </p:nvCxnSpPr>
        <p:spPr>
          <a:xfrm flipH="1" flipV="1">
            <a:off x="1531341" y="1446647"/>
            <a:ext cx="88900" cy="4435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42A360A5-EC5D-7B9D-FC55-2789304D6A24}"/>
                  </a:ext>
                </a:extLst>
              </p:cNvPr>
              <p:cNvSpPr txBox="1"/>
              <p:nvPr/>
            </p:nvSpPr>
            <p:spPr>
              <a:xfrm>
                <a:off x="6357341" y="5228358"/>
                <a:ext cx="60711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2800" i="1" smtClean="0">
                              <a:latin typeface="Cambria Math" panose="02040503050406030204" pitchFamily="18" charset="0"/>
                            </a:rPr>
                          </m:ctrlPr>
                        </m:sSubPr>
                        <m:e>
                          <m:r>
                            <a:rPr lang="es-MX" sz="2800" b="0" i="1" smtClean="0">
                              <a:latin typeface="Cambria Math" panose="02040503050406030204" pitchFamily="18" charset="0"/>
                            </a:rPr>
                            <m:t>𝑥</m:t>
                          </m:r>
                        </m:e>
                        <m:sub>
                          <m:r>
                            <a:rPr lang="es-MX" sz="2800" i="1">
                              <a:latin typeface="Cambria Math" panose="02040503050406030204" pitchFamily="18" charset="0"/>
                            </a:rPr>
                            <m:t>1</m:t>
                          </m:r>
                        </m:sub>
                      </m:sSub>
                    </m:oMath>
                  </m:oMathPara>
                </a14:m>
                <a:endParaRPr lang="es-MX" sz="2800" dirty="0"/>
              </a:p>
            </p:txBody>
          </p:sp>
        </mc:Choice>
        <mc:Fallback>
          <p:sp>
            <p:nvSpPr>
              <p:cNvPr id="39" name="TextBox 38">
                <a:extLst>
                  <a:ext uri="{FF2B5EF4-FFF2-40B4-BE49-F238E27FC236}">
                    <a16:creationId xmlns:a16="http://schemas.microsoft.com/office/drawing/2014/main" id="{42A360A5-EC5D-7B9D-FC55-2789304D6A24}"/>
                  </a:ext>
                </a:extLst>
              </p:cNvPr>
              <p:cNvSpPr txBox="1">
                <a:spLocks noRot="1" noChangeAspect="1" noMove="1" noResize="1" noEditPoints="1" noAdjustHandles="1" noChangeArrowheads="1" noChangeShapeType="1" noTextEdit="1"/>
              </p:cNvSpPr>
              <p:nvPr/>
            </p:nvSpPr>
            <p:spPr>
              <a:xfrm>
                <a:off x="6357341" y="5228358"/>
                <a:ext cx="607117" cy="523220"/>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6BE3E70C-823B-986F-1D31-1673D76D911C}"/>
                  </a:ext>
                </a:extLst>
              </p:cNvPr>
              <p:cNvSpPr txBox="1"/>
              <p:nvPr/>
            </p:nvSpPr>
            <p:spPr>
              <a:xfrm>
                <a:off x="1272232" y="923427"/>
                <a:ext cx="60711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2800" i="1" smtClean="0">
                              <a:latin typeface="Cambria Math" panose="02040503050406030204" pitchFamily="18" charset="0"/>
                            </a:rPr>
                          </m:ctrlPr>
                        </m:sSubPr>
                        <m:e>
                          <m:r>
                            <a:rPr lang="es-MX" sz="2800" b="0" i="1" smtClean="0">
                              <a:latin typeface="Cambria Math" panose="02040503050406030204" pitchFamily="18" charset="0"/>
                            </a:rPr>
                            <m:t>𝑥</m:t>
                          </m:r>
                        </m:e>
                        <m:sub>
                          <m:r>
                            <a:rPr lang="es-MX" sz="2800" b="0" i="1" smtClean="0">
                              <a:latin typeface="Cambria Math" panose="02040503050406030204" pitchFamily="18" charset="0"/>
                            </a:rPr>
                            <m:t>2</m:t>
                          </m:r>
                        </m:sub>
                      </m:sSub>
                    </m:oMath>
                  </m:oMathPara>
                </a14:m>
                <a:endParaRPr lang="es-MX" sz="2800" dirty="0"/>
              </a:p>
            </p:txBody>
          </p:sp>
        </mc:Choice>
        <mc:Fallback>
          <p:sp>
            <p:nvSpPr>
              <p:cNvPr id="40" name="TextBox 39">
                <a:extLst>
                  <a:ext uri="{FF2B5EF4-FFF2-40B4-BE49-F238E27FC236}">
                    <a16:creationId xmlns:a16="http://schemas.microsoft.com/office/drawing/2014/main" id="{6BE3E70C-823B-986F-1D31-1673D76D911C}"/>
                  </a:ext>
                </a:extLst>
              </p:cNvPr>
              <p:cNvSpPr txBox="1">
                <a:spLocks noRot="1" noChangeAspect="1" noMove="1" noResize="1" noEditPoints="1" noAdjustHandles="1" noChangeArrowheads="1" noChangeShapeType="1" noTextEdit="1"/>
              </p:cNvSpPr>
              <p:nvPr/>
            </p:nvSpPr>
            <p:spPr>
              <a:xfrm>
                <a:off x="1272232" y="923427"/>
                <a:ext cx="607117" cy="523220"/>
              </a:xfrm>
              <a:prstGeom prst="rect">
                <a:avLst/>
              </a:prstGeom>
              <a:blipFill>
                <a:blip r:embed="rId6"/>
                <a:stretch>
                  <a:fillRect/>
                </a:stretch>
              </a:blipFill>
            </p:spPr>
            <p:txBody>
              <a:bodyPr/>
              <a:lstStyle/>
              <a:p>
                <a:r>
                  <a:rPr lang="es-MX">
                    <a:noFill/>
                  </a:rPr>
                  <a:t> </a:t>
                </a:r>
              </a:p>
            </p:txBody>
          </p:sp>
        </mc:Fallback>
      </mc:AlternateContent>
      <p:cxnSp>
        <p:nvCxnSpPr>
          <p:cNvPr id="43" name="Straight Connector 42">
            <a:extLst>
              <a:ext uri="{FF2B5EF4-FFF2-40B4-BE49-F238E27FC236}">
                <a16:creationId xmlns:a16="http://schemas.microsoft.com/office/drawing/2014/main" id="{CA902B15-2472-5E88-6098-488954ADCDEA}"/>
              </a:ext>
            </a:extLst>
          </p:cNvPr>
          <p:cNvCxnSpPr/>
          <p:nvPr/>
        </p:nvCxnSpPr>
        <p:spPr>
          <a:xfrm>
            <a:off x="947465" y="1863688"/>
            <a:ext cx="3535635" cy="423929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149F7827-EBFB-21D6-7BFB-B5EDB7FE006A}"/>
              </a:ext>
            </a:extLst>
          </p:cNvPr>
          <p:cNvSpPr/>
          <p:nvPr/>
        </p:nvSpPr>
        <p:spPr>
          <a:xfrm>
            <a:off x="1468092" y="2508067"/>
            <a:ext cx="152149" cy="1409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Oval 46">
            <a:extLst>
              <a:ext uri="{FF2B5EF4-FFF2-40B4-BE49-F238E27FC236}">
                <a16:creationId xmlns:a16="http://schemas.microsoft.com/office/drawing/2014/main" id="{D5D20886-0245-E9A1-564D-FC84A355B235}"/>
              </a:ext>
            </a:extLst>
          </p:cNvPr>
          <p:cNvSpPr/>
          <p:nvPr/>
        </p:nvSpPr>
        <p:spPr>
          <a:xfrm>
            <a:off x="3964382" y="5464349"/>
            <a:ext cx="152149" cy="1409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09365CAD-406B-C1E5-27D2-867B141720DC}"/>
                  </a:ext>
                </a:extLst>
              </p:cNvPr>
              <p:cNvSpPr txBox="1"/>
              <p:nvPr/>
            </p:nvSpPr>
            <p:spPr>
              <a:xfrm>
                <a:off x="642341" y="2322081"/>
                <a:ext cx="889000" cy="6635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𝑏</m:t>
                          </m:r>
                        </m:num>
                        <m:den>
                          <m:sSub>
                            <m:sSubPr>
                              <m:ctrlPr>
                                <a:rPr lang="es-MX" i="1">
                                  <a:latin typeface="Cambria Math" panose="02040503050406030204" pitchFamily="18" charset="0"/>
                                </a:rPr>
                              </m:ctrlPr>
                            </m:sSubPr>
                            <m:e>
                              <m:r>
                                <a:rPr lang="es-MX" i="1">
                                  <a:latin typeface="Cambria Math" panose="02040503050406030204" pitchFamily="18" charset="0"/>
                                </a:rPr>
                                <m:t>𝑤</m:t>
                              </m:r>
                            </m:e>
                            <m:sub>
                              <m:r>
                                <a:rPr lang="es-MX" b="0" i="1" smtClean="0">
                                  <a:latin typeface="Cambria Math" panose="02040503050406030204" pitchFamily="18" charset="0"/>
                                </a:rPr>
                                <m:t>2</m:t>
                              </m:r>
                            </m:sub>
                          </m:sSub>
                        </m:den>
                      </m:f>
                    </m:oMath>
                  </m:oMathPara>
                </a14:m>
                <a:endParaRPr lang="es-MX" dirty="0"/>
              </a:p>
            </p:txBody>
          </p:sp>
        </mc:Choice>
        <mc:Fallback>
          <p:sp>
            <p:nvSpPr>
              <p:cNvPr id="49" name="TextBox 48">
                <a:extLst>
                  <a:ext uri="{FF2B5EF4-FFF2-40B4-BE49-F238E27FC236}">
                    <a16:creationId xmlns:a16="http://schemas.microsoft.com/office/drawing/2014/main" id="{09365CAD-406B-C1E5-27D2-867B141720DC}"/>
                  </a:ext>
                </a:extLst>
              </p:cNvPr>
              <p:cNvSpPr txBox="1">
                <a:spLocks noRot="1" noChangeAspect="1" noMove="1" noResize="1" noEditPoints="1" noAdjustHandles="1" noChangeArrowheads="1" noChangeShapeType="1" noTextEdit="1"/>
              </p:cNvSpPr>
              <p:nvPr/>
            </p:nvSpPr>
            <p:spPr>
              <a:xfrm>
                <a:off x="642341" y="2322081"/>
                <a:ext cx="889000" cy="663580"/>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C3CE31BC-BA36-89EF-DBC0-FD72BF7E6581}"/>
                  </a:ext>
                </a:extLst>
              </p:cNvPr>
              <p:cNvSpPr txBox="1"/>
              <p:nvPr/>
            </p:nvSpPr>
            <p:spPr>
              <a:xfrm>
                <a:off x="3581514" y="5720708"/>
                <a:ext cx="640383" cy="6635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𝑏</m:t>
                          </m:r>
                        </m:num>
                        <m:den>
                          <m:sSub>
                            <m:sSubPr>
                              <m:ctrlPr>
                                <a:rPr lang="es-MX" i="1">
                                  <a:latin typeface="Cambria Math" panose="02040503050406030204" pitchFamily="18" charset="0"/>
                                </a:rPr>
                              </m:ctrlPr>
                            </m:sSubPr>
                            <m:e>
                              <m:r>
                                <a:rPr lang="es-MX" i="1">
                                  <a:latin typeface="Cambria Math" panose="02040503050406030204" pitchFamily="18" charset="0"/>
                                </a:rPr>
                                <m:t>𝑤</m:t>
                              </m:r>
                            </m:e>
                            <m:sub>
                              <m:r>
                                <a:rPr lang="es-MX" b="0" i="1" smtClean="0">
                                  <a:latin typeface="Cambria Math" panose="02040503050406030204" pitchFamily="18" charset="0"/>
                                </a:rPr>
                                <m:t>1</m:t>
                              </m:r>
                            </m:sub>
                          </m:sSub>
                        </m:den>
                      </m:f>
                    </m:oMath>
                  </m:oMathPara>
                </a14:m>
                <a:endParaRPr lang="es-MX" dirty="0"/>
              </a:p>
            </p:txBody>
          </p:sp>
        </mc:Choice>
        <mc:Fallback>
          <p:sp>
            <p:nvSpPr>
              <p:cNvPr id="51" name="TextBox 50">
                <a:extLst>
                  <a:ext uri="{FF2B5EF4-FFF2-40B4-BE49-F238E27FC236}">
                    <a16:creationId xmlns:a16="http://schemas.microsoft.com/office/drawing/2014/main" id="{C3CE31BC-BA36-89EF-DBC0-FD72BF7E6581}"/>
                  </a:ext>
                </a:extLst>
              </p:cNvPr>
              <p:cNvSpPr txBox="1">
                <a:spLocks noRot="1" noChangeAspect="1" noMove="1" noResize="1" noEditPoints="1" noAdjustHandles="1" noChangeArrowheads="1" noChangeShapeType="1" noTextEdit="1"/>
              </p:cNvSpPr>
              <p:nvPr/>
            </p:nvSpPr>
            <p:spPr>
              <a:xfrm>
                <a:off x="3581514" y="5720708"/>
                <a:ext cx="640383" cy="663580"/>
              </a:xfrm>
              <a:prstGeom prst="rect">
                <a:avLst/>
              </a:prstGeom>
              <a:blipFill>
                <a:blip r:embed="rId8"/>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B01001C-8F2C-AADE-6395-494CE9C5EF25}"/>
                  </a:ext>
                </a:extLst>
              </p:cNvPr>
              <p:cNvSpPr txBox="1"/>
              <p:nvPr/>
            </p:nvSpPr>
            <p:spPr>
              <a:xfrm>
                <a:off x="2854123" y="3426470"/>
                <a:ext cx="3530600" cy="369332"/>
              </a:xfrm>
              <a:prstGeom prst="rect">
                <a:avLst/>
              </a:prstGeom>
              <a:noFill/>
            </p:spPr>
            <p:txBody>
              <a:bodyPr wrap="square" lIns="0" tIns="0" rIns="0" bIns="0" rtlCol="0">
                <a:spAutoFit/>
              </a:bodyPr>
              <a:lstStyle/>
              <a:p>
                <a14:m>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𝑊</m:t>
                        </m:r>
                      </m:e>
                      <m:sub>
                        <m:r>
                          <a:rPr lang="es-MX" sz="2400" b="0" i="1" smtClean="0">
                            <a:solidFill>
                              <a:schemeClr val="tx1"/>
                            </a:solidFill>
                            <a:latin typeface="Cambria Math" panose="02040503050406030204" pitchFamily="18" charset="0"/>
                          </a:rPr>
                          <m:t>1</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𝑋</m:t>
                        </m:r>
                      </m:e>
                      <m:sub>
                        <m:r>
                          <a:rPr lang="es-MX" sz="2400" b="0" i="1" smtClean="0">
                            <a:solidFill>
                              <a:schemeClr val="tx1"/>
                            </a:solidFill>
                            <a:latin typeface="Cambria Math" panose="02040503050406030204" pitchFamily="18" charset="0"/>
                          </a:rPr>
                          <m:t>1</m:t>
                        </m:r>
                      </m:sub>
                    </m:sSub>
                  </m:oMath>
                </a14:m>
                <a:r>
                  <a:rPr lang="es-MX" sz="2400" dirty="0"/>
                  <a:t> + </a:t>
                </a:r>
                <a14:m>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𝑊</m:t>
                        </m:r>
                      </m:e>
                      <m:sub>
                        <m:r>
                          <a:rPr lang="es-MX" sz="2400" b="0" i="1" smtClean="0">
                            <a:solidFill>
                              <a:schemeClr val="tx1"/>
                            </a:solidFill>
                            <a:latin typeface="Cambria Math" panose="02040503050406030204" pitchFamily="18" charset="0"/>
                          </a:rPr>
                          <m:t>2</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𝑋</m:t>
                        </m:r>
                      </m:e>
                      <m:sub>
                        <m:r>
                          <a:rPr lang="es-MX" sz="2400" b="0" i="1" smtClean="0">
                            <a:solidFill>
                              <a:schemeClr val="tx1"/>
                            </a:solidFill>
                            <a:latin typeface="Cambria Math" panose="02040503050406030204" pitchFamily="18" charset="0"/>
                          </a:rPr>
                          <m:t>2</m:t>
                        </m:r>
                      </m:sub>
                    </m:sSub>
                    <m:r>
                      <a:rPr lang="es-MX" sz="2400" b="0" i="1" smtClean="0">
                        <a:solidFill>
                          <a:schemeClr val="tx1"/>
                        </a:solidFill>
                        <a:latin typeface="Cambria Math" panose="02040503050406030204" pitchFamily="18" charset="0"/>
                      </a:rPr>
                      <m:t>+</m:t>
                    </m:r>
                    <m:r>
                      <a:rPr lang="es-MX" sz="2400" b="0" i="1" smtClean="0">
                        <a:solidFill>
                          <a:schemeClr val="tx1"/>
                        </a:solidFill>
                        <a:latin typeface="Cambria Math" panose="02040503050406030204" pitchFamily="18" charset="0"/>
                      </a:rPr>
                      <m:t>𝑏</m:t>
                    </m:r>
                    <m:r>
                      <a:rPr lang="es-MX" sz="2400" b="0" i="1" smtClean="0">
                        <a:solidFill>
                          <a:schemeClr val="tx1"/>
                        </a:solidFill>
                        <a:latin typeface="Cambria Math" panose="02040503050406030204" pitchFamily="18" charset="0"/>
                      </a:rPr>
                      <m:t> </m:t>
                    </m:r>
                    <m:r>
                      <a:rPr lang="es-MX" sz="2400" b="0" i="1" smtClean="0">
                        <a:solidFill>
                          <a:schemeClr val="tx1"/>
                        </a:solidFill>
                        <a:latin typeface="Cambria Math" panose="02040503050406030204" pitchFamily="18" charset="0"/>
                        <a:ea typeface="Cambria Math" panose="02040503050406030204" pitchFamily="18" charset="0"/>
                      </a:rPr>
                      <m:t>&gt;0</m:t>
                    </m:r>
                  </m:oMath>
                </a14:m>
                <a:endParaRPr lang="es-MX" sz="2400" dirty="0"/>
              </a:p>
            </p:txBody>
          </p:sp>
        </mc:Choice>
        <mc:Fallback>
          <p:sp>
            <p:nvSpPr>
              <p:cNvPr id="13" name="TextBox 12">
                <a:extLst>
                  <a:ext uri="{FF2B5EF4-FFF2-40B4-BE49-F238E27FC236}">
                    <a16:creationId xmlns:a16="http://schemas.microsoft.com/office/drawing/2014/main" id="{DB01001C-8F2C-AADE-6395-494CE9C5EF25}"/>
                  </a:ext>
                </a:extLst>
              </p:cNvPr>
              <p:cNvSpPr txBox="1">
                <a:spLocks noRot="1" noChangeAspect="1" noMove="1" noResize="1" noEditPoints="1" noAdjustHandles="1" noChangeArrowheads="1" noChangeShapeType="1" noTextEdit="1"/>
              </p:cNvSpPr>
              <p:nvPr/>
            </p:nvSpPr>
            <p:spPr>
              <a:xfrm>
                <a:off x="2854123" y="3426470"/>
                <a:ext cx="3530600" cy="369332"/>
              </a:xfrm>
              <a:prstGeom prst="rect">
                <a:avLst/>
              </a:prstGeom>
              <a:blipFill>
                <a:blip r:embed="rId9"/>
                <a:stretch>
                  <a:fillRect l="-2936" t="-24590" b="-4918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C3C0293-C8AA-B43B-3839-C84690806D5A}"/>
                  </a:ext>
                </a:extLst>
              </p:cNvPr>
              <p:cNvSpPr txBox="1"/>
              <p:nvPr/>
            </p:nvSpPr>
            <p:spPr>
              <a:xfrm>
                <a:off x="274041" y="4626807"/>
                <a:ext cx="3530600" cy="369332"/>
              </a:xfrm>
              <a:prstGeom prst="rect">
                <a:avLst/>
              </a:prstGeom>
              <a:noFill/>
            </p:spPr>
            <p:txBody>
              <a:bodyPr wrap="square" lIns="0" tIns="0" rIns="0" bIns="0" rtlCol="0">
                <a:spAutoFit/>
              </a:bodyPr>
              <a:lstStyle/>
              <a:p>
                <a14:m>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𝑊</m:t>
                        </m:r>
                      </m:e>
                      <m:sub>
                        <m:r>
                          <a:rPr lang="es-MX" sz="2400" b="0" i="1" smtClean="0">
                            <a:solidFill>
                              <a:schemeClr val="tx1"/>
                            </a:solidFill>
                            <a:latin typeface="Cambria Math" panose="02040503050406030204" pitchFamily="18" charset="0"/>
                          </a:rPr>
                          <m:t>1</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𝑋</m:t>
                        </m:r>
                      </m:e>
                      <m:sub>
                        <m:r>
                          <a:rPr lang="es-MX" sz="2400" b="0" i="1" smtClean="0">
                            <a:solidFill>
                              <a:schemeClr val="tx1"/>
                            </a:solidFill>
                            <a:latin typeface="Cambria Math" panose="02040503050406030204" pitchFamily="18" charset="0"/>
                          </a:rPr>
                          <m:t>1</m:t>
                        </m:r>
                      </m:sub>
                    </m:sSub>
                  </m:oMath>
                </a14:m>
                <a:r>
                  <a:rPr lang="es-MX" sz="2400" dirty="0"/>
                  <a:t> + </a:t>
                </a:r>
                <a14:m>
                  <m:oMath xmlns:m="http://schemas.openxmlformats.org/officeDocument/2006/math">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𝑊</m:t>
                        </m:r>
                      </m:e>
                      <m:sub>
                        <m:r>
                          <a:rPr lang="es-MX" sz="2400" b="0" i="1" smtClean="0">
                            <a:solidFill>
                              <a:schemeClr val="tx1"/>
                            </a:solidFill>
                            <a:latin typeface="Cambria Math" panose="02040503050406030204" pitchFamily="18" charset="0"/>
                          </a:rPr>
                          <m:t>2</m:t>
                        </m:r>
                      </m:sub>
                    </m:sSub>
                    <m:sSub>
                      <m:sSubPr>
                        <m:ctrlPr>
                          <a:rPr lang="es-MX" sz="2400" b="0" i="1" smtClean="0">
                            <a:solidFill>
                              <a:schemeClr val="tx1"/>
                            </a:solidFill>
                            <a:latin typeface="Cambria Math" panose="02040503050406030204" pitchFamily="18" charset="0"/>
                          </a:rPr>
                        </m:ctrlPr>
                      </m:sSubPr>
                      <m:e>
                        <m:r>
                          <a:rPr lang="es-MX" sz="2400" b="0" i="1" smtClean="0">
                            <a:solidFill>
                              <a:schemeClr val="tx1"/>
                            </a:solidFill>
                            <a:latin typeface="Cambria Math" panose="02040503050406030204" pitchFamily="18" charset="0"/>
                          </a:rPr>
                          <m:t>𝑋</m:t>
                        </m:r>
                      </m:e>
                      <m:sub>
                        <m:r>
                          <a:rPr lang="es-MX" sz="2400" b="0" i="1" smtClean="0">
                            <a:solidFill>
                              <a:schemeClr val="tx1"/>
                            </a:solidFill>
                            <a:latin typeface="Cambria Math" panose="02040503050406030204" pitchFamily="18" charset="0"/>
                          </a:rPr>
                          <m:t>2</m:t>
                        </m:r>
                      </m:sub>
                    </m:sSub>
                    <m:r>
                      <a:rPr lang="es-MX" sz="2400" b="0" i="1" smtClean="0">
                        <a:solidFill>
                          <a:schemeClr val="tx1"/>
                        </a:solidFill>
                        <a:latin typeface="Cambria Math" panose="02040503050406030204" pitchFamily="18" charset="0"/>
                      </a:rPr>
                      <m:t>+</m:t>
                    </m:r>
                    <m:r>
                      <a:rPr lang="es-MX" sz="2400" b="0" i="1" smtClean="0">
                        <a:solidFill>
                          <a:schemeClr val="tx1"/>
                        </a:solidFill>
                        <a:latin typeface="Cambria Math" panose="02040503050406030204" pitchFamily="18" charset="0"/>
                      </a:rPr>
                      <m:t>𝑏</m:t>
                    </m:r>
                    <m:r>
                      <a:rPr lang="es-MX" sz="2400" b="0" i="1" smtClean="0">
                        <a:solidFill>
                          <a:schemeClr val="tx1"/>
                        </a:solidFill>
                        <a:latin typeface="Cambria Math" panose="02040503050406030204" pitchFamily="18" charset="0"/>
                      </a:rPr>
                      <m:t>&lt; </m:t>
                    </m:r>
                    <m:r>
                      <a:rPr lang="es-MX" sz="2400" b="0" i="1" smtClean="0">
                        <a:solidFill>
                          <a:schemeClr val="tx1"/>
                        </a:solidFill>
                        <a:latin typeface="Cambria Math" panose="02040503050406030204" pitchFamily="18" charset="0"/>
                        <a:ea typeface="Cambria Math" panose="02040503050406030204" pitchFamily="18" charset="0"/>
                      </a:rPr>
                      <m:t>0</m:t>
                    </m:r>
                  </m:oMath>
                </a14:m>
                <a:endParaRPr lang="es-MX" sz="2400" dirty="0"/>
              </a:p>
            </p:txBody>
          </p:sp>
        </mc:Choice>
        <mc:Fallback>
          <p:sp>
            <p:nvSpPr>
              <p:cNvPr id="14" name="TextBox 13">
                <a:extLst>
                  <a:ext uri="{FF2B5EF4-FFF2-40B4-BE49-F238E27FC236}">
                    <a16:creationId xmlns:a16="http://schemas.microsoft.com/office/drawing/2014/main" id="{6C3C0293-C8AA-B43B-3839-C84690806D5A}"/>
                  </a:ext>
                </a:extLst>
              </p:cNvPr>
              <p:cNvSpPr txBox="1">
                <a:spLocks noRot="1" noChangeAspect="1" noMove="1" noResize="1" noEditPoints="1" noAdjustHandles="1" noChangeArrowheads="1" noChangeShapeType="1" noTextEdit="1"/>
              </p:cNvSpPr>
              <p:nvPr/>
            </p:nvSpPr>
            <p:spPr>
              <a:xfrm>
                <a:off x="274041" y="4626807"/>
                <a:ext cx="3530600" cy="369332"/>
              </a:xfrm>
              <a:prstGeom prst="rect">
                <a:avLst/>
              </a:prstGeom>
              <a:blipFill>
                <a:blip r:embed="rId10"/>
                <a:stretch>
                  <a:fillRect l="-3109" t="-26230" b="-47541"/>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49E3526-7FC9-1C0E-D36B-B98764F7A871}"/>
                  </a:ext>
                </a:extLst>
              </p:cNvPr>
              <p:cNvSpPr txBox="1"/>
              <p:nvPr/>
            </p:nvSpPr>
            <p:spPr>
              <a:xfrm>
                <a:off x="7966941" y="2891340"/>
                <a:ext cx="2127121" cy="8238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ea typeface="Cambria Math" panose="02040503050406030204" pitchFamily="18" charset="0"/>
                        </a:rPr>
                        <m:t>𝜑</m:t>
                      </m:r>
                      <m:r>
                        <a:rPr lang="es-MX" sz="2400" b="0" i="1" smtClean="0">
                          <a:latin typeface="Cambria Math" panose="02040503050406030204" pitchFamily="18" charset="0"/>
                        </a:rPr>
                        <m:t>=</m:t>
                      </m:r>
                      <m:d>
                        <m:dPr>
                          <m:begChr m:val="{"/>
                          <m:endChr m:val=""/>
                          <m:ctrlPr>
                            <a:rPr lang="es-MX" sz="2400" b="0" i="1" smtClean="0">
                              <a:latin typeface="Cambria Math" panose="02040503050406030204" pitchFamily="18" charset="0"/>
                            </a:rPr>
                          </m:ctrlPr>
                        </m:dPr>
                        <m:e>
                          <m:eqArr>
                            <m:eqArrPr>
                              <m:ctrlPr>
                                <a:rPr lang="es-MX" sz="2400" b="0" i="1" smtClean="0">
                                  <a:latin typeface="Cambria Math" panose="02040503050406030204" pitchFamily="18" charset="0"/>
                                </a:rPr>
                              </m:ctrlPr>
                            </m:eqArrPr>
                            <m:e>
                              <m:r>
                                <a:rPr lang="es-MX" sz="2400" b="0" i="1" smtClean="0">
                                  <a:latin typeface="Cambria Math" panose="02040503050406030204" pitchFamily="18" charset="0"/>
                                </a:rPr>
                                <m:t>1 : </m:t>
                              </m:r>
                              <m:r>
                                <a:rPr lang="es-MX" sz="2400" b="0" i="1" smtClean="0">
                                  <a:latin typeface="Cambria Math" panose="02040503050406030204" pitchFamily="18" charset="0"/>
                                </a:rPr>
                                <m:t>𝑧</m:t>
                              </m:r>
                              <m:r>
                                <a:rPr lang="es-MX" sz="2400" b="0" i="1" smtClean="0">
                                  <a:latin typeface="Cambria Math" panose="02040503050406030204" pitchFamily="18" charset="0"/>
                                </a:rPr>
                                <m:t> ≥0</m:t>
                              </m:r>
                            </m:e>
                            <m:e>
                              <m:r>
                                <a:rPr lang="es-MX" sz="2400" b="0" i="1" smtClean="0">
                                  <a:latin typeface="Cambria Math" panose="02040503050406030204" pitchFamily="18" charset="0"/>
                                </a:rPr>
                                <m:t>0 : </m:t>
                              </m:r>
                              <m:r>
                                <a:rPr lang="es-MX" sz="2400" b="0" i="1" smtClean="0">
                                  <a:latin typeface="Cambria Math" panose="02040503050406030204" pitchFamily="18" charset="0"/>
                                </a:rPr>
                                <m:t>𝑧</m:t>
                              </m:r>
                              <m:r>
                                <a:rPr lang="es-MX" sz="2400" b="0" i="1" smtClean="0">
                                  <a:latin typeface="Cambria Math" panose="02040503050406030204" pitchFamily="18" charset="0"/>
                                </a:rPr>
                                <m:t> &lt;0</m:t>
                              </m:r>
                            </m:e>
                          </m:eqArr>
                        </m:e>
                      </m:d>
                    </m:oMath>
                  </m:oMathPara>
                </a14:m>
                <a:endParaRPr lang="es-MX" dirty="0"/>
              </a:p>
            </p:txBody>
          </p:sp>
        </mc:Choice>
        <mc:Fallback>
          <p:sp>
            <p:nvSpPr>
              <p:cNvPr id="15" name="TextBox 14">
                <a:extLst>
                  <a:ext uri="{FF2B5EF4-FFF2-40B4-BE49-F238E27FC236}">
                    <a16:creationId xmlns:a16="http://schemas.microsoft.com/office/drawing/2014/main" id="{949E3526-7FC9-1C0E-D36B-B98764F7A871}"/>
                  </a:ext>
                </a:extLst>
              </p:cNvPr>
              <p:cNvSpPr txBox="1">
                <a:spLocks noRot="1" noChangeAspect="1" noMove="1" noResize="1" noEditPoints="1" noAdjustHandles="1" noChangeArrowheads="1" noChangeShapeType="1" noTextEdit="1"/>
              </p:cNvSpPr>
              <p:nvPr/>
            </p:nvSpPr>
            <p:spPr>
              <a:xfrm>
                <a:off x="7966941" y="2891340"/>
                <a:ext cx="2127121" cy="823815"/>
              </a:xfrm>
              <a:prstGeom prst="rect">
                <a:avLst/>
              </a:prstGeom>
              <a:blipFill>
                <a:blip r:embed="rId11"/>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09825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B4EB9-E0D4-D729-D8B0-B779051E617B}"/>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DBF04B57-9842-8E1B-DDE5-16023AD4D632}"/>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0DD3DA23-7BD4-E648-6114-1809BB5C7B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8D732054-3123-CF9F-B5B6-7BE410A02FA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6E99E2E4-F3A1-A310-6F8D-DEBBFDD44460}"/>
              </a:ext>
            </a:extLst>
          </p:cNvPr>
          <p:cNvSpPr txBox="1">
            <a:spLocks/>
          </p:cNvSpPr>
          <p:nvPr/>
        </p:nvSpPr>
        <p:spPr>
          <a:xfrm>
            <a:off x="3474765" y="286889"/>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p:grpSp>
        <p:nvGrpSpPr>
          <p:cNvPr id="45" name="Group 44">
            <a:extLst>
              <a:ext uri="{FF2B5EF4-FFF2-40B4-BE49-F238E27FC236}">
                <a16:creationId xmlns:a16="http://schemas.microsoft.com/office/drawing/2014/main" id="{31F2542A-7800-5EC8-99AC-B089F5203097}"/>
              </a:ext>
            </a:extLst>
          </p:cNvPr>
          <p:cNvGrpSpPr/>
          <p:nvPr/>
        </p:nvGrpSpPr>
        <p:grpSpPr>
          <a:xfrm>
            <a:off x="270963" y="1681261"/>
            <a:ext cx="3674500" cy="1994363"/>
            <a:chOff x="2359544" y="1401861"/>
            <a:chExt cx="7469774" cy="4054277"/>
          </a:xfrm>
        </p:grpSpPr>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4812E84F-529A-3796-DCC3-D0CBDE733E29}"/>
                    </a:ext>
                  </a:extLst>
                </p:cNvPr>
                <p:cNvSpPr/>
                <p:nvPr/>
              </p:nvSpPr>
              <p:spPr>
                <a:xfrm>
                  <a:off x="2359544" y="1401861"/>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1</m:t>
                            </m:r>
                          </m:sub>
                        </m:sSub>
                      </m:oMath>
                    </m:oMathPara>
                  </a14:m>
                  <a:endParaRPr lang="es-MX" dirty="0">
                    <a:solidFill>
                      <a:schemeClr val="tx1"/>
                    </a:solidFill>
                  </a:endParaRPr>
                </a:p>
              </p:txBody>
            </p:sp>
          </mc:Choice>
          <mc:Fallback>
            <p:sp>
              <p:nvSpPr>
                <p:cNvPr id="7" name="Oval 6">
                  <a:extLst>
                    <a:ext uri="{FF2B5EF4-FFF2-40B4-BE49-F238E27FC236}">
                      <a16:creationId xmlns:a16="http://schemas.microsoft.com/office/drawing/2014/main" id="{4812E84F-529A-3796-DCC3-D0CBDE733E29}"/>
                    </a:ext>
                  </a:extLst>
                </p:cNvPr>
                <p:cNvSpPr>
                  <a:spLocks noRot="1" noChangeAspect="1" noMove="1" noResize="1" noEditPoints="1" noAdjustHandles="1" noChangeArrowheads="1" noChangeShapeType="1" noTextEdit="1"/>
                </p:cNvSpPr>
                <p:nvPr/>
              </p:nvSpPr>
              <p:spPr>
                <a:xfrm>
                  <a:off x="2359544" y="1401861"/>
                  <a:ext cx="617799" cy="617799"/>
                </a:xfrm>
                <a:prstGeom prst="ellipse">
                  <a:avLst/>
                </a:prstGeom>
                <a:blipFill>
                  <a:blip r:embed="rId5"/>
                  <a:stretch>
                    <a:fillRect l="-18868" b="-5660"/>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28A97D41-9DCF-AC9A-3C8E-21D1EF9CBAE9}"/>
                    </a:ext>
                  </a:extLst>
                </p:cNvPr>
                <p:cNvSpPr/>
                <p:nvPr/>
              </p:nvSpPr>
              <p:spPr>
                <a:xfrm>
                  <a:off x="2359544"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2</m:t>
                            </m:r>
                          </m:sub>
                        </m:sSub>
                      </m:oMath>
                    </m:oMathPara>
                  </a14:m>
                  <a:endParaRPr lang="es-MX" dirty="0">
                    <a:solidFill>
                      <a:schemeClr val="tx1"/>
                    </a:solidFill>
                  </a:endParaRPr>
                </a:p>
              </p:txBody>
            </p:sp>
          </mc:Choice>
          <mc:Fallback>
            <p:sp>
              <p:nvSpPr>
                <p:cNvPr id="8" name="Oval 7">
                  <a:extLst>
                    <a:ext uri="{FF2B5EF4-FFF2-40B4-BE49-F238E27FC236}">
                      <a16:creationId xmlns:a16="http://schemas.microsoft.com/office/drawing/2014/main" id="{28A97D41-9DCF-AC9A-3C8E-21D1EF9CBAE9}"/>
                    </a:ext>
                  </a:extLst>
                </p:cNvPr>
                <p:cNvSpPr>
                  <a:spLocks noRot="1" noChangeAspect="1" noMove="1" noResize="1" noEditPoints="1" noAdjustHandles="1" noChangeArrowheads="1" noChangeShapeType="1" noTextEdit="1"/>
                </p:cNvSpPr>
                <p:nvPr/>
              </p:nvSpPr>
              <p:spPr>
                <a:xfrm>
                  <a:off x="2359544" y="3120100"/>
                  <a:ext cx="617799" cy="617799"/>
                </a:xfrm>
                <a:prstGeom prst="ellipse">
                  <a:avLst/>
                </a:prstGeom>
                <a:blipFill>
                  <a:blip r:embed="rId6"/>
                  <a:stretch>
                    <a:fillRect l="-20755" b="-5660"/>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Oval 8">
                  <a:extLst>
                    <a:ext uri="{FF2B5EF4-FFF2-40B4-BE49-F238E27FC236}">
                      <a16:creationId xmlns:a16="http://schemas.microsoft.com/office/drawing/2014/main" id="{45C9275B-11D7-1ECF-8486-D095BEAE508F}"/>
                    </a:ext>
                  </a:extLst>
                </p:cNvPr>
                <p:cNvSpPr/>
                <p:nvPr/>
              </p:nvSpPr>
              <p:spPr>
                <a:xfrm>
                  <a:off x="2362333"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𝑋</m:t>
                            </m:r>
                          </m:e>
                          <m:sub>
                            <m:r>
                              <a:rPr lang="es-MX" b="0" i="1" smtClean="0">
                                <a:solidFill>
                                  <a:schemeClr val="tx1"/>
                                </a:solidFill>
                                <a:latin typeface="Cambria Math" panose="02040503050406030204" pitchFamily="18" charset="0"/>
                              </a:rPr>
                              <m:t>𝑛</m:t>
                            </m:r>
                          </m:sub>
                        </m:sSub>
                      </m:oMath>
                    </m:oMathPara>
                  </a14:m>
                  <a:endParaRPr lang="es-MX" dirty="0">
                    <a:solidFill>
                      <a:schemeClr val="tx1"/>
                    </a:solidFill>
                  </a:endParaRPr>
                </a:p>
              </p:txBody>
            </p:sp>
          </mc:Choice>
          <mc:Fallback>
            <p:sp>
              <p:nvSpPr>
                <p:cNvPr id="9" name="Oval 8">
                  <a:extLst>
                    <a:ext uri="{FF2B5EF4-FFF2-40B4-BE49-F238E27FC236}">
                      <a16:creationId xmlns:a16="http://schemas.microsoft.com/office/drawing/2014/main" id="{45C9275B-11D7-1ECF-8486-D095BEAE508F}"/>
                    </a:ext>
                  </a:extLst>
                </p:cNvPr>
                <p:cNvSpPr>
                  <a:spLocks noRot="1" noChangeAspect="1" noMove="1" noResize="1" noEditPoints="1" noAdjustHandles="1" noChangeArrowheads="1" noChangeShapeType="1" noTextEdit="1"/>
                </p:cNvSpPr>
                <p:nvPr/>
              </p:nvSpPr>
              <p:spPr>
                <a:xfrm>
                  <a:off x="2362333" y="4838339"/>
                  <a:ext cx="617799" cy="617799"/>
                </a:xfrm>
                <a:prstGeom prst="ellipse">
                  <a:avLst/>
                </a:prstGeom>
                <a:blipFill>
                  <a:blip r:embed="rId7"/>
                  <a:stretch>
                    <a:fillRect l="-24528" b="-1887"/>
                  </a:stretch>
                </a:blipFill>
                <a:ln>
                  <a:solidFill>
                    <a:srgbClr val="43778D"/>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1923BF3E-AED8-D29B-DBEA-3A9F969DF5E0}"/>
                    </a:ext>
                  </a:extLst>
                </p:cNvPr>
                <p:cNvSpPr/>
                <p:nvPr/>
              </p:nvSpPr>
              <p:spPr>
                <a:xfrm>
                  <a:off x="5507531" y="3036064"/>
                  <a:ext cx="785870" cy="785870"/>
                </a:xfrm>
                <a:prstGeom prst="rect">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sz="2800" b="0" i="1" smtClean="0">
                            <a:solidFill>
                              <a:schemeClr val="tx1"/>
                            </a:solidFill>
                            <a:latin typeface="Cambria Math" panose="02040503050406030204" pitchFamily="18" charset="0"/>
                            <a:ea typeface="Cambria Math" panose="02040503050406030204" pitchFamily="18" charset="0"/>
                          </a:rPr>
                          <m:t> </m:t>
                        </m:r>
                        <m:r>
                          <m:rPr>
                            <m:sty m:val="p"/>
                          </m:rPr>
                          <a:rPr lang="el-GR" sz="2800" i="1" smtClean="0">
                            <a:solidFill>
                              <a:schemeClr val="tx1"/>
                            </a:solidFill>
                            <a:latin typeface="Cambria Math" panose="02040503050406030204" pitchFamily="18" charset="0"/>
                            <a:ea typeface="Cambria Math" panose="02040503050406030204" pitchFamily="18" charset="0"/>
                          </a:rPr>
                          <m:t>Σ</m:t>
                        </m:r>
                      </m:oMath>
                    </m:oMathPara>
                  </a14:m>
                  <a:endParaRPr lang="es-MX" sz="5400" dirty="0"/>
                </a:p>
              </p:txBody>
            </p:sp>
          </mc:Choice>
          <mc:Fallback>
            <p:sp>
              <p:nvSpPr>
                <p:cNvPr id="10" name="Rectangle 9">
                  <a:extLst>
                    <a:ext uri="{FF2B5EF4-FFF2-40B4-BE49-F238E27FC236}">
                      <a16:creationId xmlns:a16="http://schemas.microsoft.com/office/drawing/2014/main" id="{1923BF3E-AED8-D29B-DBEA-3A9F969DF5E0}"/>
                    </a:ext>
                  </a:extLst>
                </p:cNvPr>
                <p:cNvSpPr>
                  <a:spLocks noRot="1" noChangeAspect="1" noMove="1" noResize="1" noEditPoints="1" noAdjustHandles="1" noChangeArrowheads="1" noChangeShapeType="1" noTextEdit="1"/>
                </p:cNvSpPr>
                <p:nvPr/>
              </p:nvSpPr>
              <p:spPr>
                <a:xfrm>
                  <a:off x="5507531" y="3036064"/>
                  <a:ext cx="785870" cy="785870"/>
                </a:xfrm>
                <a:prstGeom prst="rect">
                  <a:avLst/>
                </a:prstGeom>
                <a:blipFill>
                  <a:blip r:embed="rId8"/>
                  <a:stretch>
                    <a:fillRect/>
                  </a:stretch>
                </a:blipFill>
                <a:ln>
                  <a:solidFill>
                    <a:srgbClr val="43778D"/>
                  </a:solidFill>
                </a:ln>
              </p:spPr>
              <p:txBody>
                <a:bodyPr/>
                <a:lstStyle/>
                <a:p>
                  <a:r>
                    <a:rPr lang="es-MX">
                      <a:noFill/>
                    </a:rPr>
                    <a:t> </a:t>
                  </a:r>
                </a:p>
              </p:txBody>
            </p:sp>
          </mc:Fallback>
        </mc:AlternateContent>
        <p:cxnSp>
          <p:nvCxnSpPr>
            <p:cNvPr id="12" name="Straight Arrow Connector 11">
              <a:extLst>
                <a:ext uri="{FF2B5EF4-FFF2-40B4-BE49-F238E27FC236}">
                  <a16:creationId xmlns:a16="http://schemas.microsoft.com/office/drawing/2014/main" id="{7883CEFF-15A2-3FB6-AC35-0B21EF2CE476}"/>
                </a:ext>
              </a:extLst>
            </p:cNvPr>
            <p:cNvCxnSpPr>
              <a:cxnSpLocks/>
              <a:stCxn id="7" idx="6"/>
            </p:cNvCxnSpPr>
            <p:nvPr/>
          </p:nvCxnSpPr>
          <p:spPr>
            <a:xfrm>
              <a:off x="2977343" y="1710761"/>
              <a:ext cx="2530188" cy="1545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8748650-6E1E-E929-936C-07B47E74C188}"/>
                </a:ext>
              </a:extLst>
            </p:cNvPr>
            <p:cNvCxnSpPr>
              <a:stCxn id="8" idx="6"/>
              <a:endCxn id="10" idx="1"/>
            </p:cNvCxnSpPr>
            <p:nvPr/>
          </p:nvCxnSpPr>
          <p:spPr>
            <a:xfrm flipV="1">
              <a:off x="2977343" y="3428999"/>
              <a:ext cx="253018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1487C67-5209-CA24-B143-FC5F596A5699}"/>
                </a:ext>
              </a:extLst>
            </p:cNvPr>
            <p:cNvCxnSpPr>
              <a:cxnSpLocks/>
              <a:stCxn id="9" idx="6"/>
            </p:cNvCxnSpPr>
            <p:nvPr/>
          </p:nvCxnSpPr>
          <p:spPr>
            <a:xfrm flipV="1">
              <a:off x="2980132" y="3667484"/>
              <a:ext cx="2527399" cy="14797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120A304-B6EC-B0AF-2AE8-93732776BF15}"/>
                    </a:ext>
                  </a:extLst>
                </p:cNvPr>
                <p:cNvSpPr txBox="1"/>
                <p:nvPr/>
              </p:nvSpPr>
              <p:spPr>
                <a:xfrm>
                  <a:off x="3766051" y="1588663"/>
                  <a:ext cx="617799" cy="369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1</m:t>
                            </m:r>
                          </m:sub>
                        </m:sSub>
                      </m:oMath>
                    </m:oMathPara>
                  </a14:m>
                  <a:endParaRPr lang="es-MX" dirty="0"/>
                </a:p>
              </p:txBody>
            </p:sp>
          </mc:Choice>
          <mc:Fallback>
            <p:sp>
              <p:nvSpPr>
                <p:cNvPr id="26" name="TextBox 25">
                  <a:extLst>
                    <a:ext uri="{FF2B5EF4-FFF2-40B4-BE49-F238E27FC236}">
                      <a16:creationId xmlns:a16="http://schemas.microsoft.com/office/drawing/2014/main" id="{B120A304-B6EC-B0AF-2AE8-93732776BF15}"/>
                    </a:ext>
                  </a:extLst>
                </p:cNvPr>
                <p:cNvSpPr txBox="1">
                  <a:spLocks noRot="1" noChangeAspect="1" noMove="1" noResize="1" noEditPoints="1" noAdjustHandles="1" noChangeArrowheads="1" noChangeShapeType="1" noTextEdit="1"/>
                </p:cNvSpPr>
                <p:nvPr/>
              </p:nvSpPr>
              <p:spPr>
                <a:xfrm>
                  <a:off x="3766051" y="1588663"/>
                  <a:ext cx="617799" cy="369331"/>
                </a:xfrm>
                <a:prstGeom prst="rect">
                  <a:avLst/>
                </a:prstGeom>
                <a:blipFill>
                  <a:blip r:embed="rId9"/>
                  <a:stretch>
                    <a:fillRect r="-40000" b="-10000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339894F-4B24-3E70-5A9B-DFB24A59E2DB}"/>
                    </a:ext>
                  </a:extLst>
                </p:cNvPr>
                <p:cNvSpPr txBox="1"/>
                <p:nvPr/>
              </p:nvSpPr>
              <p:spPr>
                <a:xfrm>
                  <a:off x="3744336" y="2687920"/>
                  <a:ext cx="617799" cy="369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2</m:t>
                            </m:r>
                          </m:sub>
                        </m:sSub>
                      </m:oMath>
                    </m:oMathPara>
                  </a14:m>
                  <a:endParaRPr lang="es-MX" dirty="0"/>
                </a:p>
              </p:txBody>
            </p:sp>
          </mc:Choice>
          <mc:Fallback>
            <p:sp>
              <p:nvSpPr>
                <p:cNvPr id="27" name="TextBox 26">
                  <a:extLst>
                    <a:ext uri="{FF2B5EF4-FFF2-40B4-BE49-F238E27FC236}">
                      <a16:creationId xmlns:a16="http://schemas.microsoft.com/office/drawing/2014/main" id="{9339894F-4B24-3E70-5A9B-DFB24A59E2DB}"/>
                    </a:ext>
                  </a:extLst>
                </p:cNvPr>
                <p:cNvSpPr txBox="1">
                  <a:spLocks noRot="1" noChangeAspect="1" noMove="1" noResize="1" noEditPoints="1" noAdjustHandles="1" noChangeArrowheads="1" noChangeShapeType="1" noTextEdit="1"/>
                </p:cNvSpPr>
                <p:nvPr/>
              </p:nvSpPr>
              <p:spPr>
                <a:xfrm>
                  <a:off x="3744336" y="2687920"/>
                  <a:ext cx="617799" cy="369331"/>
                </a:xfrm>
                <a:prstGeom prst="rect">
                  <a:avLst/>
                </a:prstGeom>
                <a:blipFill>
                  <a:blip r:embed="rId10"/>
                  <a:stretch>
                    <a:fillRect r="-44000" b="-10689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98E73FF-72EF-48CD-C452-45EF77C3D628}"/>
                    </a:ext>
                  </a:extLst>
                </p:cNvPr>
                <p:cNvSpPr txBox="1"/>
                <p:nvPr/>
              </p:nvSpPr>
              <p:spPr>
                <a:xfrm>
                  <a:off x="3766051" y="3565727"/>
                  <a:ext cx="617799" cy="369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𝑊</m:t>
                            </m:r>
                          </m:e>
                          <m:sub>
                            <m:r>
                              <a:rPr lang="es-MX" b="0" i="1" smtClean="0">
                                <a:solidFill>
                                  <a:schemeClr val="tx1"/>
                                </a:solidFill>
                                <a:latin typeface="Cambria Math" panose="02040503050406030204" pitchFamily="18" charset="0"/>
                              </a:rPr>
                              <m:t>𝑛</m:t>
                            </m:r>
                          </m:sub>
                        </m:sSub>
                      </m:oMath>
                    </m:oMathPara>
                  </a14:m>
                  <a:endParaRPr lang="es-MX" dirty="0"/>
                </a:p>
              </p:txBody>
            </p:sp>
          </mc:Choice>
          <mc:Fallback>
            <p:sp>
              <p:nvSpPr>
                <p:cNvPr id="28" name="TextBox 27">
                  <a:extLst>
                    <a:ext uri="{FF2B5EF4-FFF2-40B4-BE49-F238E27FC236}">
                      <a16:creationId xmlns:a16="http://schemas.microsoft.com/office/drawing/2014/main" id="{F98E73FF-72EF-48CD-C452-45EF77C3D628}"/>
                    </a:ext>
                  </a:extLst>
                </p:cNvPr>
                <p:cNvSpPr txBox="1">
                  <a:spLocks noRot="1" noChangeAspect="1" noMove="1" noResize="1" noEditPoints="1" noAdjustHandles="1" noChangeArrowheads="1" noChangeShapeType="1" noTextEdit="1"/>
                </p:cNvSpPr>
                <p:nvPr/>
              </p:nvSpPr>
              <p:spPr>
                <a:xfrm>
                  <a:off x="3766051" y="3565727"/>
                  <a:ext cx="617799" cy="369331"/>
                </a:xfrm>
                <a:prstGeom prst="rect">
                  <a:avLst/>
                </a:prstGeom>
                <a:blipFill>
                  <a:blip r:embed="rId11"/>
                  <a:stretch>
                    <a:fillRect r="-36000" b="-9333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0" name="Oval 29">
                  <a:extLst>
                    <a:ext uri="{FF2B5EF4-FFF2-40B4-BE49-F238E27FC236}">
                      <a16:creationId xmlns:a16="http://schemas.microsoft.com/office/drawing/2014/main" id="{612DD3D1-B10A-A96F-E420-A1A893CDB81A}"/>
                    </a:ext>
                  </a:extLst>
                </p:cNvPr>
                <p:cNvSpPr/>
                <p:nvPr/>
              </p:nvSpPr>
              <p:spPr>
                <a:xfrm>
                  <a:off x="5591566" y="4838339"/>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b="0" i="1" smtClean="0">
                            <a:solidFill>
                              <a:schemeClr val="tx1"/>
                            </a:solidFill>
                            <a:latin typeface="Cambria Math" panose="02040503050406030204" pitchFamily="18" charset="0"/>
                          </a:rPr>
                          <m:t>𝑏</m:t>
                        </m:r>
                      </m:oMath>
                    </m:oMathPara>
                  </a14:m>
                  <a:endParaRPr lang="es-MX" dirty="0">
                    <a:solidFill>
                      <a:schemeClr val="tx1"/>
                    </a:solidFill>
                  </a:endParaRPr>
                </a:p>
              </p:txBody>
            </p:sp>
          </mc:Choice>
          <mc:Fallback>
            <p:sp>
              <p:nvSpPr>
                <p:cNvPr id="30" name="Oval 29">
                  <a:extLst>
                    <a:ext uri="{FF2B5EF4-FFF2-40B4-BE49-F238E27FC236}">
                      <a16:creationId xmlns:a16="http://schemas.microsoft.com/office/drawing/2014/main" id="{612DD3D1-B10A-A96F-E420-A1A893CDB81A}"/>
                    </a:ext>
                  </a:extLst>
                </p:cNvPr>
                <p:cNvSpPr>
                  <a:spLocks noRot="1" noChangeAspect="1" noMove="1" noResize="1" noEditPoints="1" noAdjustHandles="1" noChangeArrowheads="1" noChangeShapeType="1" noTextEdit="1"/>
                </p:cNvSpPr>
                <p:nvPr/>
              </p:nvSpPr>
              <p:spPr>
                <a:xfrm>
                  <a:off x="5591566" y="4838339"/>
                  <a:ext cx="617799" cy="617799"/>
                </a:xfrm>
                <a:prstGeom prst="ellipse">
                  <a:avLst/>
                </a:prstGeom>
                <a:blipFill>
                  <a:blip r:embed="rId12"/>
                  <a:stretch>
                    <a:fillRect l="-3774"/>
                  </a:stretch>
                </a:blipFill>
                <a:ln>
                  <a:solidFill>
                    <a:srgbClr val="43778D"/>
                  </a:solidFill>
                </a:ln>
              </p:spPr>
              <p:txBody>
                <a:bodyPr/>
                <a:lstStyle/>
                <a:p>
                  <a:r>
                    <a:rPr lang="es-MX">
                      <a:noFill/>
                    </a:rPr>
                    <a:t> </a:t>
                  </a:r>
                </a:p>
              </p:txBody>
            </p:sp>
          </mc:Fallback>
        </mc:AlternateContent>
        <p:cxnSp>
          <p:nvCxnSpPr>
            <p:cNvPr id="32" name="Straight Arrow Connector 31">
              <a:extLst>
                <a:ext uri="{FF2B5EF4-FFF2-40B4-BE49-F238E27FC236}">
                  <a16:creationId xmlns:a16="http://schemas.microsoft.com/office/drawing/2014/main" id="{F02FD9A2-646C-088C-0446-CA125A37D800}"/>
                </a:ext>
              </a:extLst>
            </p:cNvPr>
            <p:cNvCxnSpPr>
              <a:stCxn id="30" idx="0"/>
              <a:endCxn id="10" idx="2"/>
            </p:cNvCxnSpPr>
            <p:nvPr/>
          </p:nvCxnSpPr>
          <p:spPr>
            <a:xfrm flipV="1">
              <a:off x="5900466" y="3821934"/>
              <a:ext cx="0" cy="10164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 name="Oval 32">
                  <a:extLst>
                    <a:ext uri="{FF2B5EF4-FFF2-40B4-BE49-F238E27FC236}">
                      <a16:creationId xmlns:a16="http://schemas.microsoft.com/office/drawing/2014/main" id="{1F2CADFE-1336-6C41-0CB0-79E864C3FCE5}"/>
                    </a:ext>
                  </a:extLst>
                </p:cNvPr>
                <p:cNvSpPr/>
                <p:nvPr/>
              </p:nvSpPr>
              <p:spPr>
                <a:xfrm>
                  <a:off x="7602757" y="3120100"/>
                  <a:ext cx="617799" cy="617799"/>
                </a:xfrm>
                <a:prstGeom prst="ellipse">
                  <a:avLst/>
                </a:prstGeom>
                <a:solidFill>
                  <a:schemeClr val="bg1"/>
                </a:solidFill>
                <a:ln>
                  <a:solidFill>
                    <a:srgbClr val="4377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s-MX" i="1" smtClean="0">
                            <a:solidFill>
                              <a:schemeClr val="tx1"/>
                            </a:solidFill>
                            <a:latin typeface="Cambria Math" panose="02040503050406030204" pitchFamily="18" charset="0"/>
                            <a:ea typeface="Cambria Math" panose="02040503050406030204" pitchFamily="18" charset="0"/>
                          </a:rPr>
                          <m:t>𝜑</m:t>
                        </m:r>
                      </m:oMath>
                    </m:oMathPara>
                  </a14:m>
                  <a:endParaRPr lang="es-MX" dirty="0">
                    <a:solidFill>
                      <a:schemeClr val="tx1"/>
                    </a:solidFill>
                  </a:endParaRPr>
                </a:p>
              </p:txBody>
            </p:sp>
          </mc:Choice>
          <mc:Fallback>
            <p:sp>
              <p:nvSpPr>
                <p:cNvPr id="33" name="Oval 32">
                  <a:extLst>
                    <a:ext uri="{FF2B5EF4-FFF2-40B4-BE49-F238E27FC236}">
                      <a16:creationId xmlns:a16="http://schemas.microsoft.com/office/drawing/2014/main" id="{1F2CADFE-1336-6C41-0CB0-79E864C3FCE5}"/>
                    </a:ext>
                  </a:extLst>
                </p:cNvPr>
                <p:cNvSpPr>
                  <a:spLocks noRot="1" noChangeAspect="1" noMove="1" noResize="1" noEditPoints="1" noAdjustHandles="1" noChangeArrowheads="1" noChangeShapeType="1" noTextEdit="1"/>
                </p:cNvSpPr>
                <p:nvPr/>
              </p:nvSpPr>
              <p:spPr>
                <a:xfrm>
                  <a:off x="7602757" y="3120100"/>
                  <a:ext cx="617799" cy="617799"/>
                </a:xfrm>
                <a:prstGeom prst="ellipse">
                  <a:avLst/>
                </a:prstGeom>
                <a:blipFill>
                  <a:blip r:embed="rId13"/>
                  <a:stretch>
                    <a:fillRect l="-9615" b="-15094"/>
                  </a:stretch>
                </a:blipFill>
                <a:ln>
                  <a:solidFill>
                    <a:srgbClr val="43778D"/>
                  </a:solidFill>
                </a:ln>
              </p:spPr>
              <p:txBody>
                <a:bodyPr/>
                <a:lstStyle/>
                <a:p>
                  <a:r>
                    <a:rPr lang="es-MX">
                      <a:noFill/>
                    </a:rPr>
                    <a:t> </a:t>
                  </a:r>
                </a:p>
              </p:txBody>
            </p:sp>
          </mc:Fallback>
        </mc:AlternateContent>
        <p:cxnSp>
          <p:nvCxnSpPr>
            <p:cNvPr id="35" name="Straight Arrow Connector 34">
              <a:extLst>
                <a:ext uri="{FF2B5EF4-FFF2-40B4-BE49-F238E27FC236}">
                  <a16:creationId xmlns:a16="http://schemas.microsoft.com/office/drawing/2014/main" id="{CD14D027-D0A8-7211-77C3-59E7F0316063}"/>
                </a:ext>
              </a:extLst>
            </p:cNvPr>
            <p:cNvCxnSpPr>
              <a:stCxn id="10" idx="3"/>
              <a:endCxn id="33" idx="2"/>
            </p:cNvCxnSpPr>
            <p:nvPr/>
          </p:nvCxnSpPr>
          <p:spPr>
            <a:xfrm>
              <a:off x="6293401" y="3428999"/>
              <a:ext cx="130935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A2A2EBFC-8522-26BD-463D-1780EFC45C14}"/>
                    </a:ext>
                  </a:extLst>
                </p:cNvPr>
                <p:cNvSpPr txBox="1"/>
                <p:nvPr/>
              </p:nvSpPr>
              <p:spPr>
                <a:xfrm>
                  <a:off x="6639179" y="2754794"/>
                  <a:ext cx="617799" cy="369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b="0" i="1" smtClean="0">
                            <a:solidFill>
                              <a:schemeClr val="tx1"/>
                            </a:solidFill>
                            <a:latin typeface="Cambria Math" panose="02040503050406030204" pitchFamily="18" charset="0"/>
                          </a:rPr>
                          <m:t>𝑧</m:t>
                        </m:r>
                      </m:oMath>
                    </m:oMathPara>
                  </a14:m>
                  <a:endParaRPr lang="es-MX" dirty="0"/>
                </a:p>
              </p:txBody>
            </p:sp>
          </mc:Choice>
          <mc:Fallback>
            <p:sp>
              <p:nvSpPr>
                <p:cNvPr id="38" name="TextBox 37">
                  <a:extLst>
                    <a:ext uri="{FF2B5EF4-FFF2-40B4-BE49-F238E27FC236}">
                      <a16:creationId xmlns:a16="http://schemas.microsoft.com/office/drawing/2014/main" id="{A2A2EBFC-8522-26BD-463D-1780EFC45C14}"/>
                    </a:ext>
                  </a:extLst>
                </p:cNvPr>
                <p:cNvSpPr txBox="1">
                  <a:spLocks noRot="1" noChangeAspect="1" noMove="1" noResize="1" noEditPoints="1" noAdjustHandles="1" noChangeArrowheads="1" noChangeShapeType="1" noTextEdit="1"/>
                </p:cNvSpPr>
                <p:nvPr/>
              </p:nvSpPr>
              <p:spPr>
                <a:xfrm>
                  <a:off x="6639179" y="2754794"/>
                  <a:ext cx="617799" cy="369331"/>
                </a:xfrm>
                <a:prstGeom prst="rect">
                  <a:avLst/>
                </a:prstGeom>
                <a:blipFill>
                  <a:blip r:embed="rId14"/>
                  <a:stretch>
                    <a:fillRect b="-7333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345F1966-901F-21CC-316D-53B7DDCD3968}"/>
                    </a:ext>
                  </a:extLst>
                </p:cNvPr>
                <p:cNvSpPr txBox="1"/>
                <p:nvPr/>
              </p:nvSpPr>
              <p:spPr>
                <a:xfrm>
                  <a:off x="9211519" y="3244333"/>
                  <a:ext cx="6177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𝑦</m:t>
                            </m:r>
                          </m:e>
                        </m:acc>
                      </m:oMath>
                    </m:oMathPara>
                  </a14:m>
                  <a:endParaRPr lang="es-MX" dirty="0"/>
                </a:p>
              </p:txBody>
            </p:sp>
          </mc:Choice>
          <mc:Fallback>
            <p:sp>
              <p:nvSpPr>
                <p:cNvPr id="42" name="TextBox 41">
                  <a:extLst>
                    <a:ext uri="{FF2B5EF4-FFF2-40B4-BE49-F238E27FC236}">
                      <a16:creationId xmlns:a16="http://schemas.microsoft.com/office/drawing/2014/main" id="{345F1966-901F-21CC-316D-53B7DDCD3968}"/>
                    </a:ext>
                  </a:extLst>
                </p:cNvPr>
                <p:cNvSpPr txBox="1">
                  <a:spLocks noRot="1" noChangeAspect="1" noMove="1" noResize="1" noEditPoints="1" noAdjustHandles="1" noChangeArrowheads="1" noChangeShapeType="1" noTextEdit="1"/>
                </p:cNvSpPr>
                <p:nvPr/>
              </p:nvSpPr>
              <p:spPr>
                <a:xfrm>
                  <a:off x="9211519" y="3244333"/>
                  <a:ext cx="617799" cy="369332"/>
                </a:xfrm>
                <a:prstGeom prst="rect">
                  <a:avLst/>
                </a:prstGeom>
                <a:blipFill>
                  <a:blip r:embed="rId15"/>
                  <a:stretch>
                    <a:fillRect t="-13333" r="-12000" b="-116667"/>
                  </a:stretch>
                </a:blipFill>
              </p:spPr>
              <p:txBody>
                <a:bodyPr/>
                <a:lstStyle/>
                <a:p>
                  <a:r>
                    <a:rPr lang="es-MX">
                      <a:noFill/>
                    </a:rPr>
                    <a:t> </a:t>
                  </a:r>
                </a:p>
              </p:txBody>
            </p:sp>
          </mc:Fallback>
        </mc:AlternateContent>
        <p:cxnSp>
          <p:nvCxnSpPr>
            <p:cNvPr id="44" name="Straight Arrow Connector 43">
              <a:extLst>
                <a:ext uri="{FF2B5EF4-FFF2-40B4-BE49-F238E27FC236}">
                  <a16:creationId xmlns:a16="http://schemas.microsoft.com/office/drawing/2014/main" id="{B513B714-1BE0-2678-F0E9-24B560D15B54}"/>
                </a:ext>
              </a:extLst>
            </p:cNvPr>
            <p:cNvCxnSpPr>
              <a:stCxn id="33" idx="6"/>
              <a:endCxn id="42" idx="1"/>
            </p:cNvCxnSpPr>
            <p:nvPr/>
          </p:nvCxnSpPr>
          <p:spPr>
            <a:xfrm flipV="1">
              <a:off x="8220556" y="3428999"/>
              <a:ext cx="99096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D54C10D-0490-7FE4-0BB3-7C2B3DE06215}"/>
                  </a:ext>
                </a:extLst>
              </p:cNvPr>
              <p:cNvSpPr txBox="1"/>
              <p:nvPr/>
            </p:nvSpPr>
            <p:spPr>
              <a:xfrm>
                <a:off x="4171818" y="4741609"/>
                <a:ext cx="1924182"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sSup>
                        <m:sSupPr>
                          <m:ctrlPr>
                            <a:rPr lang="es-MX" sz="2400" b="0" i="1" smtClean="0">
                              <a:latin typeface="Cambria Math" panose="02040503050406030204" pitchFamily="18" charset="0"/>
                            </a:rPr>
                          </m:ctrlPr>
                        </m:sSupPr>
                        <m:e>
                          <m:r>
                            <a:rPr lang="es-MX" sz="2400" b="0" i="1" smtClean="0">
                              <a:latin typeface="Cambria Math" panose="02040503050406030204" pitchFamily="18" charset="0"/>
                            </a:rPr>
                            <m:t>𝑊</m:t>
                          </m:r>
                        </m:e>
                        <m:sup>
                          <m:r>
                            <a:rPr lang="es-MX" sz="2400" b="0" i="1" smtClean="0">
                              <a:latin typeface="Cambria Math" panose="02040503050406030204" pitchFamily="18" charset="0"/>
                            </a:rPr>
                            <m:t>𝑇</m:t>
                          </m:r>
                        </m:sup>
                      </m:sSup>
                      <m:r>
                        <a:rPr lang="es-MX" sz="2400" b="0" i="1" smtClean="0">
                          <a:latin typeface="Cambria Math" panose="02040503050406030204" pitchFamily="18" charset="0"/>
                        </a:rPr>
                        <m:t>𝑋</m:t>
                      </m:r>
                      <m:r>
                        <a:rPr lang="es-MX" sz="2400" b="0" i="1" smtClean="0">
                          <a:latin typeface="Cambria Math" panose="02040503050406030204" pitchFamily="18" charset="0"/>
                        </a:rPr>
                        <m:t>+</m:t>
                      </m:r>
                      <m:r>
                        <a:rPr lang="es-MX" sz="2400" b="0" i="1" smtClean="0">
                          <a:latin typeface="Cambria Math" panose="02040503050406030204" pitchFamily="18" charset="0"/>
                        </a:rPr>
                        <m:t>𝑏</m:t>
                      </m:r>
                    </m:oMath>
                  </m:oMathPara>
                </a14:m>
                <a:endParaRPr lang="es-MX" sz="2400" dirty="0"/>
              </a:p>
            </p:txBody>
          </p:sp>
        </mc:Choice>
        <mc:Fallback>
          <p:sp>
            <p:nvSpPr>
              <p:cNvPr id="11" name="TextBox 10">
                <a:extLst>
                  <a:ext uri="{FF2B5EF4-FFF2-40B4-BE49-F238E27FC236}">
                    <a16:creationId xmlns:a16="http://schemas.microsoft.com/office/drawing/2014/main" id="{6D54C10D-0490-7FE4-0BB3-7C2B3DE06215}"/>
                  </a:ext>
                </a:extLst>
              </p:cNvPr>
              <p:cNvSpPr txBox="1">
                <a:spLocks noRot="1" noChangeAspect="1" noMove="1" noResize="1" noEditPoints="1" noAdjustHandles="1" noChangeArrowheads="1" noChangeShapeType="1" noTextEdit="1"/>
              </p:cNvSpPr>
              <p:nvPr/>
            </p:nvSpPr>
            <p:spPr>
              <a:xfrm>
                <a:off x="4171818" y="4741609"/>
                <a:ext cx="1924182" cy="369332"/>
              </a:xfrm>
              <a:prstGeom prst="rect">
                <a:avLst/>
              </a:prstGeom>
              <a:blipFill>
                <a:blip r:embed="rId16"/>
                <a:stretch>
                  <a:fillRect r="-633" b="-833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2943AD0-B982-692E-0924-C8F6E81B2ED5}"/>
                  </a:ext>
                </a:extLst>
              </p:cNvPr>
              <p:cNvSpPr txBox="1"/>
              <p:nvPr/>
            </p:nvSpPr>
            <p:spPr>
              <a:xfrm>
                <a:off x="4230436" y="5351504"/>
                <a:ext cx="1213024" cy="369332"/>
              </a:xfrm>
              <a:prstGeom prst="rect">
                <a:avLst/>
              </a:prstGeom>
              <a:noFill/>
            </p:spPr>
            <p:txBody>
              <a:bodyPr wrap="none" lIns="0" tIns="0" rIns="0" bIns="0" rtlCol="0">
                <a:spAutoFit/>
              </a:bodyPr>
              <a:lstStyle/>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r>
                      <a:rPr lang="es-MX" sz="2400" b="0" i="1" smtClean="0">
                        <a:solidFill>
                          <a:schemeClr val="tx1"/>
                        </a:solidFill>
                        <a:latin typeface="Cambria Math" panose="02040503050406030204" pitchFamily="18" charset="0"/>
                      </a:rPr>
                      <m:t> </m:t>
                    </m:r>
                    <m:r>
                      <a:rPr lang="es-MX" sz="2400" b="0" i="1" smtClean="0">
                        <a:latin typeface="Cambria Math" panose="02040503050406030204" pitchFamily="18" charset="0"/>
                      </a:rPr>
                      <m:t>=</m:t>
                    </m:r>
                  </m:oMath>
                </a14:m>
                <a:r>
                  <a:rPr lang="es-MX" sz="2400" dirty="0"/>
                  <a:t>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oMath>
                </a14:m>
                <a:r>
                  <a:rPr lang="es-MX" sz="2400" dirty="0"/>
                  <a:t>(z) </a:t>
                </a:r>
              </a:p>
            </p:txBody>
          </p:sp>
        </mc:Choice>
        <mc:Fallback>
          <p:sp>
            <p:nvSpPr>
              <p:cNvPr id="14" name="TextBox 13">
                <a:extLst>
                  <a:ext uri="{FF2B5EF4-FFF2-40B4-BE49-F238E27FC236}">
                    <a16:creationId xmlns:a16="http://schemas.microsoft.com/office/drawing/2014/main" id="{92943AD0-B982-692E-0924-C8F6E81B2ED5}"/>
                  </a:ext>
                </a:extLst>
              </p:cNvPr>
              <p:cNvSpPr txBox="1">
                <a:spLocks noRot="1" noChangeAspect="1" noMove="1" noResize="1" noEditPoints="1" noAdjustHandles="1" noChangeArrowheads="1" noChangeShapeType="1" noTextEdit="1"/>
              </p:cNvSpPr>
              <p:nvPr/>
            </p:nvSpPr>
            <p:spPr>
              <a:xfrm>
                <a:off x="4230436" y="5351504"/>
                <a:ext cx="1213024" cy="369332"/>
              </a:xfrm>
              <a:prstGeom prst="rect">
                <a:avLst/>
              </a:prstGeom>
              <a:blipFill>
                <a:blip r:embed="rId17"/>
                <a:stretch>
                  <a:fillRect l="-9045" t="-26667" r="-14070" b="-50000"/>
                </a:stretch>
              </a:blipFill>
            </p:spPr>
            <p:txBody>
              <a:bodyPr/>
              <a:lstStyle/>
              <a:p>
                <a:r>
                  <a:rPr lang="es-MX">
                    <a:noFill/>
                  </a:rPr>
                  <a:t> </a:t>
                </a:r>
              </a:p>
            </p:txBody>
          </p:sp>
        </mc:Fallback>
      </mc:AlternateContent>
      <p:sp>
        <p:nvSpPr>
          <p:cNvPr id="5" name="Marcador de contenido 2">
            <a:extLst>
              <a:ext uri="{FF2B5EF4-FFF2-40B4-BE49-F238E27FC236}">
                <a16:creationId xmlns:a16="http://schemas.microsoft.com/office/drawing/2014/main" id="{EC528961-5CBC-5C68-B599-36A328F7F7EF}"/>
              </a:ext>
            </a:extLst>
          </p:cNvPr>
          <p:cNvSpPr txBox="1">
            <a:spLocks/>
          </p:cNvSpPr>
          <p:nvPr/>
        </p:nvSpPr>
        <p:spPr>
          <a:xfrm>
            <a:off x="653468" y="4062136"/>
            <a:ext cx="3973533" cy="512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Visto de forma vectorial:</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818D3B7-03F4-5906-FB9D-29CCAA440051}"/>
                  </a:ext>
                </a:extLst>
              </p:cNvPr>
              <p:cNvSpPr txBox="1"/>
              <p:nvPr/>
            </p:nvSpPr>
            <p:spPr>
              <a:xfrm>
                <a:off x="703433" y="4757678"/>
                <a:ext cx="1116075" cy="9128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 </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m>
                                  <m:mPr>
                                    <m:mcs>
                                      <m:mc>
                                        <m:mcPr>
                                          <m:count m:val="1"/>
                                          <m:mcJc m:val="center"/>
                                        </m:mcPr>
                                      </m:mc>
                                    </m:mcs>
                                    <m:ctrlPr>
                                      <a:rPr lang="es-MX" b="0" i="1" smtClean="0">
                                        <a:latin typeface="Cambria Math" panose="02040503050406030204" pitchFamily="18" charset="0"/>
                                      </a:rPr>
                                    </m:ctrlPr>
                                  </m:mP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1</m:t>
                                          </m:r>
                                        </m:sub>
                                      </m:sSub>
                                    </m:e>
                                  </m:m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2</m:t>
                                          </m:r>
                                        </m:sub>
                                      </m:sSub>
                                    </m:e>
                                  </m:mr>
                                  <m:mr>
                                    <m:e>
                                      <m:r>
                                        <a:rPr lang="es-MX" i="1">
                                          <a:latin typeface="Cambria Math" panose="02040503050406030204" pitchFamily="18" charset="0"/>
                                          <a:ea typeface="Cambria Math" panose="02040503050406030204" pitchFamily="18" charset="0"/>
                                        </a:rPr>
                                        <m:t>⋅ ⋅ ⋅</m:t>
                                      </m:r>
                                    </m:e>
                                  </m:mr>
                                </m:m>
                              </m:e>
                            </m:m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𝑛</m:t>
                                    </m:r>
                                  </m:sub>
                                </m:sSub>
                              </m:e>
                            </m:mr>
                          </m:m>
                        </m:e>
                      </m:d>
                    </m:oMath>
                  </m:oMathPara>
                </a14:m>
                <a:endParaRPr lang="es-MX" dirty="0"/>
              </a:p>
            </p:txBody>
          </p:sp>
        </mc:Choice>
        <mc:Fallback>
          <p:sp>
            <p:nvSpPr>
              <p:cNvPr id="16" name="TextBox 15">
                <a:extLst>
                  <a:ext uri="{FF2B5EF4-FFF2-40B4-BE49-F238E27FC236}">
                    <a16:creationId xmlns:a16="http://schemas.microsoft.com/office/drawing/2014/main" id="{7818D3B7-03F4-5906-FB9D-29CCAA440051}"/>
                  </a:ext>
                </a:extLst>
              </p:cNvPr>
              <p:cNvSpPr txBox="1">
                <a:spLocks noRot="1" noChangeAspect="1" noMove="1" noResize="1" noEditPoints="1" noAdjustHandles="1" noChangeArrowheads="1" noChangeShapeType="1" noTextEdit="1"/>
              </p:cNvSpPr>
              <p:nvPr/>
            </p:nvSpPr>
            <p:spPr>
              <a:xfrm>
                <a:off x="703433" y="4757678"/>
                <a:ext cx="1116075" cy="912879"/>
              </a:xfrm>
              <a:prstGeom prst="rect">
                <a:avLst/>
              </a:prstGeom>
              <a:blipFill>
                <a:blip r:embed="rId18"/>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1D2DC6E-2325-23A2-834D-AE9F4D4EA786}"/>
                  </a:ext>
                </a:extLst>
              </p:cNvPr>
              <p:cNvSpPr txBox="1"/>
              <p:nvPr/>
            </p:nvSpPr>
            <p:spPr>
              <a:xfrm>
                <a:off x="2481061" y="4741609"/>
                <a:ext cx="1042145" cy="9167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𝑋</m:t>
                      </m:r>
                      <m:r>
                        <a:rPr lang="es-MX" b="0" i="1" smtClean="0">
                          <a:latin typeface="Cambria Math" panose="02040503050406030204" pitchFamily="18" charset="0"/>
                        </a:rPr>
                        <m:t>= </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m>
                                  <m:mPr>
                                    <m:mcs>
                                      <m:mc>
                                        <m:mcPr>
                                          <m:count m:val="1"/>
                                          <m:mcJc m:val="center"/>
                                        </m:mcPr>
                                      </m:mc>
                                    </m:mcs>
                                    <m:ctrlPr>
                                      <a:rPr lang="es-MX" b="0" i="1" smtClean="0">
                                        <a:latin typeface="Cambria Math" panose="02040503050406030204" pitchFamily="18" charset="0"/>
                                      </a:rPr>
                                    </m:ctrlPr>
                                  </m:mP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1</m:t>
                                          </m:r>
                                        </m:sub>
                                      </m:sSub>
                                    </m:e>
                                  </m:m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2</m:t>
                                          </m:r>
                                        </m:sub>
                                      </m:sSub>
                                    </m:e>
                                  </m:mr>
                                  <m:mr>
                                    <m:e>
                                      <m:r>
                                        <a:rPr lang="es-MX" i="1">
                                          <a:latin typeface="Cambria Math" panose="02040503050406030204" pitchFamily="18" charset="0"/>
                                          <a:ea typeface="Cambria Math" panose="02040503050406030204" pitchFamily="18" charset="0"/>
                                        </a:rPr>
                                        <m:t>⋅ ⋅ ⋅</m:t>
                                      </m:r>
                                    </m:e>
                                  </m:mr>
                                </m:m>
                              </m:e>
                            </m:m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𝑛</m:t>
                                    </m:r>
                                  </m:sub>
                                </m:sSub>
                              </m:e>
                            </m:mr>
                          </m:m>
                        </m:e>
                      </m:d>
                    </m:oMath>
                  </m:oMathPara>
                </a14:m>
                <a:endParaRPr lang="es-MX" dirty="0"/>
              </a:p>
            </p:txBody>
          </p:sp>
        </mc:Choice>
        <mc:Fallback>
          <p:sp>
            <p:nvSpPr>
              <p:cNvPr id="18" name="TextBox 17">
                <a:extLst>
                  <a:ext uri="{FF2B5EF4-FFF2-40B4-BE49-F238E27FC236}">
                    <a16:creationId xmlns:a16="http://schemas.microsoft.com/office/drawing/2014/main" id="{B1D2DC6E-2325-23A2-834D-AE9F4D4EA786}"/>
                  </a:ext>
                </a:extLst>
              </p:cNvPr>
              <p:cNvSpPr txBox="1">
                <a:spLocks noRot="1" noChangeAspect="1" noMove="1" noResize="1" noEditPoints="1" noAdjustHandles="1" noChangeArrowheads="1" noChangeShapeType="1" noTextEdit="1"/>
              </p:cNvSpPr>
              <p:nvPr/>
            </p:nvSpPr>
            <p:spPr>
              <a:xfrm>
                <a:off x="2481061" y="4741609"/>
                <a:ext cx="1042145" cy="916726"/>
              </a:xfrm>
              <a:prstGeom prst="rect">
                <a:avLst/>
              </a:prstGeom>
              <a:blipFill>
                <a:blip r:embed="rId19"/>
                <a:stretch>
                  <a:fillRect/>
                </a:stretch>
              </a:blipFill>
            </p:spPr>
            <p:txBody>
              <a:bodyPr/>
              <a:lstStyle/>
              <a:p>
                <a:r>
                  <a:rPr lang="es-MX">
                    <a:noFill/>
                  </a:rPr>
                  <a:t> </a:t>
                </a:r>
              </a:p>
            </p:txBody>
          </p:sp>
        </mc:Fallback>
      </mc:AlternateContent>
      <p:sp>
        <p:nvSpPr>
          <p:cNvPr id="20" name="Marcador de contenido 2">
            <a:extLst>
              <a:ext uri="{FF2B5EF4-FFF2-40B4-BE49-F238E27FC236}">
                <a16:creationId xmlns:a16="http://schemas.microsoft.com/office/drawing/2014/main" id="{D2E3FDA4-B203-106E-ECB6-5517133335FD}"/>
              </a:ext>
            </a:extLst>
          </p:cNvPr>
          <p:cNvSpPr txBox="1">
            <a:spLocks/>
          </p:cNvSpPr>
          <p:nvPr/>
        </p:nvSpPr>
        <p:spPr>
          <a:xfrm>
            <a:off x="1808122" y="1088240"/>
            <a:ext cx="8902700" cy="62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¿Cómo entreno el modelo para ajustar los parámetros W y b? </a:t>
            </a:r>
          </a:p>
        </p:txBody>
      </p:sp>
      <p:sp>
        <p:nvSpPr>
          <p:cNvPr id="21" name="Marcador de contenido 2">
            <a:extLst>
              <a:ext uri="{FF2B5EF4-FFF2-40B4-BE49-F238E27FC236}">
                <a16:creationId xmlns:a16="http://schemas.microsoft.com/office/drawing/2014/main" id="{B6E05403-CD59-23CA-674B-E519C3BAD714}"/>
              </a:ext>
            </a:extLst>
          </p:cNvPr>
          <p:cNvSpPr txBox="1">
            <a:spLocks/>
          </p:cNvSpPr>
          <p:nvPr/>
        </p:nvSpPr>
        <p:spPr>
          <a:xfrm>
            <a:off x="5852149" y="1927816"/>
            <a:ext cx="5846207" cy="20772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El Perceptrón es un algoritmo de clasificación binaria, para datos linealmente separables, desarrollado en 1958 por Frank Rosenblatt</a:t>
            </a:r>
          </a:p>
        </p:txBody>
      </p:sp>
    </p:spTree>
    <p:extLst>
      <p:ext uri="{BB962C8B-B14F-4D97-AF65-F5344CB8AC3E}">
        <p14:creationId xmlns:p14="http://schemas.microsoft.com/office/powerpoint/2010/main" val="218925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6C0DD-F643-668A-4D6C-00F7D1B9D1CE}"/>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5F58DC9C-E4D8-9B17-71D2-D4BB873FC555}"/>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FCFEF8C0-AA1A-63D6-E729-BE5A66D2B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7D8848BA-76BC-92F7-6E95-00943780923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p:sp>
        <p:nvSpPr>
          <p:cNvPr id="6" name="Título 1">
            <a:extLst>
              <a:ext uri="{FF2B5EF4-FFF2-40B4-BE49-F238E27FC236}">
                <a16:creationId xmlns:a16="http://schemas.microsoft.com/office/drawing/2014/main" id="{CE77BBEA-2231-7F71-4CA7-3C0B4B8A5C93}"/>
              </a:ext>
            </a:extLst>
          </p:cNvPr>
          <p:cNvSpPr txBox="1">
            <a:spLocks/>
          </p:cNvSpPr>
          <p:nvPr/>
        </p:nvSpPr>
        <p:spPr>
          <a:xfrm>
            <a:off x="3474765" y="286889"/>
            <a:ext cx="4851400" cy="6756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sz="4000" cap="small" dirty="0">
                <a:solidFill>
                  <a:srgbClr val="002780"/>
                </a:solidFill>
                <a:latin typeface="+mn-lt"/>
              </a:rPr>
              <a:t>Perceptrón</a:t>
            </a:r>
          </a:p>
        </p:txBody>
      </p:sp>
      <p:sp>
        <p:nvSpPr>
          <p:cNvPr id="20" name="Marcador de contenido 2">
            <a:extLst>
              <a:ext uri="{FF2B5EF4-FFF2-40B4-BE49-F238E27FC236}">
                <a16:creationId xmlns:a16="http://schemas.microsoft.com/office/drawing/2014/main" id="{ECF62AFC-6634-F573-2FF2-6004256804E0}"/>
              </a:ext>
            </a:extLst>
          </p:cNvPr>
          <p:cNvSpPr txBox="1">
            <a:spLocks/>
          </p:cNvSpPr>
          <p:nvPr/>
        </p:nvSpPr>
        <p:spPr>
          <a:xfrm>
            <a:off x="700045" y="2378762"/>
            <a:ext cx="1924182" cy="62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Algoritmo:</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3DC4A72-6067-D276-EAC6-A2B0AF8ECD2D}"/>
                  </a:ext>
                </a:extLst>
              </p:cNvPr>
              <p:cNvSpPr txBox="1"/>
              <p:nvPr/>
            </p:nvSpPr>
            <p:spPr>
              <a:xfrm>
                <a:off x="608773" y="2858397"/>
                <a:ext cx="5416565" cy="3970318"/>
              </a:xfrm>
              <a:prstGeom prst="rect">
                <a:avLst/>
              </a:prstGeom>
              <a:noFill/>
            </p:spPr>
            <p:txBody>
              <a:bodyPr wrap="square" rtlCol="0">
                <a:spAutoFit/>
              </a:bodyPr>
              <a:lstStyle/>
              <a:p>
                <a:r>
                  <a:rPr lang="es-MX" sz="2800" dirty="0"/>
                  <a:t>f</a:t>
                </a:r>
                <a:r>
                  <a:rPr lang="es-MX" sz="2800" dirty="0" err="1"/>
                  <a:t>or</a:t>
                </a:r>
                <a:r>
                  <a:rPr lang="es-MX" sz="2800" dirty="0"/>
                  <a:t> n in </a:t>
                </a:r>
                <a:r>
                  <a:rPr lang="es-MX" sz="2800" dirty="0" err="1"/>
                  <a:t>range</a:t>
                </a:r>
                <a:r>
                  <a:rPr lang="es-MX" sz="2800" dirty="0"/>
                  <a:t>(</a:t>
                </a:r>
                <a:r>
                  <a:rPr lang="es-MX" sz="2800" dirty="0" err="1"/>
                  <a:t>len</a:t>
                </a:r>
                <a:r>
                  <a:rPr lang="es-MX" sz="2800" dirty="0"/>
                  <a:t>(épocas)):</a:t>
                </a:r>
              </a:p>
              <a:p>
                <a:r>
                  <a:rPr lang="es-MX" sz="2800" dirty="0"/>
                  <a:t>    </a:t>
                </a:r>
                <a:r>
                  <a:rPr lang="es-MX" sz="2800" dirty="0" err="1"/>
                  <a:t>for</a:t>
                </a:r>
                <a:r>
                  <a:rPr lang="es-MX" sz="2800" dirty="0"/>
                  <a:t> i in </a:t>
                </a:r>
                <a:r>
                  <a:rPr lang="es-MX" sz="2800" dirty="0" err="1"/>
                  <a:t>range</a:t>
                </a:r>
                <a:r>
                  <a:rPr lang="es-MX" sz="2800" dirty="0"/>
                  <a:t>(</a:t>
                </a:r>
                <a:r>
                  <a:rPr lang="es-MX" sz="2800" dirty="0" err="1"/>
                  <a:t>len</a:t>
                </a:r>
                <a:r>
                  <a:rPr lang="es-MX" sz="2800" dirty="0"/>
                  <a:t>(</a:t>
                </a:r>
                <a:r>
                  <a:rPr lang="es-MX" sz="2800" dirty="0" err="1"/>
                  <a:t>n_entradas</a:t>
                </a:r>
                <a:r>
                  <a:rPr lang="es-MX" sz="2800" dirty="0"/>
                  <a:t>)):</a:t>
                </a:r>
              </a:p>
              <a:p>
                <a:r>
                  <a:rPr lang="es-MX" sz="2800" dirty="0"/>
                  <a:t>        </a:t>
                </a:r>
                <a14:m>
                  <m:oMath xmlns:m="http://schemas.openxmlformats.org/officeDocument/2006/math">
                    <m:r>
                      <a:rPr lang="es-MX" sz="2800" b="0" i="1" smtClean="0">
                        <a:latin typeface="Cambria Math" panose="02040503050406030204" pitchFamily="18" charset="0"/>
                      </a:rPr>
                      <m:t>𝑧</m:t>
                    </m:r>
                    <m:r>
                      <a:rPr lang="es-MX" sz="2800" b="0" i="1" smtClean="0">
                        <a:latin typeface="Cambria Math" panose="02040503050406030204" pitchFamily="18" charset="0"/>
                      </a:rPr>
                      <m:t>=</m:t>
                    </m:r>
                    <m:sSup>
                      <m:sSupPr>
                        <m:ctrlPr>
                          <a:rPr lang="es-MX" sz="2800" b="0" i="1" smtClean="0">
                            <a:latin typeface="Cambria Math" panose="02040503050406030204" pitchFamily="18" charset="0"/>
                          </a:rPr>
                        </m:ctrlPr>
                      </m:sSupPr>
                      <m:e>
                        <m:r>
                          <a:rPr lang="es-MX" sz="2800" b="0" i="1" smtClean="0">
                            <a:latin typeface="Cambria Math" panose="02040503050406030204" pitchFamily="18" charset="0"/>
                          </a:rPr>
                          <m:t>𝑊</m:t>
                        </m:r>
                      </m:e>
                      <m:sup>
                        <m:r>
                          <a:rPr lang="es-MX" sz="2800" b="0" i="1" smtClean="0">
                            <a:latin typeface="Cambria Math" panose="02040503050406030204" pitchFamily="18" charset="0"/>
                          </a:rPr>
                          <m:t>𝑇</m:t>
                        </m:r>
                      </m:sup>
                    </m:sSup>
                    <m:sSub>
                      <m:sSubPr>
                        <m:ctrlPr>
                          <a:rPr lang="es-MX" sz="2800" b="0" i="1" smtClean="0">
                            <a:latin typeface="Cambria Math" panose="02040503050406030204" pitchFamily="18" charset="0"/>
                          </a:rPr>
                        </m:ctrlPr>
                      </m:sSubPr>
                      <m:e>
                        <m:r>
                          <a:rPr lang="es-MX" sz="2800" b="0" i="1" smtClean="0">
                            <a:latin typeface="Cambria Math" panose="02040503050406030204" pitchFamily="18" charset="0"/>
                          </a:rPr>
                          <m:t>𝑋</m:t>
                        </m:r>
                      </m:e>
                      <m:sub>
                        <m:r>
                          <a:rPr lang="es-MX" sz="2800" b="0" i="1" smtClean="0">
                            <a:latin typeface="Cambria Math" panose="02040503050406030204" pitchFamily="18" charset="0"/>
                          </a:rPr>
                          <m:t>𝑖</m:t>
                        </m:r>
                      </m:sub>
                    </m:sSub>
                    <m:r>
                      <a:rPr lang="es-MX" sz="2800" b="0" i="1" smtClean="0">
                        <a:latin typeface="Cambria Math" panose="02040503050406030204" pitchFamily="18" charset="0"/>
                      </a:rPr>
                      <m:t>+</m:t>
                    </m:r>
                    <m:r>
                      <a:rPr lang="es-MX" sz="2800" b="0" i="1" smtClean="0">
                        <a:latin typeface="Cambria Math" panose="02040503050406030204" pitchFamily="18" charset="0"/>
                      </a:rPr>
                      <m:t>𝑏</m:t>
                    </m:r>
                  </m:oMath>
                </a14:m>
                <a:endParaRPr lang="es-MX" sz="2800" b="0" i="1" dirty="0">
                  <a:latin typeface="Cambria Math" panose="02040503050406030204" pitchFamily="18" charset="0"/>
                </a:endParaRPr>
              </a:p>
              <a:p>
                <a:pPr/>
                <a:r>
                  <a:rPr lang="es-MX" sz="2800" b="0" dirty="0">
                    <a:solidFill>
                      <a:schemeClr val="tx1"/>
                    </a:solidFill>
                  </a:rPr>
                  <a:t>        </a:t>
                </a:r>
                <a14:m>
                  <m:oMath xmlns:m="http://schemas.openxmlformats.org/officeDocument/2006/math">
                    <m:acc>
                      <m:accPr>
                        <m:chr m:val="̂"/>
                        <m:ctrlPr>
                          <a:rPr lang="es-MX" sz="2800" b="0" i="1" smtClean="0">
                            <a:solidFill>
                              <a:schemeClr val="tx1"/>
                            </a:solidFill>
                            <a:latin typeface="Cambria Math" panose="02040503050406030204" pitchFamily="18" charset="0"/>
                          </a:rPr>
                        </m:ctrlPr>
                      </m:accPr>
                      <m:e>
                        <m:r>
                          <a:rPr lang="es-MX" sz="2800" b="0" i="1" smtClean="0">
                            <a:solidFill>
                              <a:schemeClr val="tx1"/>
                            </a:solidFill>
                            <a:latin typeface="Cambria Math" panose="02040503050406030204" pitchFamily="18" charset="0"/>
                          </a:rPr>
                          <m:t>𝑦</m:t>
                        </m:r>
                      </m:e>
                    </m:acc>
                    <m:r>
                      <a:rPr lang="es-MX" sz="2800" b="0" i="0" smtClean="0">
                        <a:latin typeface="Cambria Math" panose="02040503050406030204" pitchFamily="18" charset="0"/>
                        <a:ea typeface="Cambria Math" panose="02040503050406030204" pitchFamily="18" charset="0"/>
                      </a:rPr>
                      <m:t>=</m:t>
                    </m:r>
                    <m:r>
                      <a:rPr lang="es-MX" sz="2800" b="0" i="1" smtClean="0">
                        <a:latin typeface="Cambria Math" panose="02040503050406030204" pitchFamily="18" charset="0"/>
                        <a:ea typeface="Cambria Math" panose="02040503050406030204" pitchFamily="18" charset="0"/>
                      </a:rPr>
                      <m:t>𝜑</m:t>
                    </m:r>
                    <m:d>
                      <m:dPr>
                        <m:ctrlPr>
                          <a:rPr lang="es-MX" sz="2800" b="0" i="1" smtClean="0">
                            <a:latin typeface="Cambria Math" panose="02040503050406030204" pitchFamily="18" charset="0"/>
                            <a:ea typeface="Cambria Math" panose="02040503050406030204" pitchFamily="18" charset="0"/>
                          </a:rPr>
                        </m:ctrlPr>
                      </m:dPr>
                      <m:e>
                        <m:r>
                          <a:rPr lang="es-MX" sz="2800" b="0" i="1" smtClean="0">
                            <a:latin typeface="Cambria Math" panose="02040503050406030204" pitchFamily="18" charset="0"/>
                            <a:ea typeface="Cambria Math" panose="02040503050406030204" pitchFamily="18" charset="0"/>
                          </a:rPr>
                          <m:t>𝑧</m:t>
                        </m:r>
                      </m:e>
                    </m:d>
                  </m:oMath>
                </a14:m>
                <a:endParaRPr lang="es-MX" sz="2800" b="0" dirty="0">
                  <a:ea typeface="Cambria Math" panose="02040503050406030204" pitchFamily="18" charset="0"/>
                </a:endParaRPr>
              </a:p>
              <a:p>
                <a:pPr/>
                <a:r>
                  <a:rPr lang="es-MX" sz="2800" dirty="0"/>
                  <a:t>        </a:t>
                </a:r>
                <a14:m>
                  <m:oMath xmlns:m="http://schemas.openxmlformats.org/officeDocument/2006/math">
                    <m:r>
                      <a:rPr lang="es-MX" sz="2800" b="0" i="1" smtClean="0">
                        <a:latin typeface="Cambria Math" panose="02040503050406030204" pitchFamily="18" charset="0"/>
                      </a:rPr>
                      <m:t>𝑒𝑟𝑟𝑜𝑟</m:t>
                    </m:r>
                    <m:r>
                      <a:rPr lang="es-MX" sz="2800" b="0" i="1" smtClean="0">
                        <a:latin typeface="Cambria Math" panose="02040503050406030204" pitchFamily="18" charset="0"/>
                      </a:rPr>
                      <m:t>=</m:t>
                    </m:r>
                    <m:sSub>
                      <m:sSubPr>
                        <m:ctrlPr>
                          <a:rPr lang="es-MX" sz="2800" b="0" i="1" smtClean="0">
                            <a:latin typeface="Cambria Math" panose="02040503050406030204" pitchFamily="18" charset="0"/>
                          </a:rPr>
                        </m:ctrlPr>
                      </m:sSubPr>
                      <m:e>
                        <m:r>
                          <a:rPr lang="es-MX" sz="2800" b="0" i="1" smtClean="0">
                            <a:latin typeface="Cambria Math" panose="02040503050406030204" pitchFamily="18" charset="0"/>
                          </a:rPr>
                          <m:t>𝑌</m:t>
                        </m:r>
                      </m:e>
                      <m:sub>
                        <m:r>
                          <a:rPr lang="es-MX" sz="2800" b="0" i="1" smtClean="0">
                            <a:latin typeface="Cambria Math" panose="02040503050406030204" pitchFamily="18" charset="0"/>
                          </a:rPr>
                          <m:t>𝑖</m:t>
                        </m:r>
                      </m:sub>
                    </m:sSub>
                    <m:r>
                      <a:rPr lang="es-MX" sz="2800" b="0" i="1" smtClean="0">
                        <a:latin typeface="Cambria Math" panose="02040503050406030204" pitchFamily="18" charset="0"/>
                      </a:rPr>
                      <m:t>−</m:t>
                    </m:r>
                  </m:oMath>
                </a14:m>
                <a:r>
                  <a:rPr lang="es-MX" sz="2800" b="0" dirty="0">
                    <a:solidFill>
                      <a:schemeClr val="tx1"/>
                    </a:solidFill>
                  </a:rPr>
                  <a:t> </a:t>
                </a:r>
                <a14:m>
                  <m:oMath xmlns:m="http://schemas.openxmlformats.org/officeDocument/2006/math">
                    <m:acc>
                      <m:accPr>
                        <m:chr m:val="̂"/>
                        <m:ctrlPr>
                          <a:rPr lang="es-MX" sz="2800" b="0" i="1" smtClean="0">
                            <a:solidFill>
                              <a:schemeClr val="tx1"/>
                            </a:solidFill>
                            <a:latin typeface="Cambria Math" panose="02040503050406030204" pitchFamily="18" charset="0"/>
                          </a:rPr>
                        </m:ctrlPr>
                      </m:accPr>
                      <m:e>
                        <m:r>
                          <a:rPr lang="es-MX" sz="2800" b="0" i="1" smtClean="0">
                            <a:solidFill>
                              <a:schemeClr val="tx1"/>
                            </a:solidFill>
                            <a:latin typeface="Cambria Math" panose="02040503050406030204" pitchFamily="18" charset="0"/>
                          </a:rPr>
                          <m:t>𝑦</m:t>
                        </m:r>
                      </m:e>
                    </m:acc>
                  </m:oMath>
                </a14:m>
                <a:endParaRPr lang="es-MX" sz="2800" dirty="0"/>
              </a:p>
              <a:p>
                <a:r>
                  <a:rPr lang="es-MX" sz="2800" dirty="0"/>
                  <a:t>        </a:t>
                </a:r>
                <a14:m>
                  <m:oMath xmlns:m="http://schemas.openxmlformats.org/officeDocument/2006/math">
                    <m:r>
                      <a:rPr lang="es-MX" sz="2800" b="0" i="1" smtClean="0">
                        <a:latin typeface="Cambria Math" panose="02040503050406030204" pitchFamily="18" charset="0"/>
                      </a:rPr>
                      <m:t>𝑤</m:t>
                    </m:r>
                    <m:r>
                      <a:rPr lang="es-MX" sz="2800" b="0" i="1" smtClean="0">
                        <a:latin typeface="Cambria Math" panose="02040503050406030204" pitchFamily="18" charset="0"/>
                      </a:rPr>
                      <m:t>=</m:t>
                    </m:r>
                    <m:r>
                      <m:rPr>
                        <m:sty m:val="p"/>
                      </m:rPr>
                      <a:rPr lang="es-MX" sz="2800" b="0" i="0" smtClean="0">
                        <a:latin typeface="Cambria Math" panose="02040503050406030204" pitchFamily="18" charset="0"/>
                      </a:rPr>
                      <m:t>w</m:t>
                    </m:r>
                    <m:r>
                      <a:rPr lang="es-MX" sz="2800" b="0" i="0"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η</m:t>
                    </m:r>
                    <m:r>
                      <a:rPr lang="es-MX" sz="2800" b="0" i="1" smtClean="0">
                        <a:latin typeface="Cambria Math" panose="02040503050406030204" pitchFamily="18" charset="0"/>
                        <a:ea typeface="Cambria Math" panose="02040503050406030204" pitchFamily="18" charset="0"/>
                      </a:rPr>
                      <m:t> ∗</m:t>
                    </m:r>
                    <m:r>
                      <a:rPr lang="es-MX" sz="2800" b="0" i="1" smtClean="0">
                        <a:latin typeface="Cambria Math" panose="02040503050406030204" pitchFamily="18" charset="0"/>
                        <a:ea typeface="Cambria Math" panose="02040503050406030204" pitchFamily="18" charset="0"/>
                      </a:rPr>
                      <m:t>𝑒𝑟𝑟𝑜𝑟</m:t>
                    </m:r>
                    <m:r>
                      <a:rPr lang="es-MX" sz="2800" b="0" i="1" smtClean="0">
                        <a:latin typeface="Cambria Math" panose="02040503050406030204" pitchFamily="18" charset="0"/>
                        <a:ea typeface="Cambria Math" panose="02040503050406030204" pitchFamily="18" charset="0"/>
                      </a:rPr>
                      <m:t> ∗</m:t>
                    </m:r>
                    <m:sSub>
                      <m:sSubPr>
                        <m:ctrlPr>
                          <a:rPr lang="es-MX" sz="2800" b="0" i="1" smtClean="0">
                            <a:latin typeface="Cambria Math" panose="02040503050406030204" pitchFamily="18" charset="0"/>
                            <a:ea typeface="Cambria Math" panose="02040503050406030204" pitchFamily="18" charset="0"/>
                          </a:rPr>
                        </m:ctrlPr>
                      </m:sSubPr>
                      <m:e>
                        <m:r>
                          <a:rPr lang="es-MX" sz="2800" b="0" i="1" smtClean="0">
                            <a:latin typeface="Cambria Math" panose="02040503050406030204" pitchFamily="18" charset="0"/>
                            <a:ea typeface="Cambria Math" panose="02040503050406030204" pitchFamily="18" charset="0"/>
                          </a:rPr>
                          <m:t>𝑋</m:t>
                        </m:r>
                      </m:e>
                      <m:sub>
                        <m:r>
                          <a:rPr lang="es-MX" sz="2800" b="0" i="1" smtClean="0">
                            <a:latin typeface="Cambria Math" panose="02040503050406030204" pitchFamily="18" charset="0"/>
                            <a:ea typeface="Cambria Math" panose="02040503050406030204" pitchFamily="18" charset="0"/>
                          </a:rPr>
                          <m:t>𝑖</m:t>
                        </m:r>
                      </m:sub>
                    </m:sSub>
                  </m:oMath>
                </a14:m>
                <a:endParaRPr lang="es-MX" sz="2800" b="0" dirty="0">
                  <a:ea typeface="Cambria Math" panose="02040503050406030204" pitchFamily="18" charset="0"/>
                </a:endParaRPr>
              </a:p>
              <a:p>
                <a:pPr/>
                <a:r>
                  <a:rPr lang="es-MX" sz="2800" b="0" dirty="0"/>
                  <a:t>        </a:t>
                </a:r>
                <a14:m>
                  <m:oMath xmlns:m="http://schemas.openxmlformats.org/officeDocument/2006/math">
                    <m:r>
                      <m:rPr>
                        <m:sty m:val="p"/>
                      </m:rPr>
                      <a:rPr lang="es-MX" sz="2800" b="0" i="0" smtClean="0">
                        <a:latin typeface="Cambria Math" panose="02040503050406030204" pitchFamily="18" charset="0"/>
                      </a:rPr>
                      <m:t>b</m:t>
                    </m:r>
                    <m:r>
                      <a:rPr lang="es-MX" sz="2800" b="0" i="1" smtClean="0">
                        <a:latin typeface="Cambria Math" panose="02040503050406030204" pitchFamily="18" charset="0"/>
                      </a:rPr>
                      <m:t> =</m:t>
                    </m:r>
                    <m:r>
                      <m:rPr>
                        <m:sty m:val="p"/>
                      </m:rPr>
                      <a:rPr lang="es-MX" sz="2800" b="0" i="0" smtClean="0">
                        <a:latin typeface="Cambria Math" panose="02040503050406030204" pitchFamily="18" charset="0"/>
                      </a:rPr>
                      <m:t>b</m:t>
                    </m:r>
                    <m:r>
                      <a:rPr lang="es-MX" sz="2800" b="0" i="0" smtClean="0">
                        <a:latin typeface="Cambria Math" panose="02040503050406030204" pitchFamily="18" charset="0"/>
                      </a:rPr>
                      <m:t> + </m:t>
                    </m:r>
                    <m:r>
                      <m:rPr>
                        <m:sty m:val="p"/>
                      </m:rPr>
                      <a:rPr lang="el-GR" sz="2800" b="0" i="1" smtClean="0">
                        <a:latin typeface="Cambria Math" panose="02040503050406030204" pitchFamily="18" charset="0"/>
                        <a:ea typeface="Cambria Math" panose="02040503050406030204" pitchFamily="18" charset="0"/>
                      </a:rPr>
                      <m:t>η</m:t>
                    </m:r>
                    <m:r>
                      <a:rPr lang="es-MX" sz="2800" b="0" i="1" smtClean="0">
                        <a:latin typeface="Cambria Math" panose="02040503050406030204" pitchFamily="18" charset="0"/>
                        <a:ea typeface="Cambria Math" panose="02040503050406030204" pitchFamily="18" charset="0"/>
                      </a:rPr>
                      <m:t> ∗</m:t>
                    </m:r>
                    <m:r>
                      <a:rPr lang="es-MX" sz="2800" b="0" i="1" smtClean="0">
                        <a:latin typeface="Cambria Math" panose="02040503050406030204" pitchFamily="18" charset="0"/>
                        <a:ea typeface="Cambria Math" panose="02040503050406030204" pitchFamily="18" charset="0"/>
                      </a:rPr>
                      <m:t>𝑒𝑟𝑟𝑜𝑟</m:t>
                    </m:r>
                  </m:oMath>
                </a14:m>
                <a:endParaRPr lang="es-MX" sz="2800" b="0" dirty="0">
                  <a:ea typeface="Cambria Math" panose="02040503050406030204" pitchFamily="18" charset="0"/>
                </a:endParaRPr>
              </a:p>
              <a:p>
                <a:endParaRPr lang="es-MX" sz="2800" dirty="0"/>
              </a:p>
              <a:p>
                <a:endParaRPr lang="es-MX" sz="2800" dirty="0"/>
              </a:p>
            </p:txBody>
          </p:sp>
        </mc:Choice>
        <mc:Fallback>
          <p:sp>
            <p:nvSpPr>
              <p:cNvPr id="13" name="TextBox 12">
                <a:extLst>
                  <a:ext uri="{FF2B5EF4-FFF2-40B4-BE49-F238E27FC236}">
                    <a16:creationId xmlns:a16="http://schemas.microsoft.com/office/drawing/2014/main" id="{73DC4A72-6067-D276-EAC6-A2B0AF8ECD2D}"/>
                  </a:ext>
                </a:extLst>
              </p:cNvPr>
              <p:cNvSpPr txBox="1">
                <a:spLocks noRot="1" noChangeAspect="1" noMove="1" noResize="1" noEditPoints="1" noAdjustHandles="1" noChangeArrowheads="1" noChangeShapeType="1" noTextEdit="1"/>
              </p:cNvSpPr>
              <p:nvPr/>
            </p:nvSpPr>
            <p:spPr>
              <a:xfrm>
                <a:off x="608773" y="2858397"/>
                <a:ext cx="5416565" cy="3970318"/>
              </a:xfrm>
              <a:prstGeom prst="rect">
                <a:avLst/>
              </a:prstGeom>
              <a:blipFill>
                <a:blip r:embed="rId5"/>
                <a:stretch>
                  <a:fillRect l="-2365" t="-169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3D672AB-A7AE-AE0C-517A-7DAECF6B44F4}"/>
                  </a:ext>
                </a:extLst>
              </p:cNvPr>
              <p:cNvSpPr txBox="1"/>
              <p:nvPr/>
            </p:nvSpPr>
            <p:spPr>
              <a:xfrm>
                <a:off x="6166664" y="1257300"/>
                <a:ext cx="5231601" cy="4093428"/>
              </a:xfrm>
              <a:prstGeom prst="rect">
                <a:avLst/>
              </a:prstGeom>
              <a:noFill/>
            </p:spPr>
            <p:txBody>
              <a:bodyPr wrap="square" rtlCol="0">
                <a:spAutoFit/>
              </a:bodyPr>
              <a:lstStyle/>
              <a:p>
                <a:pPr marL="285750" indent="-285750">
                  <a:buFont typeface="Arial" panose="020B0604020202020204" pitchFamily="34" charset="0"/>
                  <a:buChar char="•"/>
                </a:pPr>
                <a:r>
                  <a:rPr lang="es-MX" sz="2000" dirty="0"/>
                  <a:t>Épocas: Se define un número de épocas, esto es cuántas veces se va a iterar a través de todo el conjunto de datos. Es el número de iteraciones que se espera para llegar a la convergencia.</a:t>
                </a:r>
              </a:p>
              <a:p>
                <a:pPr marL="285750" indent="-285750">
                  <a:buFont typeface="Arial" panose="020B0604020202020204" pitchFamily="34" charset="0"/>
                  <a:buChar char="•"/>
                </a:pPr>
                <a:r>
                  <a:rPr lang="es-MX" sz="2000" dirty="0" err="1"/>
                  <a:t>n_entradas</a:t>
                </a:r>
                <a:r>
                  <a:rPr lang="es-MX" sz="2000" dirty="0"/>
                  <a:t>: Es el número de observaciones en el conjunto de datos.</a:t>
                </a:r>
              </a:p>
              <a:p>
                <a:pPr marL="285750" indent="-285750">
                  <a:buFont typeface="Arial" panose="020B0604020202020204" pitchFamily="34" charset="0"/>
                  <a:buChar char="•"/>
                </a:pPr>
                <a14:m>
                  <m:oMath xmlns:m="http://schemas.openxmlformats.org/officeDocument/2006/math">
                    <m:r>
                      <m:rPr>
                        <m:sty m:val="p"/>
                      </m:rPr>
                      <a:rPr lang="el-GR" sz="2000" b="0" i="1" smtClean="0">
                        <a:latin typeface="Cambria Math" panose="02040503050406030204" pitchFamily="18" charset="0"/>
                        <a:ea typeface="Cambria Math" panose="02040503050406030204" pitchFamily="18" charset="0"/>
                      </a:rPr>
                      <m:t>η</m:t>
                    </m:r>
                  </m:oMath>
                </a14:m>
                <a:r>
                  <a:rPr lang="es-MX" sz="2000" dirty="0"/>
                  <a:t> : El eta representa un factor de aprendizaje. Un eta pequeño haría que el modelo aprenda muy lento,  con uno muy grande podría no llegarse a una convergencia. Suele ir de 0 a 1, con potencias de 10: 0.001, 0.01, 0.1, 1</a:t>
                </a:r>
              </a:p>
            </p:txBody>
          </p:sp>
        </mc:Choice>
        <mc:Fallback>
          <p:sp>
            <p:nvSpPr>
              <p:cNvPr id="15" name="TextBox 14">
                <a:extLst>
                  <a:ext uri="{FF2B5EF4-FFF2-40B4-BE49-F238E27FC236}">
                    <a16:creationId xmlns:a16="http://schemas.microsoft.com/office/drawing/2014/main" id="{13D672AB-A7AE-AE0C-517A-7DAECF6B44F4}"/>
                  </a:ext>
                </a:extLst>
              </p:cNvPr>
              <p:cNvSpPr txBox="1">
                <a:spLocks noRot="1" noChangeAspect="1" noMove="1" noResize="1" noEditPoints="1" noAdjustHandles="1" noChangeArrowheads="1" noChangeShapeType="1" noTextEdit="1"/>
              </p:cNvSpPr>
              <p:nvPr/>
            </p:nvSpPr>
            <p:spPr>
              <a:xfrm>
                <a:off x="6166664" y="1257300"/>
                <a:ext cx="5231601" cy="4093428"/>
              </a:xfrm>
              <a:prstGeom prst="rect">
                <a:avLst/>
              </a:prstGeom>
              <a:blipFill>
                <a:blip r:embed="rId6"/>
                <a:stretch>
                  <a:fillRect l="-1049" t="-744" r="-1865" b="-163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B23588F-775A-3394-F2DE-91BEF206C116}"/>
                  </a:ext>
                </a:extLst>
              </p:cNvPr>
              <p:cNvSpPr txBox="1"/>
              <p:nvPr/>
            </p:nvSpPr>
            <p:spPr>
              <a:xfrm>
                <a:off x="1580338" y="1343746"/>
                <a:ext cx="1924182"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rPr>
                        <m:t>𝑧</m:t>
                      </m:r>
                      <m:r>
                        <a:rPr lang="es-MX" sz="2400" b="0" i="1" smtClean="0">
                          <a:latin typeface="Cambria Math" panose="02040503050406030204" pitchFamily="18" charset="0"/>
                        </a:rPr>
                        <m:t>=</m:t>
                      </m:r>
                      <m:sSup>
                        <m:sSupPr>
                          <m:ctrlPr>
                            <a:rPr lang="es-MX" sz="2400" b="0" i="1" smtClean="0">
                              <a:latin typeface="Cambria Math" panose="02040503050406030204" pitchFamily="18" charset="0"/>
                            </a:rPr>
                          </m:ctrlPr>
                        </m:sSupPr>
                        <m:e>
                          <m:r>
                            <a:rPr lang="es-MX" sz="2400" b="0" i="1" smtClean="0">
                              <a:latin typeface="Cambria Math" panose="02040503050406030204" pitchFamily="18" charset="0"/>
                            </a:rPr>
                            <m:t>𝑊</m:t>
                          </m:r>
                        </m:e>
                        <m:sup>
                          <m:r>
                            <a:rPr lang="es-MX" sz="2400" b="0" i="1" smtClean="0">
                              <a:latin typeface="Cambria Math" panose="02040503050406030204" pitchFamily="18" charset="0"/>
                            </a:rPr>
                            <m:t>𝑇</m:t>
                          </m:r>
                        </m:sup>
                      </m:sSup>
                      <m:r>
                        <a:rPr lang="es-MX" sz="2400" b="0" i="1" smtClean="0">
                          <a:latin typeface="Cambria Math" panose="02040503050406030204" pitchFamily="18" charset="0"/>
                        </a:rPr>
                        <m:t>𝑋</m:t>
                      </m:r>
                      <m:r>
                        <a:rPr lang="es-MX" sz="2400" b="0" i="1" smtClean="0">
                          <a:latin typeface="Cambria Math" panose="02040503050406030204" pitchFamily="18" charset="0"/>
                        </a:rPr>
                        <m:t>+</m:t>
                      </m:r>
                      <m:r>
                        <a:rPr lang="es-MX" sz="2400" b="0" i="1" smtClean="0">
                          <a:latin typeface="Cambria Math" panose="02040503050406030204" pitchFamily="18" charset="0"/>
                        </a:rPr>
                        <m:t>𝑏</m:t>
                      </m:r>
                    </m:oMath>
                  </m:oMathPara>
                </a14:m>
                <a:endParaRPr lang="es-MX" sz="2400" dirty="0"/>
              </a:p>
            </p:txBody>
          </p:sp>
        </mc:Choice>
        <mc:Fallback>
          <p:sp>
            <p:nvSpPr>
              <p:cNvPr id="22" name="TextBox 21">
                <a:extLst>
                  <a:ext uri="{FF2B5EF4-FFF2-40B4-BE49-F238E27FC236}">
                    <a16:creationId xmlns:a16="http://schemas.microsoft.com/office/drawing/2014/main" id="{FB23588F-775A-3394-F2DE-91BEF206C116}"/>
                  </a:ext>
                </a:extLst>
              </p:cNvPr>
              <p:cNvSpPr txBox="1">
                <a:spLocks noRot="1" noChangeAspect="1" noMove="1" noResize="1" noEditPoints="1" noAdjustHandles="1" noChangeArrowheads="1" noChangeShapeType="1" noTextEdit="1"/>
              </p:cNvSpPr>
              <p:nvPr/>
            </p:nvSpPr>
            <p:spPr>
              <a:xfrm>
                <a:off x="1580338" y="1343746"/>
                <a:ext cx="1924182" cy="369332"/>
              </a:xfrm>
              <a:prstGeom prst="rect">
                <a:avLst/>
              </a:prstGeom>
              <a:blipFill>
                <a:blip r:embed="rId7"/>
                <a:stretch>
                  <a:fillRect r="-633" b="-655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99D30EEA-0F94-2D99-4378-9F07DAB26EBB}"/>
                  </a:ext>
                </a:extLst>
              </p:cNvPr>
              <p:cNvSpPr txBox="1"/>
              <p:nvPr/>
            </p:nvSpPr>
            <p:spPr>
              <a:xfrm>
                <a:off x="1662136" y="1801437"/>
                <a:ext cx="1213024" cy="369332"/>
              </a:xfrm>
              <a:prstGeom prst="rect">
                <a:avLst/>
              </a:prstGeom>
              <a:noFill/>
            </p:spPr>
            <p:txBody>
              <a:bodyPr wrap="none" lIns="0" tIns="0" rIns="0" bIns="0" rtlCol="0">
                <a:spAutoFit/>
              </a:bodyPr>
              <a:lstStyle/>
              <a:p>
                <a14:m>
                  <m:oMath xmlns:m="http://schemas.openxmlformats.org/officeDocument/2006/math">
                    <m:acc>
                      <m:accPr>
                        <m:chr m:val="̂"/>
                        <m:ctrlPr>
                          <a:rPr lang="es-MX" sz="2400" b="0" i="1" smtClean="0">
                            <a:solidFill>
                              <a:schemeClr val="tx1"/>
                            </a:solidFill>
                            <a:latin typeface="Cambria Math" panose="02040503050406030204" pitchFamily="18" charset="0"/>
                          </a:rPr>
                        </m:ctrlPr>
                      </m:accPr>
                      <m:e>
                        <m:r>
                          <a:rPr lang="es-MX" sz="2400" b="0" i="1" smtClean="0">
                            <a:solidFill>
                              <a:schemeClr val="tx1"/>
                            </a:solidFill>
                            <a:latin typeface="Cambria Math" panose="02040503050406030204" pitchFamily="18" charset="0"/>
                          </a:rPr>
                          <m:t>𝑦</m:t>
                        </m:r>
                      </m:e>
                    </m:acc>
                    <m:r>
                      <a:rPr lang="es-MX" sz="2400" b="0" i="1" smtClean="0">
                        <a:solidFill>
                          <a:schemeClr val="tx1"/>
                        </a:solidFill>
                        <a:latin typeface="Cambria Math" panose="02040503050406030204" pitchFamily="18" charset="0"/>
                      </a:rPr>
                      <m:t> </m:t>
                    </m:r>
                    <m:r>
                      <a:rPr lang="es-MX" sz="2400" b="0" i="1" smtClean="0">
                        <a:latin typeface="Cambria Math" panose="02040503050406030204" pitchFamily="18" charset="0"/>
                      </a:rPr>
                      <m:t>=</m:t>
                    </m:r>
                  </m:oMath>
                </a14:m>
                <a:r>
                  <a:rPr lang="es-MX" sz="2400" dirty="0"/>
                  <a:t> </a:t>
                </a:r>
                <a14:m>
                  <m:oMath xmlns:m="http://schemas.openxmlformats.org/officeDocument/2006/math">
                    <m:r>
                      <a:rPr lang="es-MX" sz="2400" b="0" i="1" smtClean="0">
                        <a:latin typeface="Cambria Math" panose="02040503050406030204" pitchFamily="18" charset="0"/>
                        <a:ea typeface="Cambria Math" panose="02040503050406030204" pitchFamily="18" charset="0"/>
                      </a:rPr>
                      <m:t>𝜑</m:t>
                    </m:r>
                  </m:oMath>
                </a14:m>
                <a:r>
                  <a:rPr lang="es-MX" sz="2400" dirty="0"/>
                  <a:t>(z) </a:t>
                </a:r>
              </a:p>
            </p:txBody>
          </p:sp>
        </mc:Choice>
        <mc:Fallback>
          <p:sp>
            <p:nvSpPr>
              <p:cNvPr id="23" name="TextBox 22">
                <a:extLst>
                  <a:ext uri="{FF2B5EF4-FFF2-40B4-BE49-F238E27FC236}">
                    <a16:creationId xmlns:a16="http://schemas.microsoft.com/office/drawing/2014/main" id="{99D30EEA-0F94-2D99-4378-9F07DAB26EBB}"/>
                  </a:ext>
                </a:extLst>
              </p:cNvPr>
              <p:cNvSpPr txBox="1">
                <a:spLocks noRot="1" noChangeAspect="1" noMove="1" noResize="1" noEditPoints="1" noAdjustHandles="1" noChangeArrowheads="1" noChangeShapeType="1" noTextEdit="1"/>
              </p:cNvSpPr>
              <p:nvPr/>
            </p:nvSpPr>
            <p:spPr>
              <a:xfrm>
                <a:off x="1662136" y="1801437"/>
                <a:ext cx="1213024" cy="369332"/>
              </a:xfrm>
              <a:prstGeom prst="rect">
                <a:avLst/>
              </a:prstGeom>
              <a:blipFill>
                <a:blip r:embed="rId8"/>
                <a:stretch>
                  <a:fillRect l="-9045" t="-26667" r="-14070" b="-5000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A8A8B22-F4CE-64E7-4946-A437ED47258C}"/>
                  </a:ext>
                </a:extLst>
              </p:cNvPr>
              <p:cNvSpPr txBox="1"/>
              <p:nvPr/>
            </p:nvSpPr>
            <p:spPr>
              <a:xfrm>
                <a:off x="262108" y="245872"/>
                <a:ext cx="1116075" cy="9128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 </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m>
                                  <m:mPr>
                                    <m:mcs>
                                      <m:mc>
                                        <m:mcPr>
                                          <m:count m:val="1"/>
                                          <m:mcJc m:val="center"/>
                                        </m:mcPr>
                                      </m:mc>
                                    </m:mcs>
                                    <m:ctrlPr>
                                      <a:rPr lang="es-MX" b="0" i="1" smtClean="0">
                                        <a:latin typeface="Cambria Math" panose="02040503050406030204" pitchFamily="18" charset="0"/>
                                      </a:rPr>
                                    </m:ctrlPr>
                                  </m:mP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1</m:t>
                                          </m:r>
                                        </m:sub>
                                      </m:sSub>
                                    </m:e>
                                  </m:m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2</m:t>
                                          </m:r>
                                        </m:sub>
                                      </m:sSub>
                                    </m:e>
                                  </m:mr>
                                  <m:mr>
                                    <m:e>
                                      <m:r>
                                        <a:rPr lang="es-MX" i="1">
                                          <a:latin typeface="Cambria Math" panose="02040503050406030204" pitchFamily="18" charset="0"/>
                                          <a:ea typeface="Cambria Math" panose="02040503050406030204" pitchFamily="18" charset="0"/>
                                        </a:rPr>
                                        <m:t>⋅ ⋅ ⋅</m:t>
                                      </m:r>
                                    </m:e>
                                  </m:mr>
                                </m:m>
                              </m:e>
                            </m:m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𝑛</m:t>
                                    </m:r>
                                  </m:sub>
                                </m:sSub>
                              </m:e>
                            </m:mr>
                          </m:m>
                        </m:e>
                      </m:d>
                    </m:oMath>
                  </m:oMathPara>
                </a14:m>
                <a:endParaRPr lang="es-MX" dirty="0"/>
              </a:p>
            </p:txBody>
          </p:sp>
        </mc:Choice>
        <mc:Fallback>
          <p:sp>
            <p:nvSpPr>
              <p:cNvPr id="24" name="TextBox 23">
                <a:extLst>
                  <a:ext uri="{FF2B5EF4-FFF2-40B4-BE49-F238E27FC236}">
                    <a16:creationId xmlns:a16="http://schemas.microsoft.com/office/drawing/2014/main" id="{1A8A8B22-F4CE-64E7-4946-A437ED47258C}"/>
                  </a:ext>
                </a:extLst>
              </p:cNvPr>
              <p:cNvSpPr txBox="1">
                <a:spLocks noRot="1" noChangeAspect="1" noMove="1" noResize="1" noEditPoints="1" noAdjustHandles="1" noChangeArrowheads="1" noChangeShapeType="1" noTextEdit="1"/>
              </p:cNvSpPr>
              <p:nvPr/>
            </p:nvSpPr>
            <p:spPr>
              <a:xfrm>
                <a:off x="262108" y="245872"/>
                <a:ext cx="1116075" cy="912879"/>
              </a:xfrm>
              <a:prstGeom prst="rect">
                <a:avLst/>
              </a:prstGeom>
              <a:blipFill>
                <a:blip r:embed="rId9"/>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E4D4D96A-BB5F-41BC-89CD-DE0A00599108}"/>
                  </a:ext>
                </a:extLst>
              </p:cNvPr>
              <p:cNvSpPr txBox="1"/>
              <p:nvPr/>
            </p:nvSpPr>
            <p:spPr>
              <a:xfrm>
                <a:off x="1662136" y="286889"/>
                <a:ext cx="1042145" cy="9167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𝑋</m:t>
                      </m:r>
                      <m:r>
                        <a:rPr lang="es-MX" b="0" i="1" smtClean="0">
                          <a:latin typeface="Cambria Math" panose="02040503050406030204" pitchFamily="18" charset="0"/>
                        </a:rPr>
                        <m:t>= </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m>
                                  <m:mPr>
                                    <m:mcs>
                                      <m:mc>
                                        <m:mcPr>
                                          <m:count m:val="1"/>
                                          <m:mcJc m:val="center"/>
                                        </m:mcPr>
                                      </m:mc>
                                    </m:mcs>
                                    <m:ctrlPr>
                                      <a:rPr lang="es-MX" b="0" i="1" smtClean="0">
                                        <a:latin typeface="Cambria Math" panose="02040503050406030204" pitchFamily="18" charset="0"/>
                                      </a:rPr>
                                    </m:ctrlPr>
                                  </m:mP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1</m:t>
                                          </m:r>
                                        </m:sub>
                                      </m:sSub>
                                    </m:e>
                                  </m:m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2</m:t>
                                          </m:r>
                                        </m:sub>
                                      </m:sSub>
                                    </m:e>
                                  </m:mr>
                                  <m:mr>
                                    <m:e>
                                      <m:r>
                                        <a:rPr lang="es-MX" i="1">
                                          <a:latin typeface="Cambria Math" panose="02040503050406030204" pitchFamily="18" charset="0"/>
                                          <a:ea typeface="Cambria Math" panose="02040503050406030204" pitchFamily="18" charset="0"/>
                                        </a:rPr>
                                        <m:t>⋅ ⋅ ⋅</m:t>
                                      </m:r>
                                    </m:e>
                                  </m:mr>
                                </m:m>
                              </m:e>
                            </m:m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𝑛</m:t>
                                    </m:r>
                                  </m:sub>
                                </m:sSub>
                              </m:e>
                            </m:mr>
                          </m:m>
                        </m:e>
                      </m:d>
                    </m:oMath>
                  </m:oMathPara>
                </a14:m>
                <a:endParaRPr lang="es-MX" dirty="0"/>
              </a:p>
            </p:txBody>
          </p:sp>
        </mc:Choice>
        <mc:Fallback>
          <p:sp>
            <p:nvSpPr>
              <p:cNvPr id="25" name="TextBox 24">
                <a:extLst>
                  <a:ext uri="{FF2B5EF4-FFF2-40B4-BE49-F238E27FC236}">
                    <a16:creationId xmlns:a16="http://schemas.microsoft.com/office/drawing/2014/main" id="{E4D4D96A-BB5F-41BC-89CD-DE0A00599108}"/>
                  </a:ext>
                </a:extLst>
              </p:cNvPr>
              <p:cNvSpPr txBox="1">
                <a:spLocks noRot="1" noChangeAspect="1" noMove="1" noResize="1" noEditPoints="1" noAdjustHandles="1" noChangeArrowheads="1" noChangeShapeType="1" noTextEdit="1"/>
              </p:cNvSpPr>
              <p:nvPr/>
            </p:nvSpPr>
            <p:spPr>
              <a:xfrm>
                <a:off x="1662136" y="286889"/>
                <a:ext cx="1042145" cy="916726"/>
              </a:xfrm>
              <a:prstGeom prst="rect">
                <a:avLst/>
              </a:prstGeom>
              <a:blipFill>
                <a:blip r:embed="rId10"/>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71304A2C-712F-9B8D-26AA-50DD352089BC}"/>
                  </a:ext>
                </a:extLst>
              </p:cNvPr>
              <p:cNvSpPr txBox="1"/>
              <p:nvPr/>
            </p:nvSpPr>
            <p:spPr>
              <a:xfrm>
                <a:off x="429846" y="1310201"/>
                <a:ext cx="948337" cy="917111"/>
              </a:xfrm>
              <a:prstGeom prst="rect">
                <a:avLst/>
              </a:prstGeom>
              <a:noFill/>
            </p:spPr>
            <p:txBody>
              <a:bodyPr wrap="none" lIns="0" tIns="0" rIns="0" bIns="0" rtlCol="0">
                <a:spAutoFit/>
              </a:bodyPr>
              <a:lstStyle/>
              <a:p>
                <a:r>
                  <a:rPr lang="es-MX" b="0" dirty="0"/>
                  <a:t>Y </a:t>
                </a:r>
                <a14:m>
                  <m:oMath xmlns:m="http://schemas.openxmlformats.org/officeDocument/2006/math">
                    <m:r>
                      <a:rPr lang="es-MX" b="0" i="1" smtClean="0">
                        <a:latin typeface="Cambria Math" panose="02040503050406030204" pitchFamily="18" charset="0"/>
                      </a:rPr>
                      <m:t>= </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m>
                                <m:mPr>
                                  <m:mcs>
                                    <m:mc>
                                      <m:mcPr>
                                        <m:count m:val="1"/>
                                        <m:mcJc m:val="center"/>
                                      </m:mcPr>
                                    </m:mc>
                                  </m:mcs>
                                  <m:ctrlPr>
                                    <a:rPr lang="es-MX" b="0" i="1" smtClean="0">
                                      <a:latin typeface="Cambria Math" panose="02040503050406030204" pitchFamily="18" charset="0"/>
                                    </a:rPr>
                                  </m:ctrlPr>
                                </m:mP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1</m:t>
                                        </m:r>
                                      </m:sub>
                                    </m:sSub>
                                  </m:e>
                                </m:m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2</m:t>
                                        </m:r>
                                      </m:sub>
                                    </m:sSub>
                                  </m:e>
                                </m:mr>
                                <m:mr>
                                  <m:e>
                                    <m:r>
                                      <a:rPr lang="es-MX" i="1">
                                        <a:latin typeface="Cambria Math" panose="02040503050406030204" pitchFamily="18" charset="0"/>
                                        <a:ea typeface="Cambria Math" panose="02040503050406030204" pitchFamily="18" charset="0"/>
                                      </a:rPr>
                                      <m:t>⋅ ⋅ ⋅</m:t>
                                    </m:r>
                                  </m:e>
                                </m:mr>
                              </m:m>
                            </m:e>
                          </m:mr>
                          <m:mr>
                            <m:e>
                              <m:sSub>
                                <m:sSubPr>
                                  <m:ctrlPr>
                                    <a:rPr lang="es-MX" b="0" i="1" smtClean="0">
                                      <a:latin typeface="Cambria Math" panose="02040503050406030204" pitchFamily="18" charset="0"/>
                                    </a:rPr>
                                  </m:ctrlPr>
                                </m:sSubPr>
                                <m:e>
                                  <m:r>
                                    <a:rPr lang="es-MX" b="0" i="1" smtClean="0">
                                      <a:latin typeface="Cambria Math" panose="02040503050406030204" pitchFamily="18" charset="0"/>
                                    </a:rPr>
                                    <m:t>𝑦</m:t>
                                  </m:r>
                                </m:e>
                                <m:sub>
                                  <m:r>
                                    <a:rPr lang="es-MX" b="0" i="1" smtClean="0">
                                      <a:latin typeface="Cambria Math" panose="02040503050406030204" pitchFamily="18" charset="0"/>
                                    </a:rPr>
                                    <m:t>𝑛</m:t>
                                  </m:r>
                                </m:sub>
                              </m:sSub>
                            </m:e>
                          </m:mr>
                        </m:m>
                      </m:e>
                    </m:d>
                  </m:oMath>
                </a14:m>
                <a:endParaRPr lang="es-MX" dirty="0"/>
              </a:p>
            </p:txBody>
          </p:sp>
        </mc:Choice>
        <mc:Fallback>
          <p:sp>
            <p:nvSpPr>
              <p:cNvPr id="29" name="TextBox 28">
                <a:extLst>
                  <a:ext uri="{FF2B5EF4-FFF2-40B4-BE49-F238E27FC236}">
                    <a16:creationId xmlns:a16="http://schemas.microsoft.com/office/drawing/2014/main" id="{71304A2C-712F-9B8D-26AA-50DD352089BC}"/>
                  </a:ext>
                </a:extLst>
              </p:cNvPr>
              <p:cNvSpPr txBox="1">
                <a:spLocks noRot="1" noChangeAspect="1" noMove="1" noResize="1" noEditPoints="1" noAdjustHandles="1" noChangeArrowheads="1" noChangeShapeType="1" noTextEdit="1"/>
              </p:cNvSpPr>
              <p:nvPr/>
            </p:nvSpPr>
            <p:spPr>
              <a:xfrm>
                <a:off x="429846" y="1310201"/>
                <a:ext cx="948337" cy="917111"/>
              </a:xfrm>
              <a:prstGeom prst="rect">
                <a:avLst/>
              </a:prstGeom>
              <a:blipFill>
                <a:blip r:embed="rId11"/>
                <a:stretch>
                  <a:fillRect l="-15484"/>
                </a:stretch>
              </a:blipFill>
            </p:spPr>
            <p:txBody>
              <a:bodyPr/>
              <a:lstStyle/>
              <a:p>
                <a:r>
                  <a:rPr lang="es-MX">
                    <a:noFill/>
                  </a:rPr>
                  <a:t> </a:t>
                </a:r>
              </a:p>
            </p:txBody>
          </p:sp>
        </mc:Fallback>
      </mc:AlternateContent>
    </p:spTree>
    <p:extLst>
      <p:ext uri="{BB962C8B-B14F-4D97-AF65-F5344CB8AC3E}">
        <p14:creationId xmlns:p14="http://schemas.microsoft.com/office/powerpoint/2010/main" val="427478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6A29C-1101-AC45-8CB3-2C20DA059B63}"/>
            </a:ext>
          </a:extLst>
        </p:cNvPr>
        <p:cNvGrpSpPr/>
        <p:nvPr/>
      </p:nvGrpSpPr>
      <p:grpSpPr>
        <a:xfrm>
          <a:off x="0" y="0"/>
          <a:ext cx="0" cy="0"/>
          <a:chOff x="0" y="0"/>
          <a:chExt cx="0" cy="0"/>
        </a:xfrm>
      </p:grpSpPr>
      <p:sp>
        <p:nvSpPr>
          <p:cNvPr id="2" name="Google Shape;92;p13">
            <a:extLst>
              <a:ext uri="{FF2B5EF4-FFF2-40B4-BE49-F238E27FC236}">
                <a16:creationId xmlns:a16="http://schemas.microsoft.com/office/drawing/2014/main" id="{43977186-B7E3-D093-D134-3BA2F0C8E545}"/>
              </a:ext>
            </a:extLst>
          </p:cNvPr>
          <p:cNvSpPr txBox="1"/>
          <p:nvPr/>
        </p:nvSpPr>
        <p:spPr>
          <a:xfrm>
            <a:off x="7643191" y="6310289"/>
            <a:ext cx="405516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i="1" cap="small" dirty="0">
              <a:solidFill>
                <a:schemeClr val="accen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54A0769D-52FA-AED9-2123-B63D716B01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2684" y="6182398"/>
            <a:ext cx="1761393" cy="675602"/>
          </a:xfrm>
          <a:prstGeom prst="rect">
            <a:avLst/>
          </a:prstGeom>
        </p:spPr>
      </p:pic>
      <p:pic>
        <p:nvPicPr>
          <p:cNvPr id="4" name="Imagen 6">
            <a:extLst>
              <a:ext uri="{FF2B5EF4-FFF2-40B4-BE49-F238E27FC236}">
                <a16:creationId xmlns:a16="http://schemas.microsoft.com/office/drawing/2014/main" id="{D1BE98E8-14B4-3ACC-CE0C-96DB9A2A97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235"/>
          <a:stretch/>
        </p:blipFill>
        <p:spPr>
          <a:xfrm>
            <a:off x="87923" y="6211299"/>
            <a:ext cx="2580521" cy="617799"/>
          </a:xfrm>
          <a:prstGeom prst="rect">
            <a:avLst/>
          </a:prstGeom>
        </p:spPr>
      </p:pic>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9F1E0AE3-4835-8E3F-FA2D-67F4E2778EDE}"/>
                  </a:ext>
                </a:extLst>
              </p:cNvPr>
              <p:cNvSpPr txBox="1"/>
              <p:nvPr/>
            </p:nvSpPr>
            <p:spPr>
              <a:xfrm>
                <a:off x="8757362" y="2107402"/>
                <a:ext cx="1274131" cy="4657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𝑊</m:t>
                      </m:r>
                      <m:r>
                        <a:rPr lang="es-MX" b="0" i="1" smtClean="0">
                          <a:latin typeface="Cambria Math" panose="02040503050406030204" pitchFamily="18" charset="0"/>
                        </a:rPr>
                        <m:t>= </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r>
                                  <m:rPr>
                                    <m:brk m:alnAt="7"/>
                                  </m:rPr>
                                  <a:rPr lang="es-MX" b="0" i="1" smtClean="0">
                                    <a:latin typeface="Cambria Math" panose="02040503050406030204" pitchFamily="18" charset="0"/>
                                  </a:rPr>
                                  <m:t>−2.5</m:t>
                                </m:r>
                              </m:e>
                            </m:mr>
                            <m:mr>
                              <m:e>
                                <m:r>
                                  <a:rPr lang="es-MX" b="0" i="1" smtClean="0">
                                    <a:latin typeface="Cambria Math" panose="02040503050406030204" pitchFamily="18" charset="0"/>
                                    <a:ea typeface="Cambria Math" panose="02040503050406030204" pitchFamily="18" charset="0"/>
                                  </a:rPr>
                                  <m:t>1.75</m:t>
                                </m:r>
                              </m:e>
                            </m:mr>
                          </m:m>
                        </m:e>
                      </m:d>
                    </m:oMath>
                  </m:oMathPara>
                </a14:m>
                <a:endParaRPr lang="es-MX" dirty="0"/>
              </a:p>
            </p:txBody>
          </p:sp>
        </mc:Choice>
        <mc:Fallback>
          <p:sp>
            <p:nvSpPr>
              <p:cNvPr id="24" name="TextBox 23">
                <a:extLst>
                  <a:ext uri="{FF2B5EF4-FFF2-40B4-BE49-F238E27FC236}">
                    <a16:creationId xmlns:a16="http://schemas.microsoft.com/office/drawing/2014/main" id="{9F1E0AE3-4835-8E3F-FA2D-67F4E2778EDE}"/>
                  </a:ext>
                </a:extLst>
              </p:cNvPr>
              <p:cNvSpPr txBox="1">
                <a:spLocks noRot="1" noChangeAspect="1" noMove="1" noResize="1" noEditPoints="1" noAdjustHandles="1" noChangeArrowheads="1" noChangeShapeType="1" noTextEdit="1"/>
              </p:cNvSpPr>
              <p:nvPr/>
            </p:nvSpPr>
            <p:spPr>
              <a:xfrm>
                <a:off x="8757362" y="2107402"/>
                <a:ext cx="1274131" cy="465705"/>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FD134FB5-F3A8-098C-7C06-0AA674D85563}"/>
                  </a:ext>
                </a:extLst>
              </p:cNvPr>
              <p:cNvSpPr txBox="1"/>
              <p:nvPr/>
            </p:nvSpPr>
            <p:spPr>
              <a:xfrm>
                <a:off x="5723788" y="1360580"/>
                <a:ext cx="1924182" cy="198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𝑋</m:t>
                      </m:r>
                      <m:r>
                        <a:rPr lang="es-MX" b="0" i="1" smtClean="0">
                          <a:latin typeface="Cambria Math" panose="02040503050406030204" pitchFamily="18" charset="0"/>
                        </a:rPr>
                        <m:t>= </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m>
                                  <m:mPr>
                                    <m:mcs>
                                      <m:mc>
                                        <m:mcPr>
                                          <m:count m:val="1"/>
                                          <m:mcJc m:val="center"/>
                                        </m:mcPr>
                                      </m:mc>
                                    </m:mcs>
                                    <m:ctrlPr>
                                      <a:rPr lang="es-MX" b="0" i="1" smtClean="0">
                                        <a:latin typeface="Cambria Math" panose="02040503050406030204" pitchFamily="18" charset="0"/>
                                      </a:rPr>
                                    </m:ctrlPr>
                                  </m:mPr>
                                  <m:mr>
                                    <m:e>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1</m:t>
                                              </m:r>
                                            </m:e>
                                            <m:e>
                                              <m:r>
                                                <a:rPr lang="es-MX" b="0" i="1" smtClean="0">
                                                  <a:latin typeface="Cambria Math" panose="02040503050406030204" pitchFamily="18" charset="0"/>
                                                </a:rPr>
                                                <m:t>1</m:t>
                                              </m:r>
                                            </m:e>
                                          </m:eqArr>
                                        </m:e>
                                      </m:d>
                                    </m:e>
                                  </m:mr>
                                  <m:mr>
                                    <m:e>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−0.5</m:t>
                                              </m:r>
                                            </m:e>
                                            <m:e>
                                              <m:r>
                                                <a:rPr lang="es-MX" b="0" i="1" smtClean="0">
                                                  <a:latin typeface="Cambria Math" panose="02040503050406030204" pitchFamily="18" charset="0"/>
                                                </a:rPr>
                                                <m:t>1</m:t>
                                              </m:r>
                                            </m:e>
                                          </m:eqArr>
                                        </m:e>
                                      </m:d>
                                    </m:e>
                                  </m:mr>
                                  <m:mr>
                                    <m:e>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3</m:t>
                                              </m:r>
                                            </m:e>
                                            <m:e>
                                              <m:r>
                                                <a:rPr lang="es-MX" b="0" i="1" smtClean="0">
                                                  <a:latin typeface="Cambria Math" panose="02040503050406030204" pitchFamily="18" charset="0"/>
                                                </a:rPr>
                                                <m:t>1</m:t>
                                              </m:r>
                                            </m:e>
                                          </m:eqArr>
                                        </m:e>
                                      </m:d>
                                    </m:e>
                                  </m:mr>
                                </m:m>
                              </m:e>
                            </m:mr>
                            <m:mr>
                              <m:e>
                                <m:d>
                                  <m:dPr>
                                    <m:begChr m:val="["/>
                                    <m:endChr m:val="]"/>
                                    <m:ctrlPr>
                                      <a:rPr lang="es-MX" b="0" i="1" smtClean="0">
                                        <a:latin typeface="Cambria Math" panose="02040503050406030204" pitchFamily="18" charset="0"/>
                                      </a:rPr>
                                    </m:ctrlPr>
                                  </m:dPr>
                                  <m:e>
                                    <m:eqArr>
                                      <m:eqArrPr>
                                        <m:ctrlPr>
                                          <a:rPr lang="es-MX" b="0" i="1" smtClean="0">
                                            <a:latin typeface="Cambria Math" panose="02040503050406030204" pitchFamily="18" charset="0"/>
                                          </a:rPr>
                                        </m:ctrlPr>
                                      </m:eqArrPr>
                                      <m:e>
                                        <m:r>
                                          <a:rPr lang="es-MX" b="0" i="1" smtClean="0">
                                            <a:latin typeface="Cambria Math" panose="02040503050406030204" pitchFamily="18" charset="0"/>
                                          </a:rPr>
                                          <m:t>−2</m:t>
                                        </m:r>
                                      </m:e>
                                      <m:e>
                                        <m:r>
                                          <a:rPr lang="es-MX" b="0" i="1" smtClean="0">
                                            <a:latin typeface="Cambria Math" panose="02040503050406030204" pitchFamily="18" charset="0"/>
                                          </a:rPr>
                                          <m:t>1</m:t>
                                        </m:r>
                                      </m:e>
                                    </m:eqArr>
                                  </m:e>
                                </m:d>
                              </m:e>
                            </m:mr>
                          </m:m>
                        </m:e>
                      </m:d>
                    </m:oMath>
                  </m:oMathPara>
                </a14:m>
                <a:endParaRPr lang="es-MX" dirty="0"/>
              </a:p>
            </p:txBody>
          </p:sp>
        </mc:Choice>
        <mc:Fallback>
          <p:sp>
            <p:nvSpPr>
              <p:cNvPr id="25" name="TextBox 24">
                <a:extLst>
                  <a:ext uri="{FF2B5EF4-FFF2-40B4-BE49-F238E27FC236}">
                    <a16:creationId xmlns:a16="http://schemas.microsoft.com/office/drawing/2014/main" id="{FD134FB5-F3A8-098C-7C06-0AA674D85563}"/>
                  </a:ext>
                </a:extLst>
              </p:cNvPr>
              <p:cNvSpPr txBox="1">
                <a:spLocks noRot="1" noChangeAspect="1" noMove="1" noResize="1" noEditPoints="1" noAdjustHandles="1" noChangeArrowheads="1" noChangeShapeType="1" noTextEdit="1"/>
              </p:cNvSpPr>
              <p:nvPr/>
            </p:nvSpPr>
            <p:spPr>
              <a:xfrm>
                <a:off x="5723788" y="1360580"/>
                <a:ext cx="1924182" cy="1983813"/>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16461450-DD7D-16FC-96DF-14999522D47C}"/>
                  </a:ext>
                </a:extLst>
              </p:cNvPr>
              <p:cNvSpPr txBox="1"/>
              <p:nvPr/>
            </p:nvSpPr>
            <p:spPr>
              <a:xfrm>
                <a:off x="7628692" y="1830019"/>
                <a:ext cx="782843" cy="1020472"/>
              </a:xfrm>
              <a:prstGeom prst="rect">
                <a:avLst/>
              </a:prstGeom>
              <a:noFill/>
            </p:spPr>
            <p:txBody>
              <a:bodyPr wrap="none" lIns="0" tIns="0" rIns="0" bIns="0" rtlCol="0">
                <a:spAutoFit/>
              </a:bodyPr>
              <a:lstStyle/>
              <a:p>
                <a:r>
                  <a:rPr lang="es-MX" b="0" dirty="0"/>
                  <a:t>Y </a:t>
                </a:r>
                <a14:m>
                  <m:oMath xmlns:m="http://schemas.openxmlformats.org/officeDocument/2006/math">
                    <m:r>
                      <a:rPr lang="es-MX" b="0" i="1" smtClean="0">
                        <a:latin typeface="Cambria Math" panose="02040503050406030204" pitchFamily="18" charset="0"/>
                      </a:rPr>
                      <m:t>= </m:t>
                    </m:r>
                    <m:d>
                      <m:dPr>
                        <m:begChr m:val="["/>
                        <m:endChr m:val="]"/>
                        <m:ctrlPr>
                          <a:rPr lang="es-MX" b="0" i="1" smtClean="0">
                            <a:latin typeface="Cambria Math" panose="02040503050406030204" pitchFamily="18" charset="0"/>
                          </a:rPr>
                        </m:ctrlPr>
                      </m:dPr>
                      <m:e>
                        <m:m>
                          <m:mPr>
                            <m:mcs>
                              <m:mc>
                                <m:mcPr>
                                  <m:count m:val="1"/>
                                  <m:mcJc m:val="center"/>
                                </m:mcPr>
                              </m:mc>
                            </m:mcs>
                            <m:ctrlPr>
                              <a:rPr lang="es-MX" b="0" i="1" smtClean="0">
                                <a:latin typeface="Cambria Math" panose="02040503050406030204" pitchFamily="18" charset="0"/>
                              </a:rPr>
                            </m:ctrlPr>
                          </m:mPr>
                          <m:mr>
                            <m:e>
                              <m:m>
                                <m:mPr>
                                  <m:mcs>
                                    <m:mc>
                                      <m:mcPr>
                                        <m:count m:val="1"/>
                                        <m:mcJc m:val="center"/>
                                      </m:mcPr>
                                    </m:mc>
                                  </m:mcs>
                                  <m:ctrlPr>
                                    <a:rPr lang="es-MX" b="0" i="1" smtClean="0">
                                      <a:latin typeface="Cambria Math" panose="02040503050406030204" pitchFamily="18" charset="0"/>
                                    </a:rPr>
                                  </m:ctrlPr>
                                </m:mPr>
                                <m:mr>
                                  <m:e>
                                    <m:r>
                                      <m:rPr>
                                        <m:brk m:alnAt="7"/>
                                      </m:rPr>
                                      <a:rPr lang="es-MX" b="0" i="1" smtClean="0">
                                        <a:latin typeface="Cambria Math" panose="02040503050406030204" pitchFamily="18" charset="0"/>
                                      </a:rPr>
                                      <m:t>1</m:t>
                                    </m:r>
                                  </m:e>
                                </m:mr>
                                <m:mr>
                                  <m:e>
                                    <m:r>
                                      <a:rPr lang="es-MX" b="0" i="1" smtClean="0">
                                        <a:latin typeface="Cambria Math" panose="02040503050406030204" pitchFamily="18" charset="0"/>
                                      </a:rPr>
                                      <m:t>0</m:t>
                                    </m:r>
                                  </m:e>
                                </m:mr>
                                <m:mr>
                                  <m:e>
                                    <m:r>
                                      <a:rPr lang="es-MX" b="0" i="1" smtClean="0">
                                        <a:latin typeface="Cambria Math" panose="02040503050406030204" pitchFamily="18" charset="0"/>
                                      </a:rPr>
                                      <m:t>1</m:t>
                                    </m:r>
                                  </m:e>
                                </m:mr>
                              </m:m>
                            </m:e>
                          </m:mr>
                          <m:mr>
                            <m:e>
                              <m:r>
                                <a:rPr lang="es-MX" b="0" i="1" smtClean="0">
                                  <a:latin typeface="Cambria Math" panose="02040503050406030204" pitchFamily="18" charset="0"/>
                                  <a:ea typeface="Cambria Math" panose="02040503050406030204" pitchFamily="18" charset="0"/>
                                </a:rPr>
                                <m:t>0</m:t>
                              </m:r>
                            </m:e>
                          </m:mr>
                        </m:m>
                      </m:e>
                    </m:d>
                  </m:oMath>
                </a14:m>
                <a:endParaRPr lang="es-MX" dirty="0"/>
              </a:p>
            </p:txBody>
          </p:sp>
        </mc:Choice>
        <mc:Fallback>
          <p:sp>
            <p:nvSpPr>
              <p:cNvPr id="29" name="TextBox 28">
                <a:extLst>
                  <a:ext uri="{FF2B5EF4-FFF2-40B4-BE49-F238E27FC236}">
                    <a16:creationId xmlns:a16="http://schemas.microsoft.com/office/drawing/2014/main" id="{16461450-DD7D-16FC-96DF-14999522D47C}"/>
                  </a:ext>
                </a:extLst>
              </p:cNvPr>
              <p:cNvSpPr txBox="1">
                <a:spLocks noRot="1" noChangeAspect="1" noMove="1" noResize="1" noEditPoints="1" noAdjustHandles="1" noChangeArrowheads="1" noChangeShapeType="1" noTextEdit="1"/>
              </p:cNvSpPr>
              <p:nvPr/>
            </p:nvSpPr>
            <p:spPr>
              <a:xfrm>
                <a:off x="7628692" y="1830019"/>
                <a:ext cx="782843" cy="1020472"/>
              </a:xfrm>
              <a:prstGeom prst="rect">
                <a:avLst/>
              </a:prstGeom>
              <a:blipFill>
                <a:blip r:embed="rId7"/>
                <a:stretch>
                  <a:fillRect l="-17829"/>
                </a:stretch>
              </a:blipFill>
            </p:spPr>
            <p:txBody>
              <a:bodyPr/>
              <a:lstStyle/>
              <a:p>
                <a:r>
                  <a:rPr lang="es-MX">
                    <a:noFill/>
                  </a:rPr>
                  <a:t> </a:t>
                </a:r>
              </a:p>
            </p:txBody>
          </p:sp>
        </mc:Fallback>
      </mc:AlternateContent>
      <p:sp>
        <p:nvSpPr>
          <p:cNvPr id="5" name="Marcador de contenido 2">
            <a:extLst>
              <a:ext uri="{FF2B5EF4-FFF2-40B4-BE49-F238E27FC236}">
                <a16:creationId xmlns:a16="http://schemas.microsoft.com/office/drawing/2014/main" id="{81E50FB3-0F84-407D-FB6C-36AE4D043C34}"/>
              </a:ext>
            </a:extLst>
          </p:cNvPr>
          <p:cNvSpPr txBox="1">
            <a:spLocks/>
          </p:cNvSpPr>
          <p:nvPr/>
        </p:nvSpPr>
        <p:spPr>
          <a:xfrm>
            <a:off x="4633935" y="354521"/>
            <a:ext cx="3386178" cy="62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Un ejemplo práctico</a:t>
            </a:r>
          </a:p>
        </p:txBody>
      </p:sp>
      <p:sp>
        <p:nvSpPr>
          <p:cNvPr id="7" name="Marcador de contenido 2">
            <a:extLst>
              <a:ext uri="{FF2B5EF4-FFF2-40B4-BE49-F238E27FC236}">
                <a16:creationId xmlns:a16="http://schemas.microsoft.com/office/drawing/2014/main" id="{B9595EAF-8BB4-D537-56A2-F7C7D43E5EA8}"/>
              </a:ext>
            </a:extLst>
          </p:cNvPr>
          <p:cNvSpPr txBox="1">
            <a:spLocks/>
          </p:cNvSpPr>
          <p:nvPr/>
        </p:nvSpPr>
        <p:spPr>
          <a:xfrm>
            <a:off x="212078" y="1830019"/>
            <a:ext cx="4245846" cy="1013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Épocas: 3</a:t>
            </a:r>
          </a:p>
          <a:p>
            <a:pPr algn="just"/>
            <a:r>
              <a:rPr lang="es-MX" dirty="0">
                <a:latin typeface="Arial" panose="020B0604020202020204" pitchFamily="34" charset="0"/>
                <a:cs typeface="Arial" panose="020B0604020202020204" pitchFamily="34" charset="0"/>
              </a:rPr>
              <a:t>Factor de aprendizaje: 0.5</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C5876C8-F312-79C4-CDDA-80B00AA5670C}"/>
                  </a:ext>
                </a:extLst>
              </p:cNvPr>
              <p:cNvSpPr txBox="1"/>
              <p:nvPr/>
            </p:nvSpPr>
            <p:spPr>
              <a:xfrm>
                <a:off x="10377320" y="2201754"/>
                <a:ext cx="60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𝑏</m:t>
                      </m:r>
                      <m:r>
                        <a:rPr lang="es-MX" b="0" i="1" smtClean="0">
                          <a:latin typeface="Cambria Math" panose="02040503050406030204" pitchFamily="18" charset="0"/>
                        </a:rPr>
                        <m:t>=0</m:t>
                      </m:r>
                    </m:oMath>
                  </m:oMathPara>
                </a14:m>
                <a:endParaRPr lang="es-MX" dirty="0"/>
              </a:p>
            </p:txBody>
          </p:sp>
        </mc:Choice>
        <mc:Fallback>
          <p:sp>
            <p:nvSpPr>
              <p:cNvPr id="8" name="TextBox 7">
                <a:extLst>
                  <a:ext uri="{FF2B5EF4-FFF2-40B4-BE49-F238E27FC236}">
                    <a16:creationId xmlns:a16="http://schemas.microsoft.com/office/drawing/2014/main" id="{3C5876C8-F312-79C4-CDDA-80B00AA5670C}"/>
                  </a:ext>
                </a:extLst>
              </p:cNvPr>
              <p:cNvSpPr txBox="1">
                <a:spLocks noRot="1" noChangeAspect="1" noMove="1" noResize="1" noEditPoints="1" noAdjustHandles="1" noChangeArrowheads="1" noChangeShapeType="1" noTextEdit="1"/>
              </p:cNvSpPr>
              <p:nvPr/>
            </p:nvSpPr>
            <p:spPr>
              <a:xfrm>
                <a:off x="10377320" y="2201754"/>
                <a:ext cx="606192" cy="276999"/>
              </a:xfrm>
              <a:prstGeom prst="rect">
                <a:avLst/>
              </a:prstGeom>
              <a:blipFill>
                <a:blip r:embed="rId8"/>
                <a:stretch>
                  <a:fillRect l="-10000" r="-9000" b="-6522"/>
                </a:stretch>
              </a:blipFill>
            </p:spPr>
            <p:txBody>
              <a:bodyPr/>
              <a:lstStyle/>
              <a:p>
                <a:r>
                  <a:rPr lang="es-MX">
                    <a:noFill/>
                  </a:rPr>
                  <a:t> </a:t>
                </a:r>
              </a:p>
            </p:txBody>
          </p:sp>
        </mc:Fallback>
      </mc:AlternateContent>
      <p:sp>
        <p:nvSpPr>
          <p:cNvPr id="11" name="Marcador de contenido 2">
            <a:extLst>
              <a:ext uri="{FF2B5EF4-FFF2-40B4-BE49-F238E27FC236}">
                <a16:creationId xmlns:a16="http://schemas.microsoft.com/office/drawing/2014/main" id="{DFDA6F45-82AB-932E-E040-9B7FE76A9A56}"/>
              </a:ext>
            </a:extLst>
          </p:cNvPr>
          <p:cNvSpPr txBox="1">
            <a:spLocks/>
          </p:cNvSpPr>
          <p:nvPr/>
        </p:nvSpPr>
        <p:spPr>
          <a:xfrm>
            <a:off x="212078" y="1125476"/>
            <a:ext cx="3386178" cy="6280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latin typeface="Arial" panose="020B0604020202020204" pitchFamily="34" charset="0"/>
                <a:cs typeface="Arial" panose="020B0604020202020204" pitchFamily="34" charset="0"/>
              </a:rPr>
              <a:t>Valores iniciales:</a:t>
            </a:r>
          </a:p>
        </p:txBody>
      </p:sp>
      <p:pic>
        <p:nvPicPr>
          <p:cNvPr id="26" name="Picture 25">
            <a:extLst>
              <a:ext uri="{FF2B5EF4-FFF2-40B4-BE49-F238E27FC236}">
                <a16:creationId xmlns:a16="http://schemas.microsoft.com/office/drawing/2014/main" id="{AAA77F40-2981-07DF-6330-CC4FC3C9C27F}"/>
              </a:ext>
            </a:extLst>
          </p:cNvPr>
          <p:cNvPicPr>
            <a:picLocks noChangeAspect="1"/>
          </p:cNvPicPr>
          <p:nvPr/>
        </p:nvPicPr>
        <p:blipFill>
          <a:blip r:embed="rId9"/>
          <a:stretch>
            <a:fillRect/>
          </a:stretch>
        </p:blipFill>
        <p:spPr>
          <a:xfrm>
            <a:off x="3376233" y="3722376"/>
            <a:ext cx="5439534" cy="2114845"/>
          </a:xfrm>
          <a:prstGeom prst="rect">
            <a:avLst/>
          </a:prstGeom>
        </p:spPr>
      </p:pic>
    </p:spTree>
    <p:extLst>
      <p:ext uri="{BB962C8B-B14F-4D97-AF65-F5344CB8AC3E}">
        <p14:creationId xmlns:p14="http://schemas.microsoft.com/office/powerpoint/2010/main" val="2862272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453</TotalTime>
  <Words>2816</Words>
  <Application>Microsoft Office PowerPoint</Application>
  <PresentationFormat>Widescreen</PresentationFormat>
  <Paragraphs>563</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Cambria Math</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ORTIZ MACIAS, GUILLERMO</dc:creator>
  <cp:lastModifiedBy>ORTIZ MACIAS, GUILLERMO</cp:lastModifiedBy>
  <cp:revision>6</cp:revision>
  <dcterms:created xsi:type="dcterms:W3CDTF">2025-03-17T16:08:01Z</dcterms:created>
  <dcterms:modified xsi:type="dcterms:W3CDTF">2025-03-17T23:41:59Z</dcterms:modified>
</cp:coreProperties>
</file>