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</p:sldMasterIdLst>
  <p:notesMasterIdLst>
    <p:notesMasterId r:id="rId42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29" autoAdjust="0"/>
    <p:restoredTop sz="77922" autoAdjust="0"/>
  </p:normalViewPr>
  <p:slideViewPr>
    <p:cSldViewPr snapToGrid="0">
      <p:cViewPr varScale="1">
        <p:scale>
          <a:sx n="52" d="100"/>
          <a:sy n="52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font" Target="fonts/font4.fntdata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F976-CAC4-4368-9679-3295F10165D3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9945-C72E-4E4D-A0F6-68E2D1FCBA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38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97418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47588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36868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15055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279350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G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3741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444233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21745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395821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78925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2854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2804632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4" y="8866096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</a:rPr>
              <a:t>(More notes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24633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339870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95200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1375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3232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388194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42711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9945-C72E-4E4D-A0F6-68E2D1FCBA6B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361186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242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65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70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461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95241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3716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2122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670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68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8361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297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292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567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447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5394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902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00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2947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91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62780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2190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614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0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694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59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5886006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703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2984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37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072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49199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41771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288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05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2842613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83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30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46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900471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53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0415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953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144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0005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2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95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34782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20535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50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2100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0530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623067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9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531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65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4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76917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06178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37248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59914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05064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7308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369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215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4491635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3000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3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857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9632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619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26092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87238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69755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3955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3090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943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2897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978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099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0617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93400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75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5962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93471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99845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05771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67587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5741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0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26394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270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624858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070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5874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825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7613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3819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3542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8169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962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16069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7657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673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548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0268803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598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9897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6042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117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81812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69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4407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551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12186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666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107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1117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5581161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290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14927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86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22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03759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156782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63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08123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75510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352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9359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1466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8345035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0748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24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234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5689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69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38583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80809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500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76355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67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94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9301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36226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0742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580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10922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1855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016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51178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01969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91901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305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6645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3584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612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9214959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615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68541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4644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7878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29104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3925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04582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520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2213754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5070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1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613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63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140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411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089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01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868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82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5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5528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0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92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79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18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09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25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8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7988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093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4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038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552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34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9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717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7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4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302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51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257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999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8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0539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37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332906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95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1598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635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02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750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9918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3635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2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555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871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75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00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74928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6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75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893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532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3811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72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8517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6020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5716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752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984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453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482739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97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3659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853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7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6484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156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4677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8581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70451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066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10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227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655651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0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00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5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1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04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44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12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18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76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6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1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3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1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45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59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04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97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winddatabase.codeple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s-GT" dirty="0"/>
              <a:t>Módulo 1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0"/>
            <a:r>
              <a:rPr lang="es-GT" dirty="0"/>
              <a:t>Introducción a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9390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Versiones de SQL Server </a:t>
            </a:r>
            <a:endParaRPr lang="es-GT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285366"/>
              </p:ext>
            </p:extLst>
          </p:nvPr>
        </p:nvGraphicFramePr>
        <p:xfrm>
          <a:off x="2433232" y="1346563"/>
          <a:ext cx="4428034" cy="54040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Release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2008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itchFamily="34" charset="0"/>
                          <a:cs typeface="Segoe UI" pitchFamily="34" charset="0"/>
                        </a:rPr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3566" y="900640"/>
            <a:ext cx="257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Versions</a:t>
            </a:r>
            <a:endParaRPr lang="en-IN" sz="2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Ediciones de SQL Server 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SQL Server Editions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645754"/>
              </p:ext>
            </p:extLst>
          </p:nvPr>
        </p:nvGraphicFramePr>
        <p:xfrm>
          <a:off x="803656" y="1892971"/>
          <a:ext cx="7183671" cy="3316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5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36">
                <a:tc>
                  <a:txBody>
                    <a:bodyPr/>
                    <a:lstStyle/>
                    <a:p>
                      <a:r>
                        <a:rPr lang="es-G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Ediciones principales</a:t>
                      </a:r>
                      <a:endParaRPr lang="en-US" sz="24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GT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Otras ediciones</a:t>
                      </a:r>
                      <a:endParaRPr lang="en-US" sz="24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Enterprise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Parallel</a:t>
                      </a:r>
                      <a:r>
                        <a:rPr lang="en-US" sz="2400" baseline="0" dirty="0">
                          <a:latin typeface="Segoe UI" pitchFamily="34" charset="0"/>
                          <a:cs typeface="Segoe UI" pitchFamily="34" charset="0"/>
                        </a:rPr>
                        <a:t> Data Warehouse</a:t>
                      </a:r>
                      <a:endParaRPr lang="en-US" sz="2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Standard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Business Intelligence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endParaRPr lang="en-US" sz="2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Express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endParaRPr lang="en-US" sz="2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Express LocalDB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36">
                <a:tc>
                  <a:txBody>
                    <a:bodyPr/>
                    <a:lstStyle/>
                    <a:p>
                      <a:endParaRPr lang="en-US" sz="2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12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Servidor SQL en la nube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dirty="0"/>
              <a:t>SQL Server instalado en una máquina virtual en la nube </a:t>
            </a:r>
          </a:p>
          <a:p>
            <a:pPr lvl="0"/>
            <a:r>
              <a:rPr lang="es-GT" dirty="0"/>
              <a:t>Base de datos SQL de Microsoft Azure trabajando como servicio.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2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Lección 3: Primeros pasos con SQL Server Management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Iniciando SSMS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Conectándose a SQL Server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Trabajando con </a:t>
            </a:r>
            <a:r>
              <a:rPr lang="es-GT" sz="2800" b="0" i="0" dirty="0" err="1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Object</a:t>
            </a:r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Explorer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Trabajando con archivos de script y proyectos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Ejecutando Consultas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Usando libros en línea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Demostración: presentación de Microsoft SQL Server  Iniciando SSMS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Iniciando SSMS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855322"/>
            <a:ext cx="829332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dirty="0"/>
              <a:t>Inicie SSMS desde la pantalla de Inicio de Windows</a:t>
            </a:r>
          </a:p>
          <a:p>
            <a:pPr lvl="1"/>
            <a:r>
              <a:rPr lang="es-GT" dirty="0"/>
              <a:t>O escriba "SSMS" en el cuadro "Buscar programas y archivos“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dirty="0"/>
              <a:t>Es posible conectarse a una instancia o trabajar desconectado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dirty="0"/>
              <a:t>La configuración incluye: 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Fuentes y colores, numeración de líneas, ajuste de palabras 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abren un conjunto de ventanas desde el inicio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dirty="0"/>
              <a:t>Las ventanas útiles incluyen el editor de consultas, el Explorador de objetos y el Explorador de soluciones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3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Conectándose a SQL Server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dirty="0"/>
              <a:t>Conectarse a SQL Server requiere tres elementos: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Nombre de Instancia</a:t>
            </a:r>
          </a:p>
          <a:p>
            <a:pPr lvl="2"/>
            <a:r>
              <a:rPr lang="es-GT" dirty="0"/>
              <a:t>Utilice el formato host \ instancia, a excepción de la instancia predeterminada </a:t>
            </a:r>
          </a:p>
          <a:p>
            <a:pPr lvl="2"/>
            <a:r>
              <a:rPr lang="es-GT" dirty="0"/>
              <a:t>Para Azure SQL </a:t>
            </a:r>
            <a:r>
              <a:rPr lang="es-GT" dirty="0" err="1"/>
              <a:t>Database</a:t>
            </a:r>
            <a:r>
              <a:rPr lang="es-GT" dirty="0"/>
              <a:t>, use el nombre </a:t>
            </a:r>
            <a:r>
              <a:rPr lang="es-GT" dirty="0" err="1"/>
              <a:t>fully-qualified</a:t>
            </a:r>
            <a:r>
              <a:rPr lang="es-GT" dirty="0"/>
              <a:t> </a:t>
            </a:r>
            <a:r>
              <a:rPr lang="es-GT" dirty="0" err="1"/>
              <a:t>domain</a:t>
            </a:r>
            <a:r>
              <a:rPr lang="es-GT" dirty="0"/>
              <a:t> </a:t>
            </a:r>
            <a:r>
              <a:rPr lang="es-GT" dirty="0" err="1"/>
              <a:t>name</a:t>
            </a:r>
            <a:r>
              <a:rPr lang="es-GT" kern="0" dirty="0">
                <a:solidFill>
                  <a:srgbClr val="000000"/>
                </a:solidFill>
              </a:rPr>
              <a:t> de Base de datos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A default database can be assigned to logons (except for SQL Azure)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Autenticación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Puede ser Autenticación de Windows o Autenticación de SQL Server</a:t>
            </a:r>
          </a:p>
          <a:p>
            <a:pPr lvl="3"/>
            <a:r>
              <a:rPr lang="es-GT" kern="0" dirty="0">
                <a:solidFill>
                  <a:srgbClr val="000000"/>
                </a:solidFill>
              </a:rPr>
              <a:t>La base de datos SQL de Microsoft Azure solo usa Autenticación de SQL Server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La cuenta debe ser creada por un administrador de base de datos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 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Trabajando con </a:t>
            </a:r>
            <a:r>
              <a:rPr lang="es-GT" sz="2800" b="0" i="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Object</a:t>
            </a:r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Explorer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 err="1">
                <a:solidFill>
                  <a:srgbClr val="000000"/>
                </a:solidFill>
              </a:rPr>
              <a:t>Object</a:t>
            </a:r>
            <a:r>
              <a:rPr lang="es-GT" sz="2400" kern="0" dirty="0">
                <a:solidFill>
                  <a:srgbClr val="000000"/>
                </a:solidFill>
              </a:rPr>
              <a:t> Explorer es una herramienta gráfica para administrar SQL Server y examinar objetos en instancias y niveles de bases de datos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menús contextuales sensibles al contexto proporcionan comandos de uso frecuente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definiciones de objeto se pueden crear como instrucciones T-SQL en una ventana de consulta, el portapapeles o un archivo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pueden iniciar nuevas ventanas de consulta haciendo clic con el botón derecho en las bases de datos en el Explorador de objetos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Cambiar el objeto seleccionado en el Explorador de objetos no cambia la conexión existente en la ventana de consulta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4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21942b4-ff49-4e9f-a896-44f2ef0205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Trabajando con archivos de script y proyectos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scripts de T-SQL son archivos de texto, que generalmente reciben una extensión .</a:t>
            </a:r>
            <a:r>
              <a:rPr lang="es-GT" sz="2400" kern="0" dirty="0" err="1">
                <a:solidFill>
                  <a:srgbClr val="000000"/>
                </a:solidFill>
              </a:rPr>
              <a:t>sql</a:t>
            </a:r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SSMS puede abrir, editar y ejecutar código en archivos de script directamente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SSMS también puede organizar scripts en contenedores lógicos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Los scripts se pueden asociar con proyectos de SQL Server Script (* .</a:t>
            </a:r>
            <a:r>
              <a:rPr lang="es-GT" sz="2000" kern="0" dirty="0" err="1">
                <a:solidFill>
                  <a:srgbClr val="000000"/>
                </a:solidFill>
              </a:rPr>
              <a:t>ssmssqlproj</a:t>
            </a:r>
            <a:r>
              <a:rPr lang="es-GT" sz="2000" kern="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Los proyectos se pueden organizar en soluciones (* .</a:t>
            </a:r>
            <a:r>
              <a:rPr lang="es-GT" sz="2000" kern="0" dirty="0" err="1">
                <a:solidFill>
                  <a:srgbClr val="000000"/>
                </a:solidFill>
              </a:rPr>
              <a:t>ssmssln</a:t>
            </a:r>
            <a:r>
              <a:rPr lang="es-GT" sz="2000" kern="0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Abrir una solución en SSMS proporciona un acceso conveniente a las secuencias de comandos en los proyectos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Utilizará proyectos a lo largo de este curso y sus laboratorios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0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cf64565-9fe2-4aec-80d3-37dd7172ee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Ejecutando Consultas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Para ejecutar consultas en SSMS: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Abra un script existente o comience un nuevo documento de editor de consultas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Escriba o seleccione declaraciones T-SQL existentes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Seleccione Ejecutar desde el menú Consulta, presione F5 o haga clic en el botón Ejecutar de la barra de herramientas</a:t>
            </a:r>
            <a:endParaRPr lang="en-US" kern="0" dirty="0">
              <a:solidFill>
                <a:srgbClr val="000000"/>
              </a:solidFill>
            </a:endParaRPr>
          </a:p>
        </p:txBody>
      </p:sp>
      <p:grpSp>
        <p:nvGrpSpPr>
          <p:cNvPr id="5" name="Alt Text Group" descr="Screenshot of the Query menu with the Excecute command highlighted"/>
          <p:cNvGrpSpPr/>
          <p:nvPr/>
        </p:nvGrpSpPr>
        <p:grpSpPr>
          <a:xfrm>
            <a:off x="1154561" y="4210862"/>
            <a:ext cx="6727609" cy="1957709"/>
            <a:chOff x="1187669" y="3828357"/>
            <a:chExt cx="6727609" cy="1957709"/>
          </a:xfrm>
        </p:grpSpPr>
        <p:pic>
          <p:nvPicPr>
            <p:cNvPr id="6" name="Picture 3" descr="Shows the Query menu, with the Execute command highlighte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77" y="3828357"/>
              <a:ext cx="6355582" cy="1773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 bwMode="auto">
            <a:xfrm>
              <a:off x="1187669" y="4917006"/>
              <a:ext cx="6727609" cy="869060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49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1fd31a9-c24f-40e3-8843-726e7a2a1c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Usando libros </a:t>
            </a:r>
            <a:r>
              <a:rPr lang="es-GT" sz="2800" b="0" i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 ayuda en </a:t>
            </a:r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línea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 err="1">
                <a:solidFill>
                  <a:srgbClr val="000000"/>
                </a:solidFill>
              </a:rPr>
              <a:t>Books</a:t>
            </a:r>
            <a:r>
              <a:rPr lang="es-GT" kern="0" dirty="0">
                <a:solidFill>
                  <a:srgbClr val="000000"/>
                </a:solidFill>
              </a:rPr>
              <a:t> Online es la documentación del producto para SQL Server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En SQL Server 2014 y 2016 no incluye los medios de instalación de </a:t>
            </a:r>
            <a:r>
              <a:rPr lang="es-GT" kern="0" dirty="0" err="1">
                <a:solidFill>
                  <a:srgbClr val="000000"/>
                </a:solidFill>
              </a:rPr>
              <a:t>Books</a:t>
            </a:r>
            <a:r>
              <a:rPr lang="es-GT" kern="0" dirty="0">
                <a:solidFill>
                  <a:srgbClr val="000000"/>
                </a:solidFill>
              </a:rPr>
              <a:t> Online del SQL Server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Configure la Ayuda para mostrar contenido de MSDN Library o descargue la </a:t>
            </a:r>
            <a:r>
              <a:rPr lang="es-GT" kern="0" dirty="0" err="1">
                <a:solidFill>
                  <a:srgbClr val="000000"/>
                </a:solidFill>
              </a:rPr>
              <a:t>Libreria</a:t>
            </a:r>
            <a:r>
              <a:rPr lang="es-GT" kern="0" dirty="0">
                <a:solidFill>
                  <a:srgbClr val="000000"/>
                </a:solidFill>
              </a:rPr>
              <a:t> de Ayuda en una computadora local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Una vez configurado, la Ayuda está disponible desde: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Editor de consultas SSMS (sensible al contexto)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Menú de ayuda SSMS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Menú de inicio de Windows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Descripción general del 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La arquitectura básica de SQL Server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Ediciones y versiones de SQL Server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Primeros pasos con SQL Server Management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25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dfda79c-c42b-4278-b18e-b02aac3e3f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4" y="-2"/>
            <a:ext cx="8683626" cy="740664"/>
          </a:xfrm>
        </p:spPr>
        <p:txBody>
          <a:bodyPr/>
          <a:lstStyle/>
          <a:p>
            <a:pPr rtl="0"/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Demostración: presentación de Microsoft SQL Server 2014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GT" dirty="0"/>
              <a:t>En esta demostración, verás cómo: </a:t>
            </a:r>
          </a:p>
          <a:p>
            <a:r>
              <a:rPr lang="es-GT" dirty="0"/>
              <a:t>Use SSMS para conectarse a una instancia en premisa de SQL Server </a:t>
            </a:r>
          </a:p>
          <a:p>
            <a:r>
              <a:rPr lang="es-GT" dirty="0"/>
              <a:t>Explore bases de datos y otros objetos Trabajar con scripts T-SQL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195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Lección 1: La arquitectura básica de SQL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Bases de datos relacionales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Acerca del curso Base de datos de muestra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Bases de datos de Client Server </a:t>
            </a:r>
          </a:p>
          <a:p>
            <a:r>
              <a:rPr lang="es-GT" sz="2800" b="0" i="0" dirty="0"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Consultas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Bases de datos relacionales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s-GT" dirty="0"/>
              <a:t>Bases de datos relacionales: </a:t>
            </a:r>
          </a:p>
          <a:p>
            <a:r>
              <a:rPr lang="es-GT" dirty="0"/>
              <a:t>Por lo general, forman parte de varias tablas </a:t>
            </a:r>
          </a:p>
          <a:p>
            <a:r>
              <a:rPr lang="es-GT" dirty="0"/>
              <a:t>Usa combinaciones para extraer datos relacionados de múltiples objetos </a:t>
            </a:r>
          </a:p>
          <a:p>
            <a:r>
              <a:rPr lang="es-GT" dirty="0"/>
              <a:t>Normalmente contienen objetos y datos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Acerca de la Base de datos de ejemplo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dirty="0"/>
              <a:t>La base de datos de ejemplo usada es </a:t>
            </a:r>
            <a:r>
              <a:rPr lang="es-GT" dirty="0" err="1"/>
              <a:t>Northwind</a:t>
            </a:r>
            <a:r>
              <a:rPr lang="es-GT" dirty="0"/>
              <a:t>, puede ser descargada en el link </a:t>
            </a:r>
            <a:r>
              <a:rPr lang="es-GT" dirty="0">
                <a:hlinkClick r:id="rId3"/>
              </a:rPr>
              <a:t>https://northwinddatabase.codeplex.com/</a:t>
            </a:r>
            <a:endParaRPr lang="es-GT" dirty="0"/>
          </a:p>
          <a:p>
            <a:pPr lvl="0"/>
            <a:r>
              <a:rPr lang="es-GT" dirty="0"/>
              <a:t>Para este curso se utilizada T-SQL</a:t>
            </a:r>
          </a:p>
          <a:p>
            <a:pPr lvl="0"/>
            <a:r>
              <a:rPr lang="es-GT" dirty="0"/>
              <a:t>Representa un negocio con productos, categoría de productos, clientes, pedidos, proveedores, empleados </a:t>
            </a:r>
          </a:p>
          <a:p>
            <a:pPr lvl="0"/>
            <a:r>
              <a:rPr lang="es-GT" dirty="0"/>
              <a:t>Se proporcionan script de ejemplo con los laboratorios.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ac7a3ca-03ed-410d-a0d5-e7e8c6057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Acerca del curso Base de datos de muestra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Base de </a:t>
            </a:r>
            <a:r>
              <a:rPr lang="en-US" kern="0" dirty="0" err="1">
                <a:solidFill>
                  <a:srgbClr val="000000"/>
                </a:solidFill>
              </a:rPr>
              <a:t>datos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usada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este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curso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2470CD-8716-43F0-8162-E3D7F5B69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205" r="13469" b="10343"/>
          <a:stretch/>
        </p:blipFill>
        <p:spPr>
          <a:xfrm>
            <a:off x="309500" y="1698171"/>
            <a:ext cx="8685362" cy="47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8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b="0" i="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Bases de datos de Cliente  Servidor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dirty="0"/>
              <a:t>El software del cliente está separado del motor de la base de datos </a:t>
            </a:r>
          </a:p>
          <a:p>
            <a:pPr lvl="0"/>
            <a:r>
              <a:rPr lang="es-GT" dirty="0"/>
              <a:t>El software del cliente y el motor de la base de datos pueden estar en la misma máquina o conectados a través de una red </a:t>
            </a:r>
          </a:p>
          <a:p>
            <a:pPr lvl="0"/>
            <a:r>
              <a:rPr lang="es-GT" dirty="0"/>
              <a:t>Con la configuración correcta, las bases de datos pueden acceder a los datos en otras bases de datos a través de la red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a09986e-8206-4215-ab86-bc20c74d1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noProof="0" dirty="0"/>
              <a:t>Consultas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 err="1">
                <a:solidFill>
                  <a:srgbClr val="000000"/>
                </a:solidFill>
              </a:rPr>
              <a:t>Basado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sobre</a:t>
            </a:r>
            <a:r>
              <a:rPr lang="en-US" kern="0" dirty="0">
                <a:solidFill>
                  <a:srgbClr val="000000"/>
                </a:solidFill>
              </a:rPr>
              <a:t> un conjunto de </a:t>
            </a:r>
            <a:r>
              <a:rPr lang="en-US" kern="0" dirty="0" err="1">
                <a:solidFill>
                  <a:srgbClr val="000000"/>
                </a:solidFill>
              </a:rPr>
              <a:t>instrucciones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Scripts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50148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versiones y versiones de SQL Server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Versiones de SQL Server </a:t>
            </a:r>
          </a:p>
          <a:p>
            <a:pPr lvl="0"/>
            <a:r>
              <a:rPr lang="es-GT" dirty="0"/>
              <a:t>Ediciones de SQL Server </a:t>
            </a:r>
          </a:p>
          <a:p>
            <a:pPr lvl="0"/>
            <a:r>
              <a:rPr lang="es-GT" dirty="0"/>
              <a:t>Servidor SQL en la nube </a:t>
            </a:r>
          </a:p>
        </p:txBody>
      </p:sp>
    </p:spTree>
    <p:extLst>
      <p:ext uri="{BB962C8B-B14F-4D97-AF65-F5344CB8AC3E}">
        <p14:creationId xmlns:p14="http://schemas.microsoft.com/office/powerpoint/2010/main" val="317540136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107</TotalTime>
  <Words>1141</Words>
  <Application>Microsoft Office PowerPoint</Application>
  <PresentationFormat>Presentación en pantalla (4:3)</PresentationFormat>
  <Paragraphs>210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21</vt:i4>
      </vt:variant>
      <vt:variant>
        <vt:lpstr>Títulos de diapositiva</vt:lpstr>
      </vt:variant>
      <vt:variant>
        <vt:i4>20</vt:i4>
      </vt:variant>
    </vt:vector>
  </HeadingPairs>
  <TitlesOfParts>
    <vt:vector size="47" baseType="lpstr">
      <vt:lpstr>Segoe UI</vt:lpstr>
      <vt:lpstr>Calibri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18_NG_MOC_Core_ModuleNew2</vt:lpstr>
      <vt:lpstr>19_NG_MOC_Core_ModuleNew2</vt:lpstr>
      <vt:lpstr>20_NG_MOC_Core_ModuleNew2</vt:lpstr>
      <vt:lpstr>Módulo 1 </vt:lpstr>
      <vt:lpstr>Descripción general del módulo</vt:lpstr>
      <vt:lpstr>Lección 1: La arquitectura básica de SQL Server</vt:lpstr>
      <vt:lpstr>Bases de datos relacionales</vt:lpstr>
      <vt:lpstr>Acerca de la Base de datos de ejemplo</vt:lpstr>
      <vt:lpstr>Acerca del curso Base de datos de muestra</vt:lpstr>
      <vt:lpstr>Bases de datos de Cliente  Servidor</vt:lpstr>
      <vt:lpstr>Consultas</vt:lpstr>
      <vt:lpstr>Lección 2: versiones y versiones de SQL Server </vt:lpstr>
      <vt:lpstr>Versiones de SQL Server </vt:lpstr>
      <vt:lpstr>Ediciones de SQL Server </vt:lpstr>
      <vt:lpstr>Servidor SQL en la nube</vt:lpstr>
      <vt:lpstr>Lección 3: Primeros pasos con SQL Server Management Studio</vt:lpstr>
      <vt:lpstr>Iniciando SSMS</vt:lpstr>
      <vt:lpstr>Conectándose a SQL Server</vt:lpstr>
      <vt:lpstr>Trabajando con Object Explorer</vt:lpstr>
      <vt:lpstr>Trabajando con archivos de script y proyectos</vt:lpstr>
      <vt:lpstr>Ejecutando Consultas</vt:lpstr>
      <vt:lpstr>Usando libros de ayuda en línea</vt:lpstr>
      <vt:lpstr>Demostración: presentación de Microsoft SQL Server 2014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Christopher Bartlett</dc:creator>
  <cp:lastModifiedBy>Víctor Hugo Cárdenas Valenzuela</cp:lastModifiedBy>
  <cp:revision>19</cp:revision>
  <dcterms:created xsi:type="dcterms:W3CDTF">2014-08-01T08:35:38Z</dcterms:created>
  <dcterms:modified xsi:type="dcterms:W3CDTF">2018-01-06T01:32:13Z</dcterms:modified>
</cp:coreProperties>
</file>