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theme/theme26.xml" ContentType="application/vnd.openxmlformats-officedocument.theme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27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28.xml" ContentType="application/vnd.openxmlformats-officedocument.theme+xml"/>
  <Override PartName="/ppt/theme/theme2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  <p:sldMasterId id="2147483933" r:id="rId22"/>
    <p:sldMasterId id="2147483946" r:id="rId23"/>
    <p:sldMasterId id="2147483959" r:id="rId24"/>
    <p:sldMasterId id="2147483972" r:id="rId25"/>
    <p:sldMasterId id="2147483985" r:id="rId26"/>
    <p:sldMasterId id="2147483998" r:id="rId27"/>
    <p:sldMasterId id="2147484011" r:id="rId28"/>
  </p:sldMasterIdLst>
  <p:notesMasterIdLst>
    <p:notesMasterId r:id="rId52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4" r:id="rId46"/>
    <p:sldId id="275" r:id="rId47"/>
    <p:sldId id="276" r:id="rId48"/>
    <p:sldId id="277" r:id="rId49"/>
    <p:sldId id="278" r:id="rId50"/>
    <p:sldId id="279" r:id="rId51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53"/>
      <p:bold r:id="rId54"/>
      <p:italic r:id="rId55"/>
      <p:boldItalic r:id="rId56"/>
    </p:embeddedFont>
    <p:embeddedFont>
      <p:font typeface="Lucida Sans Typewriter" panose="020B0509030504030204" pitchFamily="49" charset="0"/>
      <p:regular r:id="rId57"/>
      <p:bold r:id="rId58"/>
      <p:italic r:id="rId59"/>
      <p:boldItalic r:id="rId60"/>
    </p:embeddedFont>
    <p:embeddedFont>
      <p:font typeface="Lucida Sans Unicode" panose="020B0602030504020204" pitchFamily="34" charset="0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56" autoAdjust="0"/>
  </p:normalViewPr>
  <p:slideViewPr>
    <p:cSldViewPr snapToGrid="0">
      <p:cViewPr varScale="1">
        <p:scale>
          <a:sx n="61" d="100"/>
          <a:sy n="61" d="100"/>
        </p:scale>
        <p:origin x="78" y="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6DCA5-2B5D-419A-84FF-C1C3BF0BA10B}" type="datetimeFigureOut">
              <a:rPr lang="en-GB" smtClean="0"/>
              <a:t>07/02/2018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A39E-A484-4237-AF09-F31B092A768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reminding students how to use Object Explorer to browse the list of tables and their columns, to identify common columns to be used to join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701391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53457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70379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74809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previous demonstration in this module. Alternatively, start the 20461C-MIA-DC and 20461C-MIA-SQL virtual machines, log on to 20461C-MIA-SQL as ADVENTUREWORKS\Student with the password Pa$$w0rd, and run D:\Demofiles\Mod04\Setup.cmd as an administrator.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Inner Joins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you have completed the previous demonstration in this module. Alternatively, start the 20461C-MIA-DC and 20461C-MIA-SQL virtual machines, log on to 20461C-MIA-SQL as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ADVENTUREWORKS\Student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password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Pa$$w0rd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run D:\Demofiles\Mod04\Setup.cmd as an administrator.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SQL Server Management Studio is not already open, start it and connect to the </a:t>
            </a: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MIA-SQL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engine instance using Windows authentication, and then open the </a:t>
            </a: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Demo.ssmssln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in the D:\Demofiles\Mod04\Demo folder. 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Solution Explorer, open the </a:t>
            </a:r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 – Demonstration B.sql 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file.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instructions contained within the comments of the script file.</a:t>
            </a:r>
            <a:endParaRPr lang="en-GB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SQL Server Management Studio open for the next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77536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464091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explaining this as answering the "whether or not" question – all customers and their orders whether or not they have an order.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59914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these are code fragments only, and cannot be run against the sample databases in this form.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the use of the NULL test in a WHERE clause (in the third example) to display only rows where no match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612037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37470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400728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53888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052450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785221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344519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only one alias is required, it is useful to alias both tables in the join when demonstrating.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923581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2588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49297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whiteboard, </a:t>
            </a: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drawing the relationship between input tables and the output virtual table.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4505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topic, focus on the idea that a Cartesian product comes from joining two tables together without any regard to the relationships between them. Later in this module, we will cover the concept of a Cartesian product as the output of the first logical step in any join.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73134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join types will be explored in more detail in subsequent lessons in this module. Present this at overview level.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05025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402473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65093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FA39E-A484-4237-AF09-F31B092A768E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4: Querying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04731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208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30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472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553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65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789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474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8355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3903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129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27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1258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779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830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99809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320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35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2020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7658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74582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6414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131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4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484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090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374310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32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200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795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26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983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8486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90419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0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929320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404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729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509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267947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4490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6005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191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47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1081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36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129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47825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2802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115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91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23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2801046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896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9435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75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82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497817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777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5073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71181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239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236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0339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4703714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97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30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070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858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0089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3719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61717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41022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7483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2058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3512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1575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4621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9128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8649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1903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0816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2749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69470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81798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86863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6957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8247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68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702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1897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9902644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6730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590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7051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63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6520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5717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85748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31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6786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862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1122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7387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7685995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92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55943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557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165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4401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36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30390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77879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73333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8957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469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8781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75782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522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21150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5006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1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73728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7053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90299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027412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15573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8712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727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146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6348296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506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48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38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5584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33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320149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09383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49423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6843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4445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7232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3308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30622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9813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5453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42743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770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113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3508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8541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93418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79141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160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02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52773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790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964159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7609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70736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0560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340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18331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33018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0443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83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8355252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0356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260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77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1739838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478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87967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3858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3152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562577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13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3567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8303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7362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3284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230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3656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9810513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03102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85292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4801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60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7199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3266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3319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785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35804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51440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9805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5815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4688062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864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0550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8009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8756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4778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35406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6558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1028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14023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420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455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7411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29366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3306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9831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9377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290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707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48458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93280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1935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37234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0452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5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4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76259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9998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4727126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51490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11469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4075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4227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17490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47706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96987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396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7397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5184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1157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5366665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36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865170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9277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00721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23608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52142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085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387401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73708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1437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9312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85258770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7927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512859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9175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3537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08567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787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34463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282031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19490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787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3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00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954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43695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737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3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3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56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06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151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0148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23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950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959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9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75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2310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77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72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062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0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178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9861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092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306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340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92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914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407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145598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22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231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70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46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204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054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73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99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6963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968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070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412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209471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42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0461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319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283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3692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3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0157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193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222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08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122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92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129438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35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758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06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1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1700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9550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309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7769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1888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03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283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972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628669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0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25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24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7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7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5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2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5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3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8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60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4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7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34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45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11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2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5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96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36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2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9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9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8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3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GT" dirty="0"/>
              <a:t>Consulta de tablas múltiples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85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join </a:t>
            </a:r>
            <a:r>
              <a:rPr lang="en-GB" dirty="0" err="1"/>
              <a:t>internos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855322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Devuelve solo las filas donde se encuentra una coincidencia en ambas tablas de entrada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Coincide con las filas según los atributos proporcionados en el predicado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Cláusula ON en la sintaxis SQL-92 (preferida)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Cláusula WHERE en la sintaxis de SQL-89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¿Por qué filtrar en la cláusula ON?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La separación lógica entre filtrado con fines de combinación y filtrado da como resultado DONDE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Por lo general, no hay diferencia para el optimizador de consultas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 el operador predicado join es =, también conocido como </a:t>
            </a:r>
            <a:r>
              <a:rPr lang="es-GT" kern="0" dirty="0" err="1">
                <a:solidFill>
                  <a:srgbClr val="000000"/>
                </a:solidFill>
              </a:rPr>
              <a:t>equi</a:t>
            </a:r>
            <a:r>
              <a:rPr lang="es-GT" kern="0" dirty="0">
                <a:solidFill>
                  <a:srgbClr val="000000"/>
                </a:solidFill>
              </a:rPr>
              <a:t>-join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1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Sintaxis</a:t>
            </a:r>
            <a:r>
              <a:rPr lang="en-GB" dirty="0"/>
              <a:t> de </a:t>
            </a:r>
            <a:r>
              <a:rPr lang="en-GB" dirty="0" err="1"/>
              <a:t>unión</a:t>
            </a:r>
            <a:r>
              <a:rPr lang="en-GB" dirty="0"/>
              <a:t> </a:t>
            </a:r>
            <a:r>
              <a:rPr lang="en-GB" dirty="0" err="1"/>
              <a:t>interna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88289" y="3643537"/>
            <a:ext cx="6256338" cy="290911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unitprice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 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orderid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88289" y="2617319"/>
            <a:ext cx="6256338" cy="72887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JOIN t2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t1.column = t2.column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0375" y="911866"/>
            <a:ext cx="7751762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Tablas de lista en la cláusula FROM separadas por el operador JOIN</a:t>
            </a:r>
          </a:p>
          <a:p>
            <a:r>
              <a:rPr lang="es-GT" sz="2400" kern="0" dirty="0"/>
              <a:t>Alias preferidos de la tabla</a:t>
            </a:r>
          </a:p>
          <a:p>
            <a:r>
              <a:rPr lang="es-GT" sz="2400" kern="0" dirty="0"/>
              <a:t>El orden de las tablas no importa</a:t>
            </a:r>
            <a:r>
              <a:rPr lang="en-US" b="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484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Ejemplos</a:t>
            </a:r>
            <a:r>
              <a:rPr lang="en-GB" dirty="0"/>
              <a:t> de join </a:t>
            </a:r>
            <a:r>
              <a:rPr lang="en-GB" dirty="0" err="1"/>
              <a:t>interno</a:t>
            </a:r>
            <a:endParaRPr lang="en-GB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05715" y="1940960"/>
            <a:ext cx="625633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...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Production.Categories AS C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JOIN Production.Products AS P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ON C.categoryid = P.categoryid;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05715" y="4492121"/>
            <a:ext cx="6256338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List cities and countries where both -- customers and employees live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DISTINCT e.city, e.country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 	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 	HR.Employees AS e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	c.city = e.city AND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c.country = e.country;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7813" y="89531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Únase basado en el atributo de coincidencia única</a:t>
            </a:r>
          </a:p>
          <a:p>
            <a:endParaRPr lang="es-GT" kern="0" dirty="0"/>
          </a:p>
          <a:p>
            <a:endParaRPr lang="es-GT" kern="0" dirty="0"/>
          </a:p>
          <a:p>
            <a:endParaRPr lang="es-GT" kern="0" dirty="0"/>
          </a:p>
          <a:p>
            <a:r>
              <a:rPr lang="es-GT" kern="0" dirty="0"/>
              <a:t>Unir en base a múltiples atributos coincidentes (unión compuesta)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24229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2666ba8-1aa9-41c0-91a6-dcc11dfb51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Demostración: consultar con combinaciones internas</a:t>
            </a:r>
            <a:endParaRPr lang="en-GB" dirty="0"/>
          </a:p>
        </p:txBody>
      </p:sp>
      <p:sp>
        <p:nvSpPr>
          <p:cNvPr id="5" name="Rectangle 24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GT" kern="0" dirty="0"/>
              <a:t>En esta demostración, verás cómo:</a:t>
            </a:r>
          </a:p>
          <a:p>
            <a:r>
              <a:rPr lang="es-GT" kern="0" dirty="0"/>
              <a:t>Usa combinaciones internas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3534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consultar con join externos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Comprender los join externos</a:t>
            </a:r>
          </a:p>
          <a:p>
            <a:r>
              <a:rPr lang="es-GT" dirty="0"/>
              <a:t>Sintaxis de unión externa</a:t>
            </a:r>
          </a:p>
          <a:p>
            <a:r>
              <a:rPr lang="es-GT" dirty="0"/>
              <a:t>Ejemplos de unión externa</a:t>
            </a:r>
          </a:p>
          <a:p>
            <a:r>
              <a:rPr lang="es-GT" dirty="0"/>
              <a:t>Demostración: consultar con combinaciones externas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0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Comprender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join </a:t>
            </a:r>
            <a:r>
              <a:rPr lang="en-GB" dirty="0" err="1"/>
              <a:t>externos</a:t>
            </a:r>
            <a:endParaRPr lang="en-GB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3144" y="1060126"/>
            <a:ext cx="8646303" cy="5632504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Devuelve todas las filas de una tabla y las filas correspondientes de la segunda tabla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filas de una mesa están "conservadas"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Designado con la palabra clave IZQUIERDA, DERECHA, LLENA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Todas las filas desde la salida de tabla conservada al conjunto de resultados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Coincidencias de otra tabla recuperada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agregaron filas adicionales a los resultados para las filas no coincidentes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NULL agregados en lugares donde los atributos no coinciden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Ejemplo: devuelva todos los clientes y para aquellos que hayan realizado pedidos, devuelva la información de su pedido. Los clientes sin pedidos coincidentes mostrarán NULL para los detalles de la orden.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6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Sintaxis</a:t>
            </a:r>
            <a:r>
              <a:rPr lang="en-GB" dirty="0"/>
              <a:t> Outer Join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Devuelve todas las filas de la primera tabla, solo las coincidencias de la segunda: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Devuelve todas las filas de la segunda tabla, solo las coincidencias de la primera: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Devuelve solo las filas de la primera mesa sin coincidencias en la segunda:</a:t>
            </a:r>
            <a:endParaRPr lang="en-US" sz="2400" b="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853180" y="1754737"/>
            <a:ext cx="6256338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LEFT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</a:t>
            </a:r>
            <a:r>
              <a:rPr lang="en-US" sz="2000" b="0" dirty="0">
                <a:latin typeface="Lucida Sans Typewriter" panose="020B0509030504030204" pitchFamily="49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853180" y="3518223"/>
            <a:ext cx="6256338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RIGHT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53180" y="5378450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t1 LEFT OUTER JOIN t2 ON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t1.col = t2.col	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	t2.col IS NULL</a:t>
            </a:r>
          </a:p>
        </p:txBody>
      </p:sp>
    </p:spTree>
    <p:extLst>
      <p:ext uri="{BB962C8B-B14F-4D97-AF65-F5344CB8AC3E}">
        <p14:creationId xmlns:p14="http://schemas.microsoft.com/office/powerpoint/2010/main" val="234704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Sintaxis</a:t>
            </a:r>
            <a:r>
              <a:rPr lang="en-GB" dirty="0"/>
              <a:t> de join </a:t>
            </a:r>
            <a:r>
              <a:rPr lang="en-GB" dirty="0" err="1"/>
              <a:t>externo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Todos los clientes con detalles de pedido si están presentes: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Clientes que no hicieron pedidos: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4625" y="2018473"/>
            <a:ext cx="6256338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c.custid, c.contactname, o.orderid, o.orderdate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LEFT OUTER JOIN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c.custid = o.custid;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44625" y="4718880"/>
            <a:ext cx="6256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c.custid, c.contactname, o.orderid, o.orderdate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 LEFT OUTER JOIN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ON c.custid = o.custid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o.orderid IS NULL;</a:t>
            </a:r>
          </a:p>
        </p:txBody>
      </p:sp>
    </p:spTree>
    <p:extLst>
      <p:ext uri="{BB962C8B-B14F-4D97-AF65-F5344CB8AC3E}">
        <p14:creationId xmlns:p14="http://schemas.microsoft.com/office/powerpoint/2010/main" val="282844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970f5a8-69fc-4c1f-aa75-ea642e471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-2"/>
            <a:ext cx="8117569" cy="740664"/>
          </a:xfrm>
        </p:spPr>
        <p:txBody>
          <a:bodyPr/>
          <a:lstStyle/>
          <a:p>
            <a:r>
              <a:rPr lang="es-GT" dirty="0"/>
              <a:t>Lección 4: consultar con uniones cruzadas y uniones automáticas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Entender las uniones cruzadas</a:t>
            </a:r>
          </a:p>
          <a:p>
            <a:pPr lvl="0"/>
            <a:r>
              <a:rPr lang="es-GT" dirty="0"/>
              <a:t>Sintaxis de unión cruzada</a:t>
            </a:r>
          </a:p>
          <a:p>
            <a:pPr lvl="0"/>
            <a:r>
              <a:rPr lang="es-GT" dirty="0"/>
              <a:t>Ejemplos de unión cruzada</a:t>
            </a:r>
          </a:p>
          <a:p>
            <a:pPr lvl="0"/>
            <a:r>
              <a:rPr lang="es-GT" dirty="0"/>
              <a:t>Entenderse se une a uno mismo</a:t>
            </a:r>
          </a:p>
          <a:p>
            <a:pPr lvl="0"/>
            <a:r>
              <a:rPr lang="es-GT" dirty="0"/>
              <a:t>Ejemplos de </a:t>
            </a:r>
            <a:r>
              <a:rPr lang="es-GT" dirty="0" err="1"/>
              <a:t>Self</a:t>
            </a:r>
            <a:r>
              <a:rPr lang="es-GT" dirty="0"/>
              <a:t> Join</a:t>
            </a:r>
          </a:p>
          <a:p>
            <a:pPr lvl="0"/>
            <a:r>
              <a:rPr lang="es-GT" dirty="0"/>
              <a:t>Demostración: consultar con uniones cruzadas y uniones con</a:t>
            </a:r>
            <a:r>
              <a:rPr lang="es-GT" baseline="0" dirty="0"/>
              <a:t> la misma tabla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99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64e9be2-c040-4ec6-a2db-cc1938a75b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Entender</a:t>
            </a:r>
            <a:r>
              <a:rPr lang="en-GB" dirty="0"/>
              <a:t> las </a:t>
            </a:r>
            <a:r>
              <a:rPr lang="en-GB" dirty="0" err="1"/>
              <a:t>uniones</a:t>
            </a:r>
            <a:r>
              <a:rPr lang="en-GB" dirty="0"/>
              <a:t> </a:t>
            </a:r>
            <a:r>
              <a:rPr lang="en-GB" dirty="0" err="1"/>
              <a:t>cruzadas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375" y="919999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dirty="0"/>
              <a:t>Combina cada fila de la primera tabla con cada fila de la segunda tabla</a:t>
            </a:r>
          </a:p>
          <a:p>
            <a:r>
              <a:rPr lang="es-GT" dirty="0"/>
              <a:t>Todas las combinaciones posibles de salida</a:t>
            </a:r>
          </a:p>
          <a:p>
            <a:r>
              <a:rPr lang="es-GT" dirty="0"/>
              <a:t>Base lógica para uniones internas y externas</a:t>
            </a:r>
          </a:p>
          <a:p>
            <a:pPr lvl="1"/>
            <a:r>
              <a:rPr lang="es-GT" dirty="0"/>
              <a:t>La unión interna comienza con el producto cartesiano, agrega el filtro</a:t>
            </a:r>
          </a:p>
          <a:p>
            <a:pPr lvl="1"/>
            <a:r>
              <a:rPr lang="es-GT" dirty="0"/>
              <a:t>La unión externa toma salida cartesiana, filtrada, agrega las filas que no coinciden (con marcadores de posición NULL)</a:t>
            </a:r>
          </a:p>
          <a:p>
            <a:r>
              <a:rPr lang="es-GT" dirty="0"/>
              <a:t>Debido a la salida del producto cartesiano, no suele ser una forma deseada de unión</a:t>
            </a:r>
            <a:br>
              <a:rPr lang="es-GT" dirty="0"/>
            </a:br>
            <a:r>
              <a:rPr lang="es-GT" dirty="0"/>
              <a:t>Algunas excepciones útiles:</a:t>
            </a:r>
          </a:p>
          <a:p>
            <a:pPr lvl="1"/>
            <a:r>
              <a:rPr lang="es-GT" dirty="0"/>
              <a:t>Tabla de números, generando datos para pruebas</a:t>
            </a:r>
          </a:p>
        </p:txBody>
      </p:sp>
    </p:spTree>
    <p:extLst>
      <p:ext uri="{BB962C8B-B14F-4D97-AF65-F5344CB8AC3E}">
        <p14:creationId xmlns:p14="http://schemas.microsoft.com/office/powerpoint/2010/main" val="19468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Descripción</a:t>
            </a:r>
            <a:r>
              <a:rPr lang="en-GB" dirty="0"/>
              <a:t> general del </a:t>
            </a:r>
            <a:r>
              <a:rPr lang="en-GB" dirty="0" err="1"/>
              <a:t>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Entender los join</a:t>
            </a:r>
          </a:p>
          <a:p>
            <a:r>
              <a:rPr lang="es-GT" dirty="0"/>
              <a:t>Consultando con uniones internas</a:t>
            </a:r>
          </a:p>
          <a:p>
            <a:r>
              <a:rPr lang="es-GT" dirty="0"/>
              <a:t>Consultando con uniones externas</a:t>
            </a:r>
          </a:p>
          <a:p>
            <a:r>
              <a:rPr lang="es-GT" dirty="0"/>
              <a:t>Consultar con uniones cruzadas y uniones automáticas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29b04d-daf3-402d-bb4a-a224a502e5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Sintaxis</a:t>
            </a:r>
            <a:r>
              <a:rPr lang="en-GB" dirty="0"/>
              <a:t> de </a:t>
            </a:r>
            <a:r>
              <a:rPr lang="en-GB" dirty="0" err="1"/>
              <a:t>unión</a:t>
            </a:r>
            <a:r>
              <a:rPr lang="en-GB" dirty="0"/>
              <a:t> </a:t>
            </a:r>
            <a:r>
              <a:rPr lang="en-GB" dirty="0" err="1"/>
              <a:t>cruzada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493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No se realizó ninguna coincidencia, no se utilizó ninguna cláusula ON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Devuelva todas las filas de la tabla izquierda combinadas con cada fila de la tabla derecha (sintaxis ANSI SQL-92):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Devuelva todas las filas de la tabla izquierda combinadas con cada fila de la tabla derecha (sintaxis ANSI SQL-89):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3831" y="3387066"/>
            <a:ext cx="6256338" cy="6713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Typewriter" panose="020B0509030504030204" pitchFamily="49" charset="0"/>
                <a:cs typeface="Segoe UI" panose="020B0502040204020203" pitchFamily="34" charset="0"/>
              </a:rPr>
              <a:t>SELECT  ...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Typewriter" panose="020B0509030504030204" pitchFamily="49" charset="0"/>
                <a:cs typeface="Segoe UI" panose="020B0502040204020203" pitchFamily="34" charset="0"/>
              </a:rPr>
              <a:t>FROM t1 CROSS JOIN t2 	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66393" y="5743845"/>
            <a:ext cx="6256338" cy="6713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Typewriter" panose="020B0509030504030204" pitchFamily="49" charset="0"/>
                <a:cs typeface="Segoe UI" panose="020B0502040204020203" pitchFamily="34" charset="0"/>
              </a:rPr>
              <a:t>SELECT  ...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Typewriter" panose="020B0509030504030204" pitchFamily="49" charset="0"/>
                <a:cs typeface="Segoe UI" panose="020B0502040204020203" pitchFamily="34" charset="0"/>
              </a:rPr>
              <a:t>FROM t1, t2 	</a:t>
            </a:r>
          </a:p>
        </p:txBody>
      </p:sp>
    </p:spTree>
    <p:extLst>
      <p:ext uri="{BB962C8B-B14F-4D97-AF65-F5344CB8AC3E}">
        <p14:creationId xmlns:p14="http://schemas.microsoft.com/office/powerpoint/2010/main" val="192580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983fa5b-9fd4-4041-a514-ff0e6b40a9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Ejemplos</a:t>
            </a:r>
            <a:r>
              <a:rPr lang="en-GB" dirty="0"/>
              <a:t> de </a:t>
            </a:r>
            <a:r>
              <a:rPr lang="en-GB" dirty="0" err="1"/>
              <a:t>unión</a:t>
            </a:r>
            <a:r>
              <a:rPr lang="en-GB" dirty="0"/>
              <a:t> </a:t>
            </a:r>
            <a:r>
              <a:rPr lang="en-GB" dirty="0" err="1"/>
              <a:t>cruzada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Cree datos de prueba devolviendo todas las combinaciones de dos entradas: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44625" y="2157682"/>
            <a:ext cx="6256338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e1.firstname, e2.lastname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HR.Employees AS e1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CROSS JOIN HR.Employees AS e2;</a:t>
            </a:r>
          </a:p>
        </p:txBody>
      </p:sp>
    </p:spTree>
    <p:extLst>
      <p:ext uri="{BB962C8B-B14F-4D97-AF65-F5344CB8AC3E}">
        <p14:creationId xmlns:p14="http://schemas.microsoft.com/office/powerpoint/2010/main" val="178191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e8680cb-3c2e-490f-81e5-dcfb2968d6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Entender</a:t>
            </a:r>
            <a:r>
              <a:rPr lang="en-GB" dirty="0"/>
              <a:t> la union con </a:t>
            </a:r>
            <a:r>
              <a:rPr lang="en-GB" dirty="0" err="1"/>
              <a:t>sigo</a:t>
            </a:r>
            <a:r>
              <a:rPr lang="en-GB" dirty="0"/>
              <a:t> </a:t>
            </a:r>
            <a:r>
              <a:rPr lang="en-GB" dirty="0" err="1"/>
              <a:t>mismo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24" y="2451015"/>
            <a:ext cx="28098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5913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¿Por qué usar </a:t>
            </a:r>
            <a:r>
              <a:rPr lang="es-GT" kern="0" dirty="0" err="1"/>
              <a:t>autoinstrucciones</a:t>
            </a:r>
            <a:r>
              <a:rPr lang="es-GT" kern="0" dirty="0"/>
              <a:t>?</a:t>
            </a:r>
          </a:p>
          <a:p>
            <a:pPr lvl="1"/>
            <a:r>
              <a:rPr lang="es-GT" kern="0" dirty="0"/>
              <a:t>Compara filas en la misma tabla entre sí</a:t>
            </a:r>
          </a:p>
          <a:p>
            <a:r>
              <a:rPr lang="es-GT" kern="0" dirty="0"/>
              <a:t>Crea dos instancias de la misma tabla en la cláusula FROM</a:t>
            </a:r>
          </a:p>
          <a:p>
            <a:pPr lvl="1"/>
            <a:r>
              <a:rPr lang="es-GT" kern="0" dirty="0"/>
              <a:t>Se requiere al menos un alias</a:t>
            </a:r>
          </a:p>
          <a:p>
            <a:r>
              <a:rPr lang="es-GT" kern="0" dirty="0"/>
              <a:t>Ejemplo: Devolver a todos los empleados </a:t>
            </a:r>
            <a:br>
              <a:rPr lang="es-GT" kern="0" dirty="0"/>
            </a:br>
            <a:r>
              <a:rPr lang="es-GT" kern="0" dirty="0"/>
              <a:t>y el nombre del jefe del empleado</a:t>
            </a:r>
          </a:p>
        </p:txBody>
      </p:sp>
    </p:spTree>
    <p:extLst>
      <p:ext uri="{BB962C8B-B14F-4D97-AF65-F5344CB8AC3E}">
        <p14:creationId xmlns:p14="http://schemas.microsoft.com/office/powerpoint/2010/main" val="58903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4f96100-af80-49bf-9c6f-5bf4330681d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Ejemplos</a:t>
            </a:r>
            <a:r>
              <a:rPr lang="en-GB" dirty="0"/>
              <a:t> de Self Join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268" y="76372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Devuelva a todos los empleados la identificación del gerente del empleado cuando exista un administrador (unión interna):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Devuelva a todos los empleados con ID de administrador (unión externa). Esto devolverá NULL para el CEO: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311729" y="1991999"/>
            <a:ext cx="6256338" cy="161439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HR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19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11729" y="4992328"/>
            <a:ext cx="6256338" cy="161439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LEFT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OUTER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 </a:t>
            </a: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mgrid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19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sz="19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190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Entender las uniones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La cláusula FROM y las tablas virtuales</a:t>
            </a:r>
          </a:p>
          <a:p>
            <a:r>
              <a:rPr lang="es-GT" dirty="0"/>
              <a:t>Unirse a la terminología: producto cartesiano</a:t>
            </a:r>
          </a:p>
          <a:p>
            <a:r>
              <a:rPr lang="es-GT" dirty="0"/>
              <a:t>Descripción general de los tipos de unión</a:t>
            </a:r>
          </a:p>
          <a:p>
            <a:r>
              <a:rPr lang="es-GT" dirty="0"/>
              <a:t>Opciones de sintaxis de T-SQL</a:t>
            </a:r>
          </a:p>
          <a:p>
            <a:r>
              <a:rPr lang="es-GT" dirty="0"/>
              <a:t>Demostración: Entender las uniones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3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 cláusula FROM y las tablas virtuales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cláusula FROM determina las tablas fuente que se usarán en la instrucción SELECT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 cláusula FROM puede contener tablas y operadores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El conjunto de resultados de la cláusula FROM es una tabla virtual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Las operaciones lógicas posteriores en la instrucción SELECT consumen esta tabla virtual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 cláusula FROM puede establecer alias de tabla para su uso en fases posteriores de consulta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Terminología del Join: producto cartesiano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74669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Características de un producto cartesiano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Salida o resultado intermedio de la cláusula FROM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Combina todas las combinaciones posibles de dos conjuntos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En consultas T-SQL, generalmente no deseado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Caso especial: tabla de números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79358"/>
              </p:ext>
            </p:extLst>
          </p:nvPr>
        </p:nvGraphicFramePr>
        <p:xfrm>
          <a:off x="402773" y="3934075"/>
          <a:ext cx="11538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9878"/>
              </p:ext>
            </p:extLst>
          </p:nvPr>
        </p:nvGraphicFramePr>
        <p:xfrm>
          <a:off x="2569028" y="3921162"/>
          <a:ext cx="1774385" cy="1509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9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0762"/>
              </p:ext>
            </p:extLst>
          </p:nvPr>
        </p:nvGraphicFramePr>
        <p:xfrm>
          <a:off x="5453743" y="2915897"/>
          <a:ext cx="3265715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Funk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Alice Mutton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Crab Meat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 "/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 "/>
                        </a:rPr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Alt Text Group" descr="Multiplication and equals sign that show that the results from one table in a cartesian product with the results from another table return every possible combination of the two tables"/>
          <p:cNvGrpSpPr/>
          <p:nvPr/>
        </p:nvGrpSpPr>
        <p:grpSpPr>
          <a:xfrm>
            <a:off x="1654628" y="4218555"/>
            <a:ext cx="3701143" cy="914400"/>
            <a:chOff x="1654628" y="4218555"/>
            <a:chExt cx="3701143" cy="914400"/>
          </a:xfrm>
        </p:grpSpPr>
        <p:sp>
          <p:nvSpPr>
            <p:cNvPr id="9" name="Multiply 8"/>
            <p:cNvSpPr/>
            <p:nvPr/>
          </p:nvSpPr>
          <p:spPr bwMode="auto">
            <a:xfrm>
              <a:off x="1654628" y="4218555"/>
              <a:ext cx="914400" cy="914400"/>
            </a:xfrm>
            <a:prstGeom prst="mathMultiply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Segoe UI "/>
                <a:cs typeface="Arial" charset="0"/>
              </a:endParaRPr>
            </a:p>
          </p:txBody>
        </p:sp>
        <p:sp>
          <p:nvSpPr>
            <p:cNvPr id="10" name="Equal 9"/>
            <p:cNvSpPr/>
            <p:nvPr/>
          </p:nvSpPr>
          <p:spPr bwMode="auto">
            <a:xfrm>
              <a:off x="4441371" y="4218555"/>
              <a:ext cx="914400" cy="914400"/>
            </a:xfrm>
            <a:prstGeom prst="mathEqual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Segoe UI 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4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general de los tipos de Join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Unir tipos en cláusulas FROM especifica las operaciones realizadas en la tabla virtual:</a:t>
            </a:r>
            <a:endParaRPr lang="en-US" kern="0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513349"/>
              </p:ext>
            </p:extLst>
          </p:nvPr>
        </p:nvGraphicFramePr>
        <p:xfrm>
          <a:off x="557642" y="2375088"/>
          <a:ext cx="7751762" cy="3718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6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Combines all rows in both tables (creates Cartesian product)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 with Cartesian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product; applies filter to match rows between tables based on predicate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 with Cartesian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product; all rows from designated table preserved, matching rows from other table retrieved. Additional NULLs inserted as placeholders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f986e1d-9437-4bea-89d0-97d108266b5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Opciones</a:t>
            </a:r>
            <a:r>
              <a:rPr lang="en-GB" dirty="0"/>
              <a:t> de </a:t>
            </a:r>
            <a:r>
              <a:rPr lang="en-GB" dirty="0" err="1"/>
              <a:t>sintaxis</a:t>
            </a:r>
            <a:r>
              <a:rPr lang="en-GB" dirty="0"/>
              <a:t> de T-SQL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8348328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ANSI SQL-92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Tablas unidas por el operador JOIN en la clausula FROM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Sintaxis preferida</a:t>
            </a:r>
          </a:p>
          <a:p>
            <a:pPr lvl="0"/>
            <a:endParaRPr lang="es-GT" sz="2400" kern="0" dirty="0">
              <a:solidFill>
                <a:srgbClr val="000000"/>
              </a:solidFill>
              <a:ea typeface="+mn-ea"/>
            </a:endParaRPr>
          </a:p>
          <a:p>
            <a:pPr lvl="0"/>
            <a:endParaRPr lang="es-GT" sz="2400" kern="0" dirty="0">
              <a:solidFill>
                <a:srgbClr val="000000"/>
              </a:solidFill>
              <a:ea typeface="+mn-ea"/>
            </a:endParaRPr>
          </a:p>
          <a:p>
            <a:pPr lvl="0"/>
            <a:endParaRPr lang="es-GT" sz="2400" kern="0" dirty="0">
              <a:solidFill>
                <a:srgbClr val="000000"/>
              </a:solidFill>
              <a:ea typeface="+mn-ea"/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ANSI SQL-89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Tablas unidas por comas en la clausula FROM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No recomendado: productos cartesianos accidentales</a:t>
            </a:r>
            <a:endParaRPr lang="en-US" sz="28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59254" y="2370564"/>
            <a:ext cx="6256338" cy="1074563"/>
          </a:xfrm>
          <a:prstGeom prst="roundRect">
            <a:avLst>
              <a:gd name="adj" fmla="val 1158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...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  Table1 JOIN Table2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ON &lt;on_predicate&gt;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59254" y="5611466"/>
            <a:ext cx="6256338" cy="1083600"/>
          </a:xfrm>
          <a:prstGeom prst="roundRect">
            <a:avLst>
              <a:gd name="adj" fmla="val 1158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...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  Table1, Table2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 &lt;where_predicate&gt;</a:t>
            </a:r>
          </a:p>
        </p:txBody>
      </p:sp>
    </p:spTree>
    <p:extLst>
      <p:ext uri="{BB962C8B-B14F-4D97-AF65-F5344CB8AC3E}">
        <p14:creationId xmlns:p14="http://schemas.microsoft.com/office/powerpoint/2010/main" val="23546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b5fd16d-5826-4bf1-8edf-228a610fa9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Demostración</a:t>
            </a:r>
            <a:r>
              <a:rPr lang="en-GB" dirty="0"/>
              <a:t>: </a:t>
            </a:r>
            <a:r>
              <a:rPr lang="en-GB" dirty="0" err="1"/>
              <a:t>Entender</a:t>
            </a:r>
            <a:r>
              <a:rPr lang="en-GB" dirty="0"/>
              <a:t> las </a:t>
            </a:r>
            <a:r>
              <a:rPr lang="en-GB" dirty="0" err="1"/>
              <a:t>uniones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s-GT" kern="0" dirty="0">
                <a:solidFill>
                  <a:srgbClr val="000000"/>
                </a:solidFill>
              </a:rPr>
              <a:t>En esta demostración, verás cómo:</a:t>
            </a:r>
          </a:p>
          <a:p>
            <a:r>
              <a:rPr lang="es-GT" kern="0" dirty="0">
                <a:solidFill>
                  <a:srgbClr val="000000"/>
                </a:solidFill>
              </a:rPr>
              <a:t>Usa combinaciones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consultar con combinaciones internas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Entender las uniones internas</a:t>
            </a:r>
          </a:p>
          <a:p>
            <a:r>
              <a:rPr lang="es-GT" dirty="0"/>
              <a:t>Sintaxis de unión interna</a:t>
            </a:r>
          </a:p>
          <a:p>
            <a:r>
              <a:rPr lang="es-GT" dirty="0"/>
              <a:t>Ejemplos de unión interna</a:t>
            </a:r>
          </a:p>
          <a:p>
            <a:r>
              <a:rPr lang="es-GT" dirty="0"/>
              <a:t>Demostración: consultar con combinaciones internas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65135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1760</TotalTime>
  <Words>1816</Words>
  <Application>Microsoft Office PowerPoint</Application>
  <PresentationFormat>Presentación en pantalla (4:3)</PresentationFormat>
  <Paragraphs>322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28</vt:i4>
      </vt:variant>
      <vt:variant>
        <vt:lpstr>Títulos de diapositiva</vt:lpstr>
      </vt:variant>
      <vt:variant>
        <vt:i4>23</vt:i4>
      </vt:variant>
    </vt:vector>
  </HeadingPairs>
  <TitlesOfParts>
    <vt:vector size="60" baseType="lpstr">
      <vt:lpstr>Segoe UI</vt:lpstr>
      <vt:lpstr>Times New Roman</vt:lpstr>
      <vt:lpstr>Lucida Sans Typewriter</vt:lpstr>
      <vt:lpstr>Wingdings</vt:lpstr>
      <vt:lpstr>Lucida Sans Unicode</vt:lpstr>
      <vt:lpstr>Segoe UI </vt:lpstr>
      <vt:lpstr>Arial</vt:lpstr>
      <vt:lpstr>Calibri</vt:lpstr>
      <vt:lpstr>Verdana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18_NG_MOC_Core_ModuleNew2</vt:lpstr>
      <vt:lpstr>19_NG_MOC_Core_ModuleNew2</vt:lpstr>
      <vt:lpstr>20_NG_MOC_Core_ModuleNew2</vt:lpstr>
      <vt:lpstr>21_NG_MOC_Core_ModuleNew2</vt:lpstr>
      <vt:lpstr>22_NG_MOC_Core_ModuleNew2</vt:lpstr>
      <vt:lpstr>23_NG_MOC_Core_ModuleNew2</vt:lpstr>
      <vt:lpstr>24_NG_MOC_Core_ModuleNew2</vt:lpstr>
      <vt:lpstr>25_NG_MOC_Core_ModuleNew2</vt:lpstr>
      <vt:lpstr>26_NG_MOC_Core_ModuleNew2</vt:lpstr>
      <vt:lpstr>27_NG_MOC_Core_ModuleNew2</vt:lpstr>
      <vt:lpstr>Módulo 4</vt:lpstr>
      <vt:lpstr>Descripción general del módulo</vt:lpstr>
      <vt:lpstr>Lección 1: Entender las uniones</vt:lpstr>
      <vt:lpstr>La cláusula FROM y las tablas virtuales</vt:lpstr>
      <vt:lpstr>Terminología del Join: producto cartesiano</vt:lpstr>
      <vt:lpstr>Descripción general de los tipos de Join</vt:lpstr>
      <vt:lpstr>Opciones de sintaxis de T-SQL</vt:lpstr>
      <vt:lpstr>Demostración: Entender las uniones</vt:lpstr>
      <vt:lpstr>Lección 2: consultar con combinaciones internas</vt:lpstr>
      <vt:lpstr>Entender los join internos</vt:lpstr>
      <vt:lpstr>Sintaxis de unión interna</vt:lpstr>
      <vt:lpstr>Ejemplos de join interno</vt:lpstr>
      <vt:lpstr>Demostración: consultar con combinaciones internas</vt:lpstr>
      <vt:lpstr>Lección 3: consultar con join externos</vt:lpstr>
      <vt:lpstr>Comprender los join externos</vt:lpstr>
      <vt:lpstr>Sintaxis Outer Join</vt:lpstr>
      <vt:lpstr>Sintaxis de join externo</vt:lpstr>
      <vt:lpstr>Lección 4: consultar con uniones cruzadas y uniones automáticas</vt:lpstr>
      <vt:lpstr>Entender las uniones cruzadas</vt:lpstr>
      <vt:lpstr>Sintaxis de unión cruzada</vt:lpstr>
      <vt:lpstr>Ejemplos de unión cruzada</vt:lpstr>
      <vt:lpstr>Entender la union con sigo mismo</vt:lpstr>
      <vt:lpstr>Ejemplos de Self Join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Christopher Bartlett</dc:creator>
  <cp:lastModifiedBy>Víctor Hugo Cárdenas Valenzuela</cp:lastModifiedBy>
  <cp:revision>21</cp:revision>
  <dcterms:created xsi:type="dcterms:W3CDTF">2014-08-04T12:06:08Z</dcterms:created>
  <dcterms:modified xsi:type="dcterms:W3CDTF">2018-02-07T22:26:43Z</dcterms:modified>
</cp:coreProperties>
</file>