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18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9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0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21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22.xml" ContentType="application/vnd.openxmlformats-officedocument.theme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81" r:id="rId18"/>
    <p:sldMasterId id="2147483894" r:id="rId19"/>
    <p:sldMasterId id="2147483907" r:id="rId20"/>
    <p:sldMasterId id="2147483920" r:id="rId21"/>
    <p:sldMasterId id="2147483933" r:id="rId22"/>
    <p:sldMasterId id="2147483946" r:id="rId23"/>
  </p:sldMasterIdLst>
  <p:notesMasterIdLst>
    <p:notesMasterId r:id="rId40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3" r:id="rId30"/>
    <p:sldId id="264" r:id="rId31"/>
    <p:sldId id="265" r:id="rId32"/>
    <p:sldId id="267" r:id="rId33"/>
    <p:sldId id="268" r:id="rId34"/>
    <p:sldId id="269" r:id="rId35"/>
    <p:sldId id="270" r:id="rId36"/>
    <p:sldId id="272" r:id="rId37"/>
    <p:sldId id="273" r:id="rId38"/>
    <p:sldId id="274" r:id="rId39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41"/>
      <p:bold r:id="rId42"/>
      <p:italic r:id="rId43"/>
      <p:boldItalic r:id="rId44"/>
    </p:embeddedFont>
    <p:embeddedFont>
      <p:font typeface="Lucida Sans Unicode" panose="020B0602030504020204" pitchFamily="34" charset="0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69" autoAdjust="0"/>
  </p:normalViewPr>
  <p:slideViewPr>
    <p:cSldViewPr snapToGrid="0">
      <p:cViewPr varScale="1">
        <p:scale>
          <a:sx n="61" d="100"/>
          <a:sy n="61" d="100"/>
        </p:scale>
        <p:origin x="78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1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516A5-CB64-43F4-8D48-8C0A6A8CDFA8}" type="datetimeFigureOut">
              <a:rPr lang="en-GB" smtClean="0"/>
              <a:t>07/02/2018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EAC50-8C39-469D-A97E-FAEBC82DB3F0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67781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210277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30848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2943200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216226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277348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2032194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322373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277855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400005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90009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369227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307591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278098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267660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AC50-8C39-469D-A97E-FAEBC82DB3F0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5: Sorting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47434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11997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3523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857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4886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99012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353334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45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535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5492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51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9860792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7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2893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044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95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2035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7638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5152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7673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47681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5377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474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7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362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543664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9070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1491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94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776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526545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82059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56479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5302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2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81073279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8338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5582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8842386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830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1035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5357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0608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72602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92655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79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6969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60275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266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908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7297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6087897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42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34325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882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638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86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68047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33472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29961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11457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8550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8762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4751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12053761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1311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36029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8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038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6325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87573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3436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92820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16796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3100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2060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88472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19770577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27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2530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59590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793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2726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92318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53186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61539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433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502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8326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729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18778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8050843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804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53811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4883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2064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18661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70605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0689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05005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33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76631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1767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07097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19178642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33489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71639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6743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4225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05778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79993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6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58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66872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53898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195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1602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766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703508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5214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506394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1343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7410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60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214313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6971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4224795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82284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4138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8141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042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428071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6710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55612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05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4309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3587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902591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40825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97453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52981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131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273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1244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17499230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53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54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457005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7220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6530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28714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4551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611586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75251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9354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19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52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36003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7604366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955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97426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612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790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55393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36003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580677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250660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03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7934748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1494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2897481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9133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58540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73804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5583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438915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381762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537155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0156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0427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8178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6094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6476693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8630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875322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59640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8918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707953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14968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74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369576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303992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8749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05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06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2793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7610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231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63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41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3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04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01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86089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96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3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37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644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2994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95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7227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791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100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274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50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306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680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328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3310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215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111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4561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128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183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4355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969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2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85118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01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18892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502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6621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737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770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161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5693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81059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31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225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810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702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935108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037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673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223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99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81640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03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2426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869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7594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155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77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173205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445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6703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914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994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787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637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68183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7408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39562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853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329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000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944809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30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252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2" Type="http://schemas.openxmlformats.org/officeDocument/2006/relationships/slideLayout" Target="../slideLayouts/slideLayout217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7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0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8.xml"/><Relationship Id="rId3" Type="http://schemas.openxmlformats.org/officeDocument/2006/relationships/slideLayout" Target="../slideLayouts/slideLayout253.xml"/><Relationship Id="rId7" Type="http://schemas.openxmlformats.org/officeDocument/2006/relationships/slideLayout" Target="../slideLayouts/slideLayout25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51.xml"/><Relationship Id="rId6" Type="http://schemas.openxmlformats.org/officeDocument/2006/relationships/slideLayout" Target="../slideLayouts/slideLayout256.xml"/><Relationship Id="rId11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60.xml"/><Relationship Id="rId4" Type="http://schemas.openxmlformats.org/officeDocument/2006/relationships/slideLayout" Target="../slideLayouts/slideLayout254.xml"/><Relationship Id="rId9" Type="http://schemas.openxmlformats.org/officeDocument/2006/relationships/slideLayout" Target="../slideLayouts/slideLayout25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64.xml"/><Relationship Id="rId7" Type="http://schemas.openxmlformats.org/officeDocument/2006/relationships/slideLayout" Target="../slideLayouts/slideLayout268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62.xml"/><Relationship Id="rId6" Type="http://schemas.openxmlformats.org/officeDocument/2006/relationships/slideLayout" Target="../slideLayouts/slideLayout267.xml"/><Relationship Id="rId11" Type="http://schemas.openxmlformats.org/officeDocument/2006/relationships/slideLayout" Target="../slideLayouts/slideLayout272.xml"/><Relationship Id="rId5" Type="http://schemas.openxmlformats.org/officeDocument/2006/relationships/slideLayout" Target="../slideLayouts/slideLayout266.xml"/><Relationship Id="rId10" Type="http://schemas.openxmlformats.org/officeDocument/2006/relationships/slideLayout" Target="../slideLayouts/slideLayout271.xml"/><Relationship Id="rId4" Type="http://schemas.openxmlformats.org/officeDocument/2006/relationships/slideLayout" Target="../slideLayouts/slideLayout265.xml"/><Relationship Id="rId9" Type="http://schemas.openxmlformats.org/officeDocument/2006/relationships/slideLayout" Target="../slideLayouts/slideLayout2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545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45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7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9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53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98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70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7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05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21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3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0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01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2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73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745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38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0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9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203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20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188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Ordenar</a:t>
            </a:r>
            <a:r>
              <a:rPr lang="en-GB" dirty="0"/>
              <a:t> y </a:t>
            </a:r>
            <a:r>
              <a:rPr lang="en-GB" dirty="0" err="1"/>
              <a:t>Filtrar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84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5" y="-2"/>
            <a:ext cx="8407400" cy="740664"/>
          </a:xfrm>
        </p:spPr>
        <p:txBody>
          <a:bodyPr/>
          <a:lstStyle/>
          <a:p>
            <a:r>
              <a:rPr lang="en-GB" dirty="0" err="1"/>
              <a:t>Lección</a:t>
            </a:r>
            <a:r>
              <a:rPr lang="en-GB" dirty="0"/>
              <a:t> 3: </a:t>
            </a:r>
            <a:r>
              <a:rPr lang="en-GB" dirty="0" err="1"/>
              <a:t>Filtrar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con TOP y OFFSET-FETCH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err="1"/>
              <a:t>Filtrar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cláusula</a:t>
            </a:r>
            <a:r>
              <a:rPr lang="en-GB" dirty="0"/>
              <a:t> SELECT </a:t>
            </a:r>
            <a:r>
              <a:rPr lang="en-GB" dirty="0" err="1"/>
              <a:t>usando</a:t>
            </a:r>
            <a:r>
              <a:rPr lang="en-GB" dirty="0"/>
              <a:t> la </a:t>
            </a:r>
            <a:r>
              <a:rPr lang="en-GB" dirty="0" err="1"/>
              <a:t>opción</a:t>
            </a:r>
            <a:r>
              <a:rPr lang="en-GB" dirty="0"/>
              <a:t> TOP</a:t>
            </a:r>
          </a:p>
          <a:p>
            <a:pPr lvl="0"/>
            <a:r>
              <a:rPr lang="en-GB" dirty="0" err="1"/>
              <a:t>Filtrar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la </a:t>
            </a:r>
            <a:r>
              <a:rPr lang="en-GB" dirty="0" err="1"/>
              <a:t>cláusula</a:t>
            </a:r>
            <a:r>
              <a:rPr lang="en-GB" dirty="0"/>
              <a:t> ORDER BY </a:t>
            </a:r>
            <a:r>
              <a:rPr lang="en-GB" dirty="0" err="1"/>
              <a:t>Usar</a:t>
            </a:r>
            <a:r>
              <a:rPr lang="en-GB" dirty="0"/>
              <a:t> OFFSET-FETCH</a:t>
            </a:r>
          </a:p>
          <a:p>
            <a:pPr lvl="0"/>
            <a:r>
              <a:rPr lang="en-GB" dirty="0" err="1"/>
              <a:t>Sintaxis</a:t>
            </a:r>
            <a:r>
              <a:rPr lang="en-GB" dirty="0"/>
              <a:t> OFFSET-FETCH</a:t>
            </a:r>
          </a:p>
        </p:txBody>
      </p:sp>
    </p:spTree>
    <p:extLst>
      <p:ext uri="{BB962C8B-B14F-4D97-AF65-F5344CB8AC3E}">
        <p14:creationId xmlns:p14="http://schemas.microsoft.com/office/powerpoint/2010/main" val="363494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-2"/>
            <a:ext cx="8426450" cy="740664"/>
          </a:xfrm>
        </p:spPr>
        <p:txBody>
          <a:bodyPr/>
          <a:lstStyle/>
          <a:p>
            <a:pPr rtl="0" eaLnBrk="1" fontAlgn="base" hangingPunct="1"/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la </a:t>
            </a:r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cláusula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SELECT </a:t>
            </a:r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usando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la </a:t>
            </a:r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opción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TOP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>
            <a:noAutofit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TOP le permite limitar el número o porcentaje de filas devueltas por una consulta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Funciona con la cláusula ORDER BY para limitar filas por orden de clasificación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Si la lista ORDER BY no es única, los resultados no son deterministas (no hay un solo conjunto de resultados correcto)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Modifique la lista ORDER BY para asegurar la exclusividad, o use TOP WITH TIES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Agregado a la cláusula SELECT: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SELECCIONAR TOP (N) | TOP (N) Porcentaje</a:t>
            </a:r>
          </a:p>
          <a:p>
            <a:pPr lvl="2"/>
            <a:r>
              <a:rPr lang="es-GT" sz="1600" kern="0" dirty="0">
                <a:solidFill>
                  <a:srgbClr val="000000"/>
                </a:solidFill>
              </a:rPr>
              <a:t>Con el porcentaje, el número de filas redondeadas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SELECCIONAR TOP (N) CON LAZOS</a:t>
            </a:r>
          </a:p>
          <a:p>
            <a:pPr lvl="2"/>
            <a:r>
              <a:rPr lang="es-GT" sz="1600" kern="0" dirty="0">
                <a:solidFill>
                  <a:srgbClr val="000000"/>
                </a:solidFill>
              </a:rPr>
              <a:t>Recuperar duplicados cuando corresponda (no determinista)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TOP es propiedad de Microsoft SQL Server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9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-2"/>
            <a:ext cx="8683625" cy="740664"/>
          </a:xfrm>
        </p:spPr>
        <p:txBody>
          <a:bodyPr/>
          <a:lstStyle/>
          <a:p>
            <a:pPr rtl="0" eaLnBrk="1" fontAlgn="base" hangingPunct="1"/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Filtrar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en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la </a:t>
            </a:r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cláusula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ORDER BY </a:t>
            </a:r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Usar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OFFSET-FETCH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s-GT" kern="0" dirty="0">
                <a:solidFill>
                  <a:srgbClr val="000000"/>
                </a:solidFill>
              </a:rPr>
              <a:t>OFFSET-FETCH es una extensión de la cláusula ORDER BY: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Permite filtrar un rango solicitado de filas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Depende de la cláusula ORDER BY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Proporciona un mecanismo para paginación a través de resultados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Especifique el número de filas para omitir, el número de filas para recuperar:</a:t>
            </a:r>
          </a:p>
          <a:p>
            <a:pPr lvl="1"/>
            <a:endParaRPr lang="es-GT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s-GT" kern="0" dirty="0">
              <a:solidFill>
                <a:srgbClr val="000000"/>
              </a:solidFill>
            </a:endParaRP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Nueva opción en SQL Server 2012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Basado en el borrador del estándar SQL: 2011</a:t>
            </a:r>
          </a:p>
          <a:p>
            <a:pPr lvl="2"/>
            <a:r>
              <a:rPr lang="es-GT" kern="0" dirty="0">
                <a:solidFill>
                  <a:srgbClr val="000000"/>
                </a:solidFill>
              </a:rPr>
              <a:t>Proporciona más compatibilidad que TOP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33450" y="4414074"/>
            <a:ext cx="7318384" cy="96437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&lt;order_by_list&gt;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OFFSET &lt;offset_value&gt; ROW(S)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FETCH FIRST|NEXT &lt;fetch_value&gt; ROW(S) ONLY</a:t>
            </a:r>
          </a:p>
        </p:txBody>
      </p:sp>
    </p:spTree>
    <p:extLst>
      <p:ext uri="{BB962C8B-B14F-4D97-AF65-F5344CB8AC3E}">
        <p14:creationId xmlns:p14="http://schemas.microsoft.com/office/powerpoint/2010/main" val="342411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n-GB" sz="2800" dirty="0" err="1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Sintaxis</a:t>
            </a:r>
            <a:r>
              <a:rPr lang="en-GB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OFFSET-FETCH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El valor OFFSET debe ser suministrado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Puede ser cero si no se requiere saltar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 cláusula FETCH opcional permite devolver todas las filas que siguen al valor OFFSET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Enfoque del lenguaje natural al código: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FILA y FILAS intercambiables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PRIMERO y SIGUIENTE intercambiables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El valor OFFSET y el valor FETCH pueden ser constantes o expresiones, incluidas variables y parámetros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12808" y="5178240"/>
            <a:ext cx="7318384" cy="67932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OFFSET &lt;offset_value&gt; ROW|ROWS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FETCH FIRST|NEXT &lt;fetch_value&gt; ROW|ROWS [ONLY]</a:t>
            </a:r>
          </a:p>
        </p:txBody>
      </p:sp>
    </p:spTree>
    <p:extLst>
      <p:ext uri="{BB962C8B-B14F-4D97-AF65-F5344CB8AC3E}">
        <p14:creationId xmlns:p14="http://schemas.microsoft.com/office/powerpoint/2010/main" val="185704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8c157d9-b3d5-4154-90d0-40d27117f6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4: Trabajar con valores desconocidos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Lógica de tres valores</a:t>
            </a:r>
          </a:p>
          <a:p>
            <a:pPr lvl="0"/>
            <a:r>
              <a:rPr lang="es-GT" dirty="0"/>
              <a:t>Manejo de NULL en Consultas</a:t>
            </a:r>
          </a:p>
        </p:txBody>
      </p:sp>
    </p:spTree>
    <p:extLst>
      <p:ext uri="{BB962C8B-B14F-4D97-AF65-F5344CB8AC3E}">
        <p14:creationId xmlns:p14="http://schemas.microsoft.com/office/powerpoint/2010/main" val="285401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39c9bad-8498-430e-a3e0-f8dff4f3d4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Lógica de tres valores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SQL Server usa NULL para marcar valores perdidos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</a:rPr>
              <a:t>NULL puede ser "faltante pero aplicable" o "perdido pero inaplicable"</a:t>
            </a:r>
          </a:p>
          <a:p>
            <a:pPr lvl="2"/>
            <a:r>
              <a:rPr lang="es-GT" sz="1600" kern="0" dirty="0">
                <a:solidFill>
                  <a:srgbClr val="000000"/>
                </a:solidFill>
              </a:rPr>
              <a:t>Segundo nombre del cliente: ¿No se proporciona o no tiene uno?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Sin valores faltantes, las salidas de predicados son VERDADERAS o FALSAS solamente (5&gt; 2, 1 = 1)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Con valores perdidos, los resultados pueden ser VERDADERO, FALSO o DESCONOCIDO (NULO&gt; 99, NULO = NULO)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predicados devuelven UNKNOWN cuando se compara el valor perdido con otro valor, incluido otro valor perdido</a:t>
            </a: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7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86e400-4d20-43c0-8bfb-ed86afac9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Manejo de NULL en Consultas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kern="0" dirty="0" err="1">
                <a:solidFill>
                  <a:srgbClr val="000000"/>
                </a:solidFill>
              </a:rPr>
              <a:t>Diferentes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componentes</a:t>
            </a:r>
            <a:r>
              <a:rPr lang="en-US" sz="2400" kern="0" dirty="0">
                <a:solidFill>
                  <a:srgbClr val="000000"/>
                </a:solidFill>
              </a:rPr>
              <a:t> de SQL Server </a:t>
            </a:r>
            <a:r>
              <a:rPr lang="en-US" sz="2400" kern="0" dirty="0" err="1">
                <a:solidFill>
                  <a:srgbClr val="000000"/>
                </a:solidFill>
              </a:rPr>
              <a:t>manejan</a:t>
            </a:r>
            <a:r>
              <a:rPr lang="en-US" sz="2400" kern="0" dirty="0">
                <a:solidFill>
                  <a:srgbClr val="000000"/>
                </a:solidFill>
              </a:rPr>
              <a:t> NULL de </a:t>
            </a:r>
            <a:r>
              <a:rPr lang="en-US" sz="2400" kern="0" dirty="0" err="1">
                <a:solidFill>
                  <a:srgbClr val="000000"/>
                </a:solidFill>
              </a:rPr>
              <a:t>manera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diferente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Los </a:t>
            </a:r>
            <a:r>
              <a:rPr lang="en-US" sz="2000" kern="0" dirty="0" err="1">
                <a:solidFill>
                  <a:srgbClr val="000000"/>
                </a:solidFill>
              </a:rPr>
              <a:t>filtros</a:t>
            </a:r>
            <a:r>
              <a:rPr lang="en-US" sz="2000" kern="0" dirty="0">
                <a:solidFill>
                  <a:srgbClr val="000000"/>
                </a:solidFill>
              </a:rPr>
              <a:t> de </a:t>
            </a:r>
            <a:r>
              <a:rPr lang="en-US" sz="2000" kern="0" dirty="0" err="1">
                <a:solidFill>
                  <a:srgbClr val="000000"/>
                </a:solidFill>
              </a:rPr>
              <a:t>consulta</a:t>
            </a:r>
            <a:r>
              <a:rPr lang="en-US" sz="2000" kern="0" dirty="0">
                <a:solidFill>
                  <a:srgbClr val="000000"/>
                </a:solidFill>
              </a:rPr>
              <a:t> (ON, WHERE, HAVING) </a:t>
            </a:r>
            <a:r>
              <a:rPr lang="en-US" sz="2000" kern="0" dirty="0" err="1">
                <a:solidFill>
                  <a:srgbClr val="000000"/>
                </a:solidFill>
              </a:rPr>
              <a:t>filtran</a:t>
            </a:r>
            <a:r>
              <a:rPr lang="en-US" sz="2000" kern="0" dirty="0">
                <a:solidFill>
                  <a:srgbClr val="000000"/>
                </a:solidFill>
              </a:rPr>
              <a:t> UNKNOWNs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Las </a:t>
            </a:r>
            <a:r>
              <a:rPr lang="en-US" sz="2000" kern="0" dirty="0" err="1">
                <a:solidFill>
                  <a:srgbClr val="000000"/>
                </a:solidFill>
              </a:rPr>
              <a:t>restricciones</a:t>
            </a:r>
            <a:r>
              <a:rPr lang="en-US" sz="2000" kern="0" dirty="0">
                <a:solidFill>
                  <a:srgbClr val="000000"/>
                </a:solidFill>
              </a:rPr>
              <a:t> de CHECK </a:t>
            </a:r>
            <a:r>
              <a:rPr lang="en-US" sz="2000" kern="0" dirty="0" err="1">
                <a:solidFill>
                  <a:srgbClr val="000000"/>
                </a:solidFill>
              </a:rPr>
              <a:t>aceptan</a:t>
            </a:r>
            <a:r>
              <a:rPr lang="en-US" sz="2000" kern="0" dirty="0">
                <a:solidFill>
                  <a:srgbClr val="000000"/>
                </a:solidFill>
              </a:rPr>
              <a:t> NECESIDADES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ORDER BY, DISTINCT </a:t>
            </a:r>
            <a:r>
              <a:rPr lang="en-US" sz="2000" kern="0" dirty="0" err="1">
                <a:solidFill>
                  <a:srgbClr val="000000"/>
                </a:solidFill>
              </a:rPr>
              <a:t>trata</a:t>
            </a:r>
            <a:r>
              <a:rPr lang="en-US" sz="2000" kern="0" dirty="0">
                <a:solidFill>
                  <a:srgbClr val="000000"/>
                </a:solidFill>
              </a:rPr>
              <a:t> NULLs </a:t>
            </a:r>
            <a:r>
              <a:rPr lang="en-US" sz="2000" kern="0" dirty="0" err="1">
                <a:solidFill>
                  <a:srgbClr val="000000"/>
                </a:solidFill>
              </a:rPr>
              <a:t>como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iguales</a:t>
            </a:r>
            <a:endParaRPr lang="en-US" sz="20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 err="1">
                <a:solidFill>
                  <a:srgbClr val="000000"/>
                </a:solidFill>
              </a:rPr>
              <a:t>Prueba</a:t>
            </a:r>
            <a:r>
              <a:rPr lang="en-US" sz="2400" kern="0" dirty="0">
                <a:solidFill>
                  <a:srgbClr val="000000"/>
                </a:solidFill>
              </a:rPr>
              <a:t> de NULL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</a:rPr>
              <a:t>Use IS NULL o IS NOT NULL </a:t>
            </a:r>
            <a:r>
              <a:rPr lang="en-US" sz="2000" kern="0" dirty="0" err="1">
                <a:solidFill>
                  <a:srgbClr val="000000"/>
                </a:solidFill>
              </a:rPr>
              <a:t>en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lugar</a:t>
            </a:r>
            <a:r>
              <a:rPr lang="en-US" sz="2000" kern="0" dirty="0">
                <a:solidFill>
                  <a:srgbClr val="000000"/>
                </a:solidFill>
              </a:rPr>
              <a:t> de = NULL o &lt;&gt; NULL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12808" y="4236934"/>
            <a:ext cx="7318384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city, region, country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region IS NOT NULL;</a:t>
            </a:r>
          </a:p>
        </p:txBody>
      </p:sp>
    </p:spTree>
    <p:extLst>
      <p:ext uri="{BB962C8B-B14F-4D97-AF65-F5344CB8AC3E}">
        <p14:creationId xmlns:p14="http://schemas.microsoft.com/office/powerpoint/2010/main" val="241609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Descripción general del módulo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Clasificación de datos</a:t>
            </a:r>
          </a:p>
          <a:p>
            <a:pPr lvl="0"/>
            <a:r>
              <a:rPr lang="es-GT" dirty="0"/>
              <a:t>Filtrar datos con predicados</a:t>
            </a:r>
          </a:p>
          <a:p>
            <a:pPr lvl="0"/>
            <a:r>
              <a:rPr lang="es-GT" dirty="0"/>
              <a:t>Filtrar datos con TOP y OFFSET-FETCH</a:t>
            </a:r>
          </a:p>
          <a:p>
            <a:pPr lvl="0"/>
            <a:r>
              <a:rPr lang="es-GT" dirty="0"/>
              <a:t>Trabajando con Valores Desconocidos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4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Clasificación de datos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Uso de la cláusula ORDER BY</a:t>
            </a:r>
          </a:p>
          <a:p>
            <a:pPr lvl="0"/>
            <a:r>
              <a:rPr lang="es-GT" dirty="0"/>
              <a:t>Sintaxis de cláusula ORDER BY</a:t>
            </a:r>
          </a:p>
          <a:p>
            <a:pPr lvl="0"/>
            <a:r>
              <a:rPr lang="es-GT" dirty="0"/>
              <a:t>Ejemplos de cláusula ORDER BY</a:t>
            </a:r>
          </a:p>
        </p:txBody>
      </p:sp>
    </p:spTree>
    <p:extLst>
      <p:ext uri="{BB962C8B-B14F-4D97-AF65-F5344CB8AC3E}">
        <p14:creationId xmlns:p14="http://schemas.microsoft.com/office/powerpoint/2010/main" val="173789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Uso de la cláusula ORDER BY</a:t>
            </a: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ORDER BY ordena las filas en los resultados con fines de presentación</a:t>
            </a:r>
          </a:p>
          <a:p>
            <a:pPr lvl="1"/>
            <a:r>
              <a:rPr lang="es-GT" kern="0" dirty="0"/>
              <a:t>Sin orden garantizado de filas sin ORDER BY</a:t>
            </a:r>
          </a:p>
          <a:p>
            <a:pPr lvl="1"/>
            <a:r>
              <a:rPr lang="es-GT" kern="0" dirty="0"/>
              <a:t>El uso de ORDER BY garantiza el orden de clasificación del resultado</a:t>
            </a:r>
          </a:p>
          <a:p>
            <a:pPr lvl="1"/>
            <a:r>
              <a:rPr lang="es-GT" kern="0" dirty="0"/>
              <a:t>Última cláusula para ser procesada lógicamente</a:t>
            </a:r>
          </a:p>
          <a:p>
            <a:pPr lvl="1"/>
            <a:r>
              <a:rPr lang="es-GT" kern="0" dirty="0"/>
              <a:t>Ordena todos los NULL juntos</a:t>
            </a:r>
          </a:p>
          <a:p>
            <a:r>
              <a:rPr lang="es-GT" kern="0" dirty="0"/>
              <a:t>ORDER BY puede referirse a:</a:t>
            </a:r>
          </a:p>
          <a:p>
            <a:pPr lvl="1"/>
            <a:r>
              <a:rPr lang="es-GT" kern="0" dirty="0"/>
              <a:t>Columnas por nombre, alias o posición ordinal (no recomendado)</a:t>
            </a:r>
          </a:p>
          <a:p>
            <a:pPr lvl="1"/>
            <a:r>
              <a:rPr lang="es-GT" kern="0" dirty="0"/>
              <a:t>Columnas que no forman parte de la lista SELECT</a:t>
            </a:r>
          </a:p>
          <a:p>
            <a:pPr lvl="2"/>
            <a:r>
              <a:rPr lang="es-GT" kern="0" dirty="0"/>
              <a:t>A menos que se especifique DISTINCT</a:t>
            </a:r>
          </a:p>
          <a:p>
            <a:r>
              <a:rPr lang="es-GT" kern="0" dirty="0"/>
              <a:t>Declarar orden de clasificación con ASC o DESC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76541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Sintaxis</a:t>
            </a:r>
            <a:r>
              <a:rPr lang="pt-BR" dirty="0"/>
              <a:t> de cláusula ORDER BY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0375" y="872396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Escribiendo ORDER BY usando nombres de columna:</a:t>
            </a:r>
          </a:p>
          <a:p>
            <a:endParaRPr lang="es-GT" kern="0" dirty="0"/>
          </a:p>
          <a:p>
            <a:pPr marL="0" indent="0">
              <a:buNone/>
            </a:pPr>
            <a:endParaRPr lang="es-GT" kern="0" dirty="0"/>
          </a:p>
          <a:p>
            <a:r>
              <a:rPr lang="es-GT" kern="0" dirty="0"/>
              <a:t>Escribiendo ORDEN usando alias de columna:</a:t>
            </a:r>
          </a:p>
          <a:p>
            <a:endParaRPr lang="es-GT" kern="0" dirty="0"/>
          </a:p>
          <a:p>
            <a:endParaRPr lang="es-GT" kern="0" dirty="0"/>
          </a:p>
          <a:p>
            <a:endParaRPr lang="es-GT" kern="0" dirty="0"/>
          </a:p>
          <a:p>
            <a:r>
              <a:rPr lang="es-GT" kern="0" dirty="0"/>
              <a:t>Especificando el orden de clasificación en la cláusula ORDER BY:</a:t>
            </a:r>
            <a:endParaRPr lang="en-US" kern="0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642954" y="1793291"/>
            <a:ext cx="7016720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&lt;select list&gt;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source&gt;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&lt;column1_name&gt;, &lt;column2_name&gt;;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642954" y="3404556"/>
            <a:ext cx="7016720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&lt;column&gt; AS &lt;alias&gt;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source&gt;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&lt;alias&gt;;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42954" y="5696032"/>
            <a:ext cx="7016720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&lt;column&gt; AS &lt;alias&gt;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source&gt;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&lt;column_name|alias&gt; ASC|DESC;</a:t>
            </a:r>
          </a:p>
        </p:txBody>
      </p:sp>
    </p:spTree>
    <p:extLst>
      <p:ext uri="{BB962C8B-B14F-4D97-AF65-F5344CB8AC3E}">
        <p14:creationId xmlns:p14="http://schemas.microsoft.com/office/powerpoint/2010/main" val="284628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Ejemplos de cláusula ORDER BY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ORDER BY con nombres de columna: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ORDER BY con alias de columna:</a:t>
            </a: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endParaRPr lang="es-GT" kern="0" dirty="0">
              <a:solidFill>
                <a:srgbClr val="000000"/>
              </a:solidFill>
            </a:endParaRP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ORDER BY con orden descendente: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44971" y="1677937"/>
            <a:ext cx="6256338" cy="95904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orderdate;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344971" y="3582864"/>
            <a:ext cx="6256338" cy="125475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YEAR(orderdate) AS orderyear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orderyear;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44971" y="5595909"/>
            <a:ext cx="6256338" cy="96704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orderdate DESC;</a:t>
            </a:r>
          </a:p>
        </p:txBody>
      </p:sp>
    </p:spTree>
    <p:extLst>
      <p:ext uri="{BB962C8B-B14F-4D97-AF65-F5344CB8AC3E}">
        <p14:creationId xmlns:p14="http://schemas.microsoft.com/office/powerpoint/2010/main" val="425277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Filtrar datos con predicados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GT" dirty="0"/>
              <a:t>Filtrar datos en la cláusula WHERE con predicados</a:t>
            </a:r>
          </a:p>
          <a:p>
            <a:pPr lvl="0"/>
            <a:r>
              <a:rPr lang="es-GT" dirty="0"/>
              <a:t>Sintaxis de la clausula WHERE</a:t>
            </a:r>
          </a:p>
        </p:txBody>
      </p:sp>
    </p:spTree>
    <p:extLst>
      <p:ext uri="{BB962C8B-B14F-4D97-AF65-F5344CB8AC3E}">
        <p14:creationId xmlns:p14="http://schemas.microsoft.com/office/powerpoint/2010/main" val="30722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-2"/>
            <a:ext cx="8197850" cy="740664"/>
          </a:xfrm>
        </p:spPr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Filtrar datos en la cláusula WHERE con predicados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WHERE cláusulas usan predicados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  <a:ea typeface="+mn-ea"/>
              </a:rPr>
              <a:t>Debe expresarse como condiciones lógicas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  <a:ea typeface="+mn-ea"/>
              </a:rPr>
              <a:t>Solo se aceptan las filas para las que el predicado se evalúa como VERDADERO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  <a:ea typeface="+mn-ea"/>
              </a:rPr>
              <a:t>Valores de FALSO o DESCONOCIDO filtrados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La cláusula WHERE sigue a FROM, precede a otras cláusulas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  <a:ea typeface="+mn-ea"/>
              </a:rPr>
              <a:t>No se pueden ver los alias declarados en la cláusula SELECT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Puede ser optimizado por SQL Server para usar índices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  <a:ea typeface="+mn-ea"/>
              </a:rPr>
              <a:t>Datos filtrados del lado del servidor</a:t>
            </a:r>
          </a:p>
          <a:p>
            <a:pPr lvl="1"/>
            <a:r>
              <a:rPr lang="es-GT" sz="2000" kern="0" dirty="0">
                <a:solidFill>
                  <a:srgbClr val="000000"/>
                </a:solidFill>
                <a:ea typeface="+mn-ea"/>
              </a:rPr>
              <a:t>Puede reducir el tráfico de red y el uso de la memoria del cliente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lang="es-GT" sz="2800" dirty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Sintaxis de la clausula WHERE</a:t>
            </a:r>
            <a:endParaRPr lang="es-GT" sz="2800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5291654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2400" kern="0" dirty="0">
                <a:solidFill>
                  <a:srgbClr val="000000"/>
                </a:solidFill>
              </a:rPr>
              <a:t>Filter rows for customers from Spain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Filter rows for orders after July 1, 2007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US" sz="2400" kern="0" dirty="0">
              <a:solidFill>
                <a:srgbClr val="000000"/>
              </a:solidFill>
            </a:endParaRPr>
          </a:p>
          <a:p>
            <a:pPr lvl="0"/>
            <a:r>
              <a:rPr lang="en-US" sz="2400" kern="0" dirty="0">
                <a:solidFill>
                  <a:srgbClr val="000000"/>
                </a:solidFill>
              </a:rPr>
              <a:t>Filter orders within a range of dates</a:t>
            </a:r>
          </a:p>
          <a:p>
            <a:pPr lvl="0"/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0198" y="1432537"/>
            <a:ext cx="7318384" cy="87273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contactname, country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country = N'Spain';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80198" y="2747171"/>
            <a:ext cx="7318384" cy="872734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</a:t>
            </a:r>
            <a:r>
              <a:rPr lang="en-US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&gt; </a:t>
            </a: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'20070101';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80198" y="4252654"/>
            <a:ext cx="7318384" cy="87992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orderid, custid, orderdate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Sales.Orders</a:t>
            </a:r>
          </a:p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orderdate &gt;= '20070101' AND orderdate &lt; '20080101';</a:t>
            </a:r>
          </a:p>
        </p:txBody>
      </p:sp>
    </p:spTree>
    <p:extLst>
      <p:ext uri="{BB962C8B-B14F-4D97-AF65-F5344CB8AC3E}">
        <p14:creationId xmlns:p14="http://schemas.microsoft.com/office/powerpoint/2010/main" val="287241885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232</TotalTime>
  <Words>1159</Words>
  <Application>Microsoft Office PowerPoint</Application>
  <PresentationFormat>Presentación en pantalla (4:3)</PresentationFormat>
  <Paragraphs>205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23</vt:i4>
      </vt:variant>
      <vt:variant>
        <vt:lpstr>Títulos de diapositiva</vt:lpstr>
      </vt:variant>
      <vt:variant>
        <vt:i4>16</vt:i4>
      </vt:variant>
    </vt:vector>
  </HeadingPairs>
  <TitlesOfParts>
    <vt:vector size="46" baseType="lpstr">
      <vt:lpstr>Segoe UI</vt:lpstr>
      <vt:lpstr>Times New Roman</vt:lpstr>
      <vt:lpstr>Wingdings</vt:lpstr>
      <vt:lpstr>Lucida Sans Unicode</vt:lpstr>
      <vt:lpstr>Arial</vt:lpstr>
      <vt:lpstr>Calibri</vt:lpstr>
      <vt:lpstr>Verdana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17_NG_MOC_Core_ModuleNew2</vt:lpstr>
      <vt:lpstr>18_NG_MOC_Core_ModuleNew2</vt:lpstr>
      <vt:lpstr>19_NG_MOC_Core_ModuleNew2</vt:lpstr>
      <vt:lpstr>20_NG_MOC_Core_ModuleNew2</vt:lpstr>
      <vt:lpstr>21_NG_MOC_Core_ModuleNew2</vt:lpstr>
      <vt:lpstr>22_NG_MOC_Core_ModuleNew2</vt:lpstr>
      <vt:lpstr>Módulo 5</vt:lpstr>
      <vt:lpstr>Descripción general del módulo</vt:lpstr>
      <vt:lpstr>Lección 1: Clasificación de datos</vt:lpstr>
      <vt:lpstr>Uso de la cláusula ORDER BY</vt:lpstr>
      <vt:lpstr>Sintaxis de cláusula ORDER BY</vt:lpstr>
      <vt:lpstr>Ejemplos de cláusula ORDER BY</vt:lpstr>
      <vt:lpstr>Lección 2: Filtrar datos con predicados</vt:lpstr>
      <vt:lpstr>Filtrar datos en la cláusula WHERE con predicados</vt:lpstr>
      <vt:lpstr>Sintaxis de la clausula WHERE</vt:lpstr>
      <vt:lpstr>Lección 3: Filtrar datos con TOP y OFFSET-FETCH</vt:lpstr>
      <vt:lpstr>Filtrar en la cláusula SELECT usando la opción TOP</vt:lpstr>
      <vt:lpstr>Filtrar en la cláusula ORDER BY Usar OFFSET-FETCH</vt:lpstr>
      <vt:lpstr>Sintaxis OFFSET-FETCH</vt:lpstr>
      <vt:lpstr>Lección 4: Trabajar con valores desconocidos</vt:lpstr>
      <vt:lpstr>Lógica de tres valores</vt:lpstr>
      <vt:lpstr>Manejo de NULL en Consultas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Christopher Bartlett</dc:creator>
  <cp:lastModifiedBy>Víctor Hugo Cárdenas Valenzuela</cp:lastModifiedBy>
  <cp:revision>16</cp:revision>
  <dcterms:created xsi:type="dcterms:W3CDTF">2014-08-04T09:10:41Z</dcterms:created>
  <dcterms:modified xsi:type="dcterms:W3CDTF">2018-02-07T22:45:21Z</dcterms:modified>
</cp:coreProperties>
</file>