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1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90" r:id="rId10"/>
    <p:sldMasterId id="2147483803" r:id="rId11"/>
    <p:sldMasterId id="2147483816" r:id="rId12"/>
    <p:sldMasterId id="2147483829" r:id="rId13"/>
    <p:sldMasterId id="2147483842" r:id="rId14"/>
    <p:sldMasterId id="2147483855" r:id="rId15"/>
    <p:sldMasterId id="2147483881" r:id="rId16"/>
    <p:sldMasterId id="2147483894" r:id="rId17"/>
    <p:sldMasterId id="2147483907" r:id="rId18"/>
    <p:sldMasterId id="2147483920" r:id="rId19"/>
    <p:sldMasterId id="2147483933" r:id="rId20"/>
    <p:sldMasterId id="2147483946" r:id="rId21"/>
    <p:sldMasterId id="2147483972" r:id="rId22"/>
  </p:sldMasterIdLst>
  <p:notesMasterIdLst>
    <p:notesMasterId r:id="rId44"/>
  </p:notes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6" r:id="rId32"/>
    <p:sldId id="267" r:id="rId33"/>
    <p:sldId id="268" r:id="rId34"/>
    <p:sldId id="269" r:id="rId35"/>
    <p:sldId id="270" r:id="rId36"/>
    <p:sldId id="271" r:id="rId37"/>
    <p:sldId id="273" r:id="rId38"/>
    <p:sldId id="274" r:id="rId39"/>
    <p:sldId id="275" r:id="rId40"/>
    <p:sldId id="276" r:id="rId41"/>
    <p:sldId id="277" r:id="rId42"/>
    <p:sldId id="278" r:id="rId43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45"/>
      <p:bold r:id="rId46"/>
      <p:italic r:id="rId47"/>
      <p:boldItalic r:id="rId48"/>
    </p:embeddedFont>
    <p:embeddedFont>
      <p:font typeface="Lucida Sans Unicode" panose="020B0602030504020204" pitchFamily="34" charset="0"/>
      <p:regular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Verdana" panose="020B0604030504040204" pitchFamily="34" charset="0"/>
      <p:regular r:id="rId54"/>
      <p:bold r:id="rId55"/>
      <p:italic r:id="rId56"/>
      <p:boldItalic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69" autoAdjust="0"/>
  </p:normalViewPr>
  <p:slideViewPr>
    <p:cSldViewPr snapToGrid="0">
      <p:cViewPr varScale="1">
        <p:scale>
          <a:sx n="98" d="100"/>
          <a:sy n="98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7.xml"/><Relationship Id="rId41" Type="http://schemas.openxmlformats.org/officeDocument/2006/relationships/slide" Target="slides/slide19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Master" Target="slideMasters/slideMaster8.xml"/><Relationship Id="rId51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font" Target="fonts/font2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9519C-ECD2-44CF-A870-ADB36806EE73}" type="datetimeFigureOut">
              <a:rPr lang="en-GB" smtClean="0"/>
              <a:t>07/02/2018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895B-7FC2-4D34-B430-B418CB4B5DC0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03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749533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1446964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3261486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338941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1497275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1894344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3400468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3033093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1632593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2029725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262915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3644231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3845950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all function arguments are required! DATETIME2FROMPARTS() requires eight arguments.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EOMONTH was new in 2012.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286105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242224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out that approximate numeric data types are mostly used in scientific applications while business applications typically use exact numeric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243892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3730083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1880328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1131921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372835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895B-7FC2-4D34-B430-B418CB4B5DC0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Working with SQL Server 2014 Data Types</a:t>
            </a:r>
          </a:p>
        </p:txBody>
      </p:sp>
    </p:spTree>
    <p:extLst>
      <p:ext uri="{BB962C8B-B14F-4D97-AF65-F5344CB8AC3E}">
        <p14:creationId xmlns:p14="http://schemas.microsoft.com/office/powerpoint/2010/main" val="178430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0179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5106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2575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0843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275075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67735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39720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980375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154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3272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59842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87774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111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380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746198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206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5964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660245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52982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82898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599466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8816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01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94831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81596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8667489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5632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81053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985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8383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30052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19387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63481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368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0525842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5422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4953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787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45631733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9056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165505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6345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7778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82882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6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7233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163715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60926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331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9019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520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20322680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3013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90997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3520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0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978537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521179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94521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712690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665041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2460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2576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1290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25815892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187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956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1511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1073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9158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022236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44218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36716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562935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7729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7496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8787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34021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8117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486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10193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5464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7304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146524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40322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390061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594197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4759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60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50655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5838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34958089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0848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2199512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30820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7470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36776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88216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79687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001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98543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2002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101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6965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65035288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7889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448709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0317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5405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3331773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05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372596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78306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476438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9468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6704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71999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66498978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6870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95587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81321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20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737296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354083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39844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040151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912946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838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9574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713459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60129202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19310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655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6480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67722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6390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478295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642777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56037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293484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571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9483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80377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406092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00226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2020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8001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85409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0800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865104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814056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97077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32911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83586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93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872646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229381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0206688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9888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786911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80603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0872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5544134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26259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204994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950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046219839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79610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9491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622021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23471550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31681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7262253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82874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4512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4479918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461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804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136774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3036330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93773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166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311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79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07432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84565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365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70489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372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532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666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7825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8749432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436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91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20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540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353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46423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2543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5199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5527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385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940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4301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17984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66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12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32846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527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113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4656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6049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3675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2602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90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3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47370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154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437127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47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25104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05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072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93463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0502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45247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77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615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757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011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8577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4912650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859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19089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4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425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11556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63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888268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15001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75114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601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337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4093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966507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156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10504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96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0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5823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676625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14528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35767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390955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866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4310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50857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5571224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9840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205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0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105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23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445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778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744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17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130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433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441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1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216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737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875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979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48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84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29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35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45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1828800"/>
            <a:ext cx="5732417" cy="1016000"/>
          </a:xfrm>
        </p:spPr>
        <p:txBody>
          <a:bodyPr/>
          <a:lstStyle/>
          <a:p>
            <a:r>
              <a:rPr lang="es-GT" dirty="0"/>
              <a:t>Módulo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lvl="0"/>
            <a:r>
              <a:rPr lang="es-GT" dirty="0"/>
              <a:t>Trabajando con los tipos de datos de SQL Server 2014</a:t>
            </a:r>
          </a:p>
          <a:p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64213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2: Trabajar con datos de caracteres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GT" dirty="0"/>
              <a:t>Tipos de datos de caracteres</a:t>
            </a:r>
          </a:p>
          <a:p>
            <a:pPr lvl="0"/>
            <a:r>
              <a:rPr lang="es-GT" dirty="0"/>
              <a:t>Colación</a:t>
            </a:r>
          </a:p>
          <a:p>
            <a:pPr lvl="0"/>
            <a:r>
              <a:rPr lang="es-GT" dirty="0"/>
              <a:t>Concatenación de cadenas</a:t>
            </a:r>
          </a:p>
          <a:p>
            <a:pPr lvl="0"/>
            <a:r>
              <a:rPr lang="es-GT" dirty="0"/>
              <a:t>Funciones de Caracteres de Caracteres</a:t>
            </a:r>
          </a:p>
          <a:p>
            <a:pPr lvl="0"/>
            <a:r>
              <a:rPr lang="es-GT" dirty="0"/>
              <a:t>El predicado LIKE</a:t>
            </a:r>
          </a:p>
        </p:txBody>
      </p:sp>
    </p:spTree>
    <p:extLst>
      <p:ext uri="{BB962C8B-B14F-4D97-AF65-F5344CB8AC3E}">
        <p14:creationId xmlns:p14="http://schemas.microsoft.com/office/powerpoint/2010/main" val="169876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Tipos de datos de caracteres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7"/>
            <a:ext cx="7751762" cy="51193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SQL Server admite dos tipos de tipos de datos de caracteres: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Regular: CHAR, VARCHAR</a:t>
            </a:r>
          </a:p>
          <a:p>
            <a:pPr lvl="2"/>
            <a:r>
              <a:rPr lang="es-GT" kern="0" dirty="0">
                <a:solidFill>
                  <a:srgbClr val="000000"/>
                </a:solidFill>
              </a:rPr>
              <a:t>Un byte almacenado por personaje</a:t>
            </a:r>
          </a:p>
          <a:p>
            <a:pPr lvl="3"/>
            <a:r>
              <a:rPr lang="es-GT" kern="0" dirty="0">
                <a:solidFill>
                  <a:srgbClr val="000000"/>
                </a:solidFill>
              </a:rPr>
              <a:t>Solo 256 caracteres posibles: limita el soporte de idiomas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Unicode: NCHAR, NVARCHAR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Dos bytes almacenados por personaje</a:t>
            </a:r>
          </a:p>
          <a:p>
            <a:pPr lvl="2"/>
            <a:r>
              <a:rPr lang="es-GT" kern="0" dirty="0">
                <a:solidFill>
                  <a:srgbClr val="000000"/>
                </a:solidFill>
              </a:rPr>
              <a:t>65k caracteres representados - compatibilidad con múltiples idiomas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Precede a los personajes con N '(Nacional)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TEXT, NTEXT obsoleto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Utilice VARCHAR (MAX), NVARCHAR (MAX) en su lugar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5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Colación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7" y="740662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La intercalación es una colección de propiedades de caracteres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Idioma admitido, orden de clasificación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Sensibilidad de caso, sensibilidad de acento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Al consultar, la conciencia de colación es importante para la comparación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¿La base de datos es sensible a las </a:t>
            </a:r>
            <a:r>
              <a:rPr lang="es-GT" kern="0" dirty="0" err="1">
                <a:solidFill>
                  <a:srgbClr val="000000"/>
                </a:solidFill>
              </a:rPr>
              <a:t>may</a:t>
            </a:r>
            <a:endParaRPr lang="es-GT" kern="0" dirty="0">
              <a:solidFill>
                <a:srgbClr val="000000"/>
              </a:solidFill>
            </a:endParaRPr>
          </a:p>
          <a:p>
            <a:pPr lvl="2"/>
            <a:r>
              <a:rPr lang="es-GT" kern="0" dirty="0">
                <a:solidFill>
                  <a:srgbClr val="000000"/>
                </a:solidFill>
              </a:rPr>
              <a:t>Si es así, </a:t>
            </a:r>
            <a:r>
              <a:rPr lang="es-GT" kern="0" dirty="0" err="1">
                <a:solidFill>
                  <a:srgbClr val="000000"/>
                </a:solidFill>
              </a:rPr>
              <a:t>N'Funk</a:t>
            </a:r>
            <a:r>
              <a:rPr lang="es-GT" kern="0" dirty="0">
                <a:solidFill>
                  <a:srgbClr val="000000"/>
                </a:solidFill>
              </a:rPr>
              <a:t> '&lt;&gt; </a:t>
            </a:r>
            <a:r>
              <a:rPr lang="es-GT" kern="0" dirty="0" err="1">
                <a:solidFill>
                  <a:srgbClr val="000000"/>
                </a:solidFill>
              </a:rPr>
              <a:t>N'funk</a:t>
            </a:r>
            <a:r>
              <a:rPr lang="es-GT" kern="0" dirty="0">
                <a:solidFill>
                  <a:srgbClr val="000000"/>
                </a:solidFill>
              </a:rPr>
              <a:t>'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Agregue la opción COLLATE a la cláusula WHERE para controlar la comparación de </a:t>
            </a:r>
            <a:r>
              <a:rPr lang="es-GT" kern="0" dirty="0" err="1">
                <a:solidFill>
                  <a:srgbClr val="000000"/>
                </a:solidFill>
              </a:rPr>
              <a:t>collation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52931" y="5603245"/>
            <a:ext cx="7363473" cy="125475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empid, lastname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HR.employees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lastname COLLATE Latin1_General_CS_AS = N'Funk';</a:t>
            </a:r>
          </a:p>
        </p:txBody>
      </p:sp>
    </p:spTree>
    <p:extLst>
      <p:ext uri="{BB962C8B-B14F-4D97-AF65-F5344CB8AC3E}">
        <p14:creationId xmlns:p14="http://schemas.microsoft.com/office/powerpoint/2010/main" val="13605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Concatenación de cadenas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85883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SQL Server usa el signo + (más) para concatenar caracteres: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Concatenar un valor con un NULL devuelve un NULL</a:t>
            </a: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SQL Server 2012 presentó la función CONCAT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Convierte NULL en cadena vacía antes de la concatenación</a:t>
            </a:r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38980" y="2602497"/>
            <a:ext cx="6256338" cy="78642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	empid, lastname, firstname,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	firstname + N' ' + lastname AS fullname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HR.Employees;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38980" y="5618864"/>
            <a:ext cx="6256338" cy="79281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custid, city, region, country,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  CONCAT(city, ', ' + region, ', ' + country) AS location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</a:t>
            </a:r>
          </a:p>
        </p:txBody>
      </p:sp>
    </p:spTree>
    <p:extLst>
      <p:ext uri="{BB962C8B-B14F-4D97-AF65-F5344CB8AC3E}">
        <p14:creationId xmlns:p14="http://schemas.microsoft.com/office/powerpoint/2010/main" val="49568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ffaf2c2-0937-4961-9551-e4014d46877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Funciones de Caracteres de Caracteres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Funciones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comunes</a:t>
            </a:r>
            <a:r>
              <a:rPr lang="en-US" sz="2400" kern="0" dirty="0">
                <a:solidFill>
                  <a:srgbClr val="000000"/>
                </a:solidFill>
              </a:rPr>
              <a:t> que </a:t>
            </a:r>
            <a:r>
              <a:rPr lang="en-US" sz="2400" kern="0" dirty="0" err="1">
                <a:solidFill>
                  <a:srgbClr val="000000"/>
                </a:solidFill>
              </a:rPr>
              <a:t>modifican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cadenas</a:t>
            </a:r>
            <a:r>
              <a:rPr lang="en-US" sz="2400" kern="0" dirty="0">
                <a:solidFill>
                  <a:srgbClr val="000000"/>
                </a:solidFill>
              </a:rPr>
              <a:t> de </a:t>
            </a:r>
            <a:r>
              <a:rPr lang="en-US" sz="2400" kern="0" dirty="0" err="1">
                <a:solidFill>
                  <a:srgbClr val="000000"/>
                </a:solidFill>
              </a:rPr>
              <a:t>caracteres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40831"/>
              </p:ext>
            </p:extLst>
          </p:nvPr>
        </p:nvGraphicFramePr>
        <p:xfrm>
          <a:off x="513185" y="1525248"/>
          <a:ext cx="8126961" cy="5161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38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9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 (expression , start , length) </a:t>
                      </a:r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Returns part of an expression.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LEFT(), RIGHT()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LEFT (expression , integer_value)</a:t>
                      </a:r>
                      <a:br>
                        <a:rPr lang="en-US" sz="1300" kern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kern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RIGHT (expression , integer_value) </a:t>
                      </a:r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LEFT() returns left part of string</a:t>
                      </a:r>
                      <a:r>
                        <a:rPr lang="en-US" sz="13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up to integer_value. </a:t>
                      </a: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RIGHT()</a:t>
                      </a:r>
                      <a:r>
                        <a:rPr lang="en-US" sz="13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returns right part of string.</a:t>
                      </a:r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LEN(), DATALENGTH()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LEN ( string_expression ) </a:t>
                      </a:r>
                      <a:br>
                        <a:rPr lang="en-US" sz="1300" kern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kern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DATALENGTH ( expression ) </a:t>
                      </a:r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LEN()</a:t>
                      </a:r>
                      <a:r>
                        <a:rPr lang="en-US" sz="13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</a:t>
                      </a: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eturns the number of characters of the specified string expression, excluding trailing blanks. DATALENGTH() returns the</a:t>
                      </a:r>
                      <a:r>
                        <a:rPr lang="en-US" sz="13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number of bytes used.</a:t>
                      </a:r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CHARINDEX()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CHARINDEX ( expressionToFind, expressionToSearch ) </a:t>
                      </a:r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Searches an expression for another expression and returns its starting position if found. Optional</a:t>
                      </a:r>
                      <a:r>
                        <a:rPr lang="en-US" sz="13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start position.</a:t>
                      </a:r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REPLACE()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REPLACE ( string_expression , string_pattern , string_replacement ) </a:t>
                      </a:r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Replaces all occurrences of a specified string value with another string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UPPER(),</a:t>
                      </a:r>
                      <a:r>
                        <a:rPr lang="en-US" sz="13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LOWER()</a:t>
                      </a:r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UPPER ( character_expression ) </a:t>
                      </a:r>
                      <a:br>
                        <a:rPr lang="en-US" sz="1300" kern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kern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LOWER ( character_expression ) </a:t>
                      </a:r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UPPER() returns a character expression with lowercase character data converted to uppercase. LOWER()</a:t>
                      </a:r>
                      <a:r>
                        <a:rPr lang="en-US" sz="13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converts </a:t>
                      </a: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uppercase to lowercase.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63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8a76a862-4963-43a3-b96e-1236dd4b8f9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El predicado LIKE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El predicado LIKE usado para verificar una cadena de caracteres contra un patrón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Patrones expresados con símbolos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% (Por ciento) representa una cadena de cualquier longitud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_ (Subrayado) representa un solo carácter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[&lt;Lista de caracteres&gt;] representa un solo carácter dentro de la lista suministrada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[&lt;</a:t>
            </a:r>
            <a:r>
              <a:rPr lang="es-GT" sz="2000" kern="0" dirty="0" err="1">
                <a:solidFill>
                  <a:srgbClr val="000000"/>
                </a:solidFill>
              </a:rPr>
              <a:t>Character</a:t>
            </a:r>
            <a:r>
              <a:rPr lang="es-GT" sz="2000" kern="0" dirty="0">
                <a:solidFill>
                  <a:srgbClr val="000000"/>
                </a:solidFill>
              </a:rPr>
              <a:t>&gt; - &lt;</a:t>
            </a:r>
            <a:r>
              <a:rPr lang="es-GT" sz="2000" kern="0" dirty="0" err="1">
                <a:solidFill>
                  <a:srgbClr val="000000"/>
                </a:solidFill>
              </a:rPr>
              <a:t>character</a:t>
            </a:r>
            <a:r>
              <a:rPr lang="es-GT" sz="2000" kern="0" dirty="0">
                <a:solidFill>
                  <a:srgbClr val="000000"/>
                </a:solidFill>
              </a:rPr>
              <a:t>&gt;] representa un solo carácter dentro del rango especificado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[^ &lt;Lista o rango de caracteres&gt;] representa un solo carácter que no está en la lista o rango especificado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ESCAPE </a:t>
            </a:r>
            <a:r>
              <a:rPr lang="es-GT" sz="2000" kern="0" dirty="0" err="1">
                <a:solidFill>
                  <a:srgbClr val="000000"/>
                </a:solidFill>
              </a:rPr>
              <a:t>Character</a:t>
            </a:r>
            <a:r>
              <a:rPr lang="es-GT" sz="2000" kern="0" dirty="0">
                <a:solidFill>
                  <a:srgbClr val="000000"/>
                </a:solidFill>
              </a:rPr>
              <a:t> le permite buscar un personaje que también sea un carácter comodín (%, _, [,] por ejemplo)</a:t>
            </a:r>
            <a:endParaRPr lang="en-US" sz="12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44943" y="5382291"/>
            <a:ext cx="7204852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categoryid, categoryname, description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Production.Categories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description LIKE 'Sweet%'</a:t>
            </a:r>
          </a:p>
        </p:txBody>
      </p:sp>
    </p:spTree>
    <p:extLst>
      <p:ext uri="{BB962C8B-B14F-4D97-AF65-F5344CB8AC3E}">
        <p14:creationId xmlns:p14="http://schemas.microsoft.com/office/powerpoint/2010/main" val="22633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3: Trabajar con datos de fecha y hora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GT" dirty="0"/>
              <a:t>Tipos de datos de fecha y hora</a:t>
            </a:r>
          </a:p>
          <a:p>
            <a:pPr lvl="0"/>
            <a:r>
              <a:rPr lang="es-GT" dirty="0"/>
              <a:t>Tipos de datos de fecha y hora: literales</a:t>
            </a:r>
          </a:p>
          <a:p>
            <a:pPr lvl="0"/>
            <a:r>
              <a:rPr lang="es-GT" dirty="0"/>
              <a:t>Trabajando con fecha y hora por separado</a:t>
            </a:r>
          </a:p>
          <a:p>
            <a:pPr lvl="0"/>
            <a:r>
              <a:rPr lang="es-GT" dirty="0"/>
              <a:t>Consulta de valores de fecha y hora</a:t>
            </a:r>
          </a:p>
          <a:p>
            <a:pPr lvl="0"/>
            <a:r>
              <a:rPr lang="es-GT" dirty="0"/>
              <a:t>Funciones de fecha y hora</a:t>
            </a:r>
          </a:p>
        </p:txBody>
      </p:sp>
    </p:spTree>
    <p:extLst>
      <p:ext uri="{BB962C8B-B14F-4D97-AF65-F5344CB8AC3E}">
        <p14:creationId xmlns:p14="http://schemas.microsoft.com/office/powerpoint/2010/main" val="473462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Tipos de datos de fecha y hora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67" y="1031099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200" kern="0" dirty="0">
                <a:solidFill>
                  <a:srgbClr val="000000"/>
                </a:solidFill>
              </a:rPr>
              <a:t>Las versiones anteriores de SQL Server solo son compatibles con DATETIME y SMALLDATETIME</a:t>
            </a:r>
          </a:p>
          <a:p>
            <a:pPr lvl="0"/>
            <a:r>
              <a:rPr lang="es-GT" sz="2200" kern="0" dirty="0">
                <a:solidFill>
                  <a:srgbClr val="000000"/>
                </a:solidFill>
              </a:rPr>
              <a:t>FECHA, HORA, DATETIME2 y DATETIMEOFFSET introducido en SQL Server 2008</a:t>
            </a:r>
          </a:p>
          <a:p>
            <a:pPr lvl="0"/>
            <a:r>
              <a:rPr lang="es-GT" sz="2200" kern="0" dirty="0">
                <a:solidFill>
                  <a:srgbClr val="000000"/>
                </a:solidFill>
              </a:rPr>
              <a:t>SQL Server 2012 agregó funcionalidad adicional para trabajar con tipos de datos de fecha y hora</a:t>
            </a:r>
            <a:endParaRPr lang="en-US" sz="220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400489"/>
              </p:ext>
            </p:extLst>
          </p:nvPr>
        </p:nvGraphicFramePr>
        <p:xfrm>
          <a:off x="523282" y="3404683"/>
          <a:ext cx="8303245" cy="329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0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0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0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0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Storage 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Recommended</a:t>
                      </a:r>
                      <a:r>
                        <a:rPr lang="en-US" sz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Entry Format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January 1, 1753 to December 31, 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3-1/3</a:t>
                      </a:r>
                      <a:r>
                        <a:rPr lang="en-US" sz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milliseconds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'YYMMDD hh:mm:ss:nnn'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SMALLDATETIME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January 1, 1900</a:t>
                      </a:r>
                      <a:r>
                        <a:rPr lang="en-US" sz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to June 6, 2079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'YYMMDD hh:mm:ss:nnn'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 to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January 1, 0001 to December 31, 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 nanoseconds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'YYMMDD hh:mm:ss.nnnnnn'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January 1, 0001 to December 31, 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'YYYY-MM-DD'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to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 nanoseconds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'hh:mm:ss:nnnnnnn'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DATETIMEOFFSET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 to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January 1, 0001 to December 31, 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 nanoseconds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'YY-MM-DD hh:mm:ss:nnnnnnn [+|-]hh:mm'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123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8" y="-2"/>
            <a:ext cx="9149579" cy="740664"/>
          </a:xfrm>
        </p:spPr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Tipos de datos de fecha y hora: literales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5966" y="1021500"/>
            <a:ext cx="7751762" cy="43862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SQL Server no ofrece una opción para ingresar un valor de fecha u hora explícitamente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Las fechas y las horas se ingresan como literales de caracteres y se convierten explícita o implícitamente</a:t>
            </a:r>
          </a:p>
          <a:p>
            <a:pPr lvl="2"/>
            <a:r>
              <a:rPr lang="es-GT" kern="0" dirty="0">
                <a:solidFill>
                  <a:srgbClr val="000000"/>
                </a:solidFill>
              </a:rPr>
              <a:t>Por ejemplo, CHAR convertido a DATETIME debido a la precedencia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Los formatos dependen del idioma, pueden causar confusión</a:t>
            </a:r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Mejores prácticas: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Usar cadenas de caracteres para expresar valores de fecha y hora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Use formatos de idioma neutral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45966" y="5403766"/>
            <a:ext cx="7550085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custid, empid, orderdate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orderdate = '20070825';</a:t>
            </a:r>
          </a:p>
        </p:txBody>
      </p:sp>
    </p:spTree>
    <p:extLst>
      <p:ext uri="{BB962C8B-B14F-4D97-AF65-F5344CB8AC3E}">
        <p14:creationId xmlns:p14="http://schemas.microsoft.com/office/powerpoint/2010/main" val="3971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170552-122c-40f9-b191-6f18768e28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Trabajando con fecha y hora por separado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DATETIME, SMALLDATETIME, DATETIME2 y DATETIMEOFFSET incluyen datos de fecha y hora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Si solo se especifica la fecha, el tiempo se establece en la medianoche (todos los ceros)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Si solo se especifica el tiempo, la fecha se establece en la fecha base (1 de enero de 1900)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75458" y="4699124"/>
            <a:ext cx="7204852" cy="67932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DECLARE @DateOnly DATETIME = '20120212';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@DateOnly;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75458" y="5610487"/>
            <a:ext cx="6256338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-----------------------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2012-02-12 00:00:00.000</a:t>
            </a:r>
          </a:p>
        </p:txBody>
      </p:sp>
    </p:spTree>
    <p:extLst>
      <p:ext uri="{BB962C8B-B14F-4D97-AF65-F5344CB8AC3E}">
        <p14:creationId xmlns:p14="http://schemas.microsoft.com/office/powerpoint/2010/main" val="234460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Descripción general del módulo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GT" dirty="0"/>
              <a:t>Introducción a los tipos de datos de SQL Server 2014</a:t>
            </a:r>
          </a:p>
          <a:p>
            <a:pPr lvl="0"/>
            <a:r>
              <a:rPr lang="es-GT" dirty="0"/>
              <a:t>Trabajando con datos de caracteres</a:t>
            </a:r>
          </a:p>
          <a:p>
            <a:pPr lvl="0"/>
            <a:r>
              <a:rPr lang="es-GT" dirty="0"/>
              <a:t>Trabajando con datos de fecha y hora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02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f30838-7ec7-402e-b0c6-dc85d0d684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Consulta de valores de fecha y hora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s-GT" kern="0" dirty="0">
                <a:solidFill>
                  <a:srgbClr val="000000"/>
                </a:solidFill>
              </a:rPr>
              <a:t>Los valores de fecha convertidos de literales de caracteres a menudo omiten tiempo</a:t>
            </a:r>
          </a:p>
          <a:p>
            <a:pPr lvl="2"/>
            <a:r>
              <a:rPr lang="es-GT" kern="0" dirty="0">
                <a:solidFill>
                  <a:srgbClr val="000000"/>
                </a:solidFill>
              </a:rPr>
              <a:t>Las consultas escritas con operador de igualdad para la fecha coincidirán con la medianoche</a:t>
            </a:r>
          </a:p>
          <a:p>
            <a:pPr lvl="1"/>
            <a:endParaRPr lang="es-GT" kern="0" dirty="0">
              <a:solidFill>
                <a:srgbClr val="000000"/>
              </a:solidFill>
            </a:endParaRPr>
          </a:p>
          <a:p>
            <a:pPr lvl="1"/>
            <a:endParaRPr lang="es-GT" kern="0" dirty="0">
              <a:solidFill>
                <a:srgbClr val="000000"/>
              </a:solidFill>
            </a:endParaRPr>
          </a:p>
          <a:p>
            <a:pPr lvl="1"/>
            <a:endParaRPr lang="es-GT" kern="0" dirty="0">
              <a:solidFill>
                <a:srgbClr val="000000"/>
              </a:solidFill>
            </a:endParaRP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Si los valores de tiempo se almacenan, las consultas deben tener en cuenta la hora pasada la medianoche en una fecha</a:t>
            </a:r>
          </a:p>
          <a:p>
            <a:pPr lvl="2"/>
            <a:r>
              <a:rPr lang="es-GT" kern="0" dirty="0">
                <a:solidFill>
                  <a:srgbClr val="000000"/>
                </a:solidFill>
              </a:rPr>
              <a:t>Use filtros de rango en lugar de igualdad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75457" y="2546266"/>
            <a:ext cx="7550085" cy="95904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custid, empid, orderdate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orderdate = '20070825';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96957" y="5422173"/>
            <a:ext cx="7550085" cy="125475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custid, empid, orderdate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orderdate &gt;= '20070825'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AND 	orderdate &lt;  '20070826';</a:t>
            </a:r>
          </a:p>
        </p:txBody>
      </p:sp>
    </p:spTree>
    <p:extLst>
      <p:ext uri="{BB962C8B-B14F-4D97-AF65-F5344CB8AC3E}">
        <p14:creationId xmlns:p14="http://schemas.microsoft.com/office/powerpoint/2010/main" val="142877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807867e-7b16-4526-8ffc-7bdfda9694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Funciones de fecha y hora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Funciones que devuelven la fecha y la hora actual</a:t>
            </a:r>
            <a:endParaRPr 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8779"/>
              </p:ext>
            </p:extLst>
          </p:nvPr>
        </p:nvGraphicFramePr>
        <p:xfrm>
          <a:off x="786882" y="2071370"/>
          <a:ext cx="7526693" cy="33070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4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2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Current</a:t>
                      </a:r>
                      <a:r>
                        <a:rPr lang="en-US" sz="15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date and time. </a:t>
                      </a:r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time zone offset.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GETUTCDATE()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Current</a:t>
                      </a:r>
                      <a:r>
                        <a:rPr lang="en-US" sz="15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date and time in UTC.</a:t>
                      </a:r>
                      <a:endParaRPr lang="en-US" sz="15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CURRENT_TIMESTAMP()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Current</a:t>
                      </a:r>
                      <a:r>
                        <a:rPr lang="en-US" sz="15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date and time. </a:t>
                      </a:r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time zone offset. ANSI standard.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SYSDATETIME()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Current</a:t>
                      </a:r>
                      <a:r>
                        <a:rPr lang="en-US" sz="15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date and time. </a:t>
                      </a:r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time zone offset.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STSUTCDATETIME()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Current</a:t>
                      </a:r>
                      <a:r>
                        <a:rPr lang="en-US" sz="15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date and time in UTC.</a:t>
                      </a:r>
                      <a:endParaRPr lang="en-US" sz="15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SYSDATETIMEOFFSET()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datetimeoffset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Current</a:t>
                      </a:r>
                      <a:r>
                        <a:rPr lang="en-US" sz="15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date and time. </a:t>
                      </a:r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Includes time zone</a:t>
                      </a:r>
                      <a:r>
                        <a:rPr lang="en-US" sz="15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offset.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786882" y="5526149"/>
            <a:ext cx="6256338" cy="67932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CURRENT_TIMESTAMP();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SYSUTCDATETIME();</a:t>
            </a:r>
          </a:p>
        </p:txBody>
      </p:sp>
    </p:spTree>
    <p:extLst>
      <p:ext uri="{BB962C8B-B14F-4D97-AF65-F5344CB8AC3E}">
        <p14:creationId xmlns:p14="http://schemas.microsoft.com/office/powerpoint/2010/main" val="348929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75" y="-2"/>
            <a:ext cx="8007350" cy="740664"/>
          </a:xfrm>
        </p:spPr>
        <p:txBody>
          <a:bodyPr/>
          <a:lstStyle/>
          <a:p>
            <a:r>
              <a:rPr lang="es-GT" dirty="0"/>
              <a:t>Lección 1: Introducción a los tipos de datos de SQL Server 2014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GT" dirty="0"/>
              <a:t>Tipos de datos de SQL Server</a:t>
            </a:r>
          </a:p>
          <a:p>
            <a:pPr lvl="0"/>
            <a:r>
              <a:rPr lang="es-GT" dirty="0"/>
              <a:t>Tipos de datos numéricos</a:t>
            </a:r>
          </a:p>
          <a:p>
            <a:pPr lvl="0"/>
            <a:r>
              <a:rPr lang="es-GT" dirty="0"/>
              <a:t>Tipos de datos de cadenas binarias</a:t>
            </a:r>
          </a:p>
          <a:p>
            <a:pPr lvl="0"/>
            <a:r>
              <a:rPr lang="es-GT" dirty="0"/>
              <a:t>Otros tipos de datos</a:t>
            </a:r>
          </a:p>
          <a:p>
            <a:pPr lvl="0"/>
            <a:r>
              <a:rPr lang="es-GT" dirty="0"/>
              <a:t>Precedencia del tipo de datos</a:t>
            </a:r>
          </a:p>
          <a:p>
            <a:pPr lvl="0"/>
            <a:r>
              <a:rPr lang="es-GT" dirty="0"/>
              <a:t>¿Cuándo se convierten los tipos de datos?</a:t>
            </a:r>
          </a:p>
        </p:txBody>
      </p:sp>
    </p:spTree>
    <p:extLst>
      <p:ext uri="{BB962C8B-B14F-4D97-AF65-F5344CB8AC3E}">
        <p14:creationId xmlns:p14="http://schemas.microsoft.com/office/powerpoint/2010/main" val="234157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Tipos de datos de SQL Server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740662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SQL Server asocia columnas, expresiones, variables y parámetros con tipos de datos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Los tipos de datos determinan qué tipo de datos se pueden conservar: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Enteros, caracteres, fechas, dinero, cadenas binarias, etc.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SQL Server proporciona tipos de datos incorporados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Los desarrolladores también pueden definir tipos personalizados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Alias en T-SQL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Tipos definidos por el usuario en el código .NET</a:t>
            </a:r>
            <a:endParaRPr lang="en-US" sz="160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76494"/>
              </p:ext>
            </p:extLst>
          </p:nvPr>
        </p:nvGraphicFramePr>
        <p:xfrm>
          <a:off x="1286669" y="4876800"/>
          <a:ext cx="6096000" cy="1981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n>
                            <a:solidFill>
                              <a:schemeClr val="bg1"/>
                            </a:solidFill>
                          </a:ln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SQL</a:t>
                      </a:r>
                      <a:r>
                        <a:rPr lang="en-US" sz="2000" baseline="0" dirty="0">
                          <a:ln>
                            <a:solidFill>
                              <a:schemeClr val="bg1"/>
                            </a:solidFill>
                          </a:ln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Server Data Type Categories</a:t>
                      </a:r>
                      <a:endParaRPr lang="en-US" sz="2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Exact numeric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Unicode characters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Approximate numeric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strings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</a:t>
                      </a:r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time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Other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Character</a:t>
                      </a:r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strings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8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Tipos de datos numéricos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10232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 err="1">
                <a:solidFill>
                  <a:srgbClr val="000000"/>
                </a:solidFill>
              </a:rPr>
              <a:t>Números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exactos</a:t>
            </a:r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31464"/>
              </p:ext>
            </p:extLst>
          </p:nvPr>
        </p:nvGraphicFramePr>
        <p:xfrm>
          <a:off x="1044362" y="1610215"/>
          <a:ext cx="7377405" cy="4170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17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Storage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 to 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-32,768 to 32,768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2^31 (-2,147,483,648) to </a:t>
                      </a:r>
                      <a:b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2^31-1 (2,147,483,647)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-2^63 - 2^63-1 </a:t>
                      </a:r>
                      <a:b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(+/- 9 quintillion)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1, 0 or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decimal/numeric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- 10^38 +1 through 10^38 – 1 when maximum</a:t>
                      </a:r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precision is used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5-17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-922,337,203,685,477.5808 to 922,337,203,685,477.5807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smallmoney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- 214,748.3648 to 214,748.3647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54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Tipos de datos de cadenas binarias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 err="1">
                <a:solidFill>
                  <a:srgbClr val="000000"/>
                </a:solidFill>
              </a:rPr>
              <a:t>Cadenas</a:t>
            </a:r>
            <a:r>
              <a:rPr lang="en-US" kern="0" dirty="0">
                <a:solidFill>
                  <a:srgbClr val="000000"/>
                </a:solidFill>
              </a:rPr>
              <a:t> de </a:t>
            </a:r>
            <a:r>
              <a:rPr lang="en-US" kern="0" dirty="0" err="1">
                <a:solidFill>
                  <a:srgbClr val="000000"/>
                </a:solidFill>
              </a:rPr>
              <a:t>texto</a:t>
            </a:r>
            <a:endParaRPr 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91539"/>
              </p:ext>
            </p:extLst>
          </p:nvPr>
        </p:nvGraphicFramePr>
        <p:xfrm>
          <a:off x="439928" y="1928664"/>
          <a:ext cx="8182947" cy="168904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96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Storage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1-8000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 bytes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varbinary(n)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1-8000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 bytes + 2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varbinary(MAX)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1-</a:t>
                      </a:r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2.1 billion (approx) bytes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actual length + 2</a:t>
                      </a:r>
                    </a:p>
                    <a:p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75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065e91e-70a3-48c4-9413-5291705578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Otros tipos de datos</a:t>
            </a:r>
            <a:endParaRPr lang="es-GT" sz="28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264116"/>
              </p:ext>
            </p:extLst>
          </p:nvPr>
        </p:nvGraphicFramePr>
        <p:xfrm>
          <a:off x="536609" y="1536938"/>
          <a:ext cx="7751764" cy="4668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76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Storage</a:t>
                      </a:r>
                      <a:b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(bytes)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rowversion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Auto-generated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Successor type to timestamp.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uniqueidentifier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Auto-generated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Globally unique identifier (GUID).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0-2 GB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0-2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Stores XML</a:t>
                      </a:r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in native hierarchical structure.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 storage</a:t>
                      </a:r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data type.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hierarchyid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Depends on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Represents position</a:t>
                      </a:r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in a hierarchy.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sql_variant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0-8000</a:t>
                      </a:r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bytes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Depends</a:t>
                      </a:r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on content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 store data of</a:t>
                      </a:r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various data types.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 storage</a:t>
                      </a:r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data type, used for query and programmatic operations.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58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bc53809-765b-402e-99f5-e850e8595b0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Precedencia del tipo de datos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243" y="1001915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La prioridad del tipo de datos determina qué tipo de datos se elegirá cuando se combinen expresiones de diferentes tipos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El tipo de datos con la precedencia más baja se convierte al tipo de datos con la precedencia más alta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Importante para entender las conversiones implícitas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La conversión al tipo de menor precedencia debe hacerse explícitamente (con la función CAST)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Ejemplo (bajo a alto):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CHAR -&gt; VARCHAR -&gt; NVARCHAR -&gt; TININTINT -&gt; INT -&gt; DECIMAL -&gt; TIEMPO -&gt; DATE -&gt; DATETIME2 -&gt; XML</a:t>
            </a:r>
            <a:endParaRPr lang="en-US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8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e0a96f5-786b-490e-a3f8-9271d68846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¿Cuándo se convierten los tipos de datos?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375" y="77201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Escenarios de conversión de tipos de datos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Cuando los datos se mueven, se comparan o se combinan con otros datos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Durante la asignación de variable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Conversión implícita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Al comparar datos de un tipo a otro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Transparente para el usuario</a:t>
            </a: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Conversión explícita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Utiliza las funciones CAST o CONVERT</a:t>
            </a: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No todas las conversiones permitidas por SQL Server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98445" y="4132437"/>
            <a:ext cx="7720404" cy="362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&lt;column of smallint type&gt; = &lt;value of int type&gt;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98445" y="5557396"/>
            <a:ext cx="7720404" cy="35484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CAST(unitprice AS int)</a:t>
            </a:r>
          </a:p>
        </p:txBody>
      </p:sp>
    </p:spTree>
    <p:extLst>
      <p:ext uri="{BB962C8B-B14F-4D97-AF65-F5344CB8AC3E}">
        <p14:creationId xmlns:p14="http://schemas.microsoft.com/office/powerpoint/2010/main" val="1440030896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133</TotalTime>
  <Words>2007</Words>
  <Application>Microsoft Office PowerPoint</Application>
  <PresentationFormat>Presentación en pantalla (4:3)</PresentationFormat>
  <Paragraphs>388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22</vt:i4>
      </vt:variant>
      <vt:variant>
        <vt:lpstr>Títulos de diapositiva</vt:lpstr>
      </vt:variant>
      <vt:variant>
        <vt:i4>21</vt:i4>
      </vt:variant>
    </vt:vector>
  </HeadingPairs>
  <TitlesOfParts>
    <vt:vector size="50" baseType="lpstr">
      <vt:lpstr>Segoe UI</vt:lpstr>
      <vt:lpstr>Times New Roman</vt:lpstr>
      <vt:lpstr>Wingdings</vt:lpstr>
      <vt:lpstr>Lucida Sans Unicode</vt:lpstr>
      <vt:lpstr>Arial</vt:lpstr>
      <vt:lpstr>Calibri</vt:lpstr>
      <vt:lpstr>Verdana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6_NG_MOC_Core_ModuleNew2</vt:lpstr>
      <vt:lpstr>7_NG_MOC_Core_ModuleNew2</vt:lpstr>
      <vt:lpstr>8_NG_MOC_Core_ModuleNew2</vt:lpstr>
      <vt:lpstr>10_NG_MOC_Core_ModuleNew2</vt:lpstr>
      <vt:lpstr>11_NG_MOC_Core_ModuleNew2</vt:lpstr>
      <vt:lpstr>12_NG_MOC_Core_ModuleNew2</vt:lpstr>
      <vt:lpstr>13_NG_MOC_Core_ModuleNew2</vt:lpstr>
      <vt:lpstr>14_NG_MOC_Core_ModuleNew2</vt:lpstr>
      <vt:lpstr>15_NG_MOC_Core_ModuleNew2</vt:lpstr>
      <vt:lpstr>17_NG_MOC_Core_ModuleNew2</vt:lpstr>
      <vt:lpstr>18_NG_MOC_Core_ModuleNew2</vt:lpstr>
      <vt:lpstr>19_NG_MOC_Core_ModuleNew2</vt:lpstr>
      <vt:lpstr>20_NG_MOC_Core_ModuleNew2</vt:lpstr>
      <vt:lpstr>21_NG_MOC_Core_ModuleNew2</vt:lpstr>
      <vt:lpstr>22_NG_MOC_Core_ModuleNew2</vt:lpstr>
      <vt:lpstr>24_NG_MOC_Core_ModuleNew2</vt:lpstr>
      <vt:lpstr>Módulo 6</vt:lpstr>
      <vt:lpstr>Descripción general del módulo</vt:lpstr>
      <vt:lpstr>Lección 1: Introducción a los tipos de datos de SQL Server 2014</vt:lpstr>
      <vt:lpstr>Tipos de datos de SQL Server</vt:lpstr>
      <vt:lpstr>Tipos de datos numéricos</vt:lpstr>
      <vt:lpstr>Tipos de datos de cadenas binarias</vt:lpstr>
      <vt:lpstr>Otros tipos de datos</vt:lpstr>
      <vt:lpstr>Precedencia del tipo de datos</vt:lpstr>
      <vt:lpstr>¿Cuándo se convierten los tipos de datos?</vt:lpstr>
      <vt:lpstr>Lección 2: Trabajar con datos de caracteres</vt:lpstr>
      <vt:lpstr>Tipos de datos de caracteres</vt:lpstr>
      <vt:lpstr>Colación</vt:lpstr>
      <vt:lpstr>Concatenación de cadenas</vt:lpstr>
      <vt:lpstr>Funciones de Caracteres de Caracteres</vt:lpstr>
      <vt:lpstr>El predicado LIKE</vt:lpstr>
      <vt:lpstr>Lección 3: Trabajar con datos de fecha y hora</vt:lpstr>
      <vt:lpstr>Tipos de datos de fecha y hora</vt:lpstr>
      <vt:lpstr>Tipos de datos de fecha y hora: literales</vt:lpstr>
      <vt:lpstr>Trabajando con fecha y hora por separado</vt:lpstr>
      <vt:lpstr>Consulta de valores de fecha y hora</vt:lpstr>
      <vt:lpstr>Funciones de fecha y hora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</dc:title>
  <dc:creator>Christopher Bartlett</dc:creator>
  <cp:lastModifiedBy>Víctor Hugo Cárdenas Valenzuela</cp:lastModifiedBy>
  <cp:revision>13</cp:revision>
  <dcterms:created xsi:type="dcterms:W3CDTF">2014-08-04T13:00:32Z</dcterms:created>
  <dcterms:modified xsi:type="dcterms:W3CDTF">2018-02-07T23:13:12Z</dcterms:modified>
</cp:coreProperties>
</file>