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3" r:id="rId2"/>
    <p:sldMasterId id="2147483686" r:id="rId3"/>
    <p:sldMasterId id="2147483699" r:id="rId4"/>
    <p:sldMasterId id="2147483712" r:id="rId5"/>
    <p:sldMasterId id="2147483725" r:id="rId6"/>
    <p:sldMasterId id="2147483738" r:id="rId7"/>
    <p:sldMasterId id="2147483764" r:id="rId8"/>
    <p:sldMasterId id="2147483777" r:id="rId9"/>
    <p:sldMasterId id="2147483790" r:id="rId10"/>
    <p:sldMasterId id="2147483803" r:id="rId11"/>
    <p:sldMasterId id="2147483816" r:id="rId12"/>
    <p:sldMasterId id="2147483842" r:id="rId13"/>
    <p:sldMasterId id="2147483855" r:id="rId14"/>
    <p:sldMasterId id="2147483868" r:id="rId15"/>
    <p:sldMasterId id="2147483881" r:id="rId16"/>
  </p:sldMasterIdLst>
  <p:notesMasterIdLst>
    <p:notesMasterId r:id="rId32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4" r:id="rId24"/>
    <p:sldId id="265" r:id="rId25"/>
    <p:sldId id="266" r:id="rId26"/>
    <p:sldId id="267" r:id="rId27"/>
    <p:sldId id="268" r:id="rId28"/>
    <p:sldId id="270" r:id="rId29"/>
    <p:sldId id="271" r:id="rId30"/>
    <p:sldId id="272" r:id="rId3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Lucida Sans Typewriter" panose="020B0509030504030204" pitchFamily="49" charset="0"/>
      <p:regular r:id="rId41"/>
      <p:bold r:id="rId42"/>
      <p:italic r:id="rId43"/>
      <p:boldItalic r:id="rId44"/>
    </p:embeddedFont>
    <p:embeddedFont>
      <p:font typeface="Lucida Sans Unicode" panose="020B0602030504020204" pitchFamily="34" charset="0"/>
      <p:regular r:id="rId45"/>
    </p:embeddedFont>
    <p:embeddedFont>
      <p:font typeface="Segoe UI" panose="020B0502040204020203" pitchFamily="34" charset="0"/>
      <p:regular r:id="rId46"/>
      <p:bold r:id="rId47"/>
      <p:italic r:id="rId48"/>
      <p:boldItalic r:id="rId49"/>
    </p:embeddedFont>
    <p:embeddedFont>
      <p:font typeface="Verdana" panose="020B0604030504040204" pitchFamily="34" charset="0"/>
      <p:regular r:id="rId50"/>
      <p:bold r:id="rId51"/>
      <p:italic r:id="rId52"/>
      <p:boldItalic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82" autoAdjust="0"/>
  </p:normalViewPr>
  <p:slideViewPr>
    <p:cSldViewPr snapToGrid="0">
      <p:cViewPr varScale="1">
        <p:scale>
          <a:sx n="83" d="100"/>
          <a:sy n="83" d="100"/>
        </p:scale>
        <p:origin x="24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0" d="100"/>
          <a:sy n="70" d="100"/>
        </p:scale>
        <p:origin x="-2971" y="-19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font" Target="fonts/font7.fntdata"/><Relationship Id="rId21" Type="http://schemas.openxmlformats.org/officeDocument/2006/relationships/slide" Target="slides/slide5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41" Type="http://schemas.openxmlformats.org/officeDocument/2006/relationships/font" Target="fonts/font9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font" Target="fonts/font21.fntdata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font" Target="fonts/font4.fntdata"/><Relationship Id="rId49" Type="http://schemas.openxmlformats.org/officeDocument/2006/relationships/font" Target="fonts/font17.fntdata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4" Type="http://schemas.openxmlformats.org/officeDocument/2006/relationships/font" Target="fonts/font12.fntdata"/><Relationship Id="rId52" Type="http://schemas.openxmlformats.org/officeDocument/2006/relationships/font" Target="fonts/font20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font" Target="fonts/font19.fntdata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324AC-F95A-4B2C-B048-80D9A30C7079}" type="datetimeFigureOut">
              <a:rPr lang="en-GB" smtClean="0"/>
              <a:t>16/08/2018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7AC85-7841-4627-9691-5860933E38EE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067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AC85-7841-4627-9691-5860933E38EE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07: Using DML to Modify Data</a:t>
            </a:r>
          </a:p>
        </p:txBody>
      </p:sp>
    </p:spTree>
    <p:extLst>
      <p:ext uri="{BB962C8B-B14F-4D97-AF65-F5344CB8AC3E}">
        <p14:creationId xmlns:p14="http://schemas.microsoft.com/office/powerpoint/2010/main" val="2426602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AC85-7841-4627-9691-5860933E38EE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07: Using DML to Modify Data</a:t>
            </a:r>
          </a:p>
        </p:txBody>
      </p:sp>
    </p:spTree>
    <p:extLst>
      <p:ext uri="{BB962C8B-B14F-4D97-AF65-F5344CB8AC3E}">
        <p14:creationId xmlns:p14="http://schemas.microsoft.com/office/powerpoint/2010/main" val="4206384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AC85-7841-4627-9691-5860933E38EE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07: Using DML to Modify Data</a:t>
            </a:r>
          </a:p>
        </p:txBody>
      </p:sp>
    </p:spTree>
    <p:extLst>
      <p:ext uri="{BB962C8B-B14F-4D97-AF65-F5344CB8AC3E}">
        <p14:creationId xmlns:p14="http://schemas.microsoft.com/office/powerpoint/2010/main" val="4174944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AC85-7841-4627-9691-5860933E38EE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07: Using DML to Modify Data</a:t>
            </a:r>
          </a:p>
        </p:txBody>
      </p:sp>
    </p:spTree>
    <p:extLst>
      <p:ext uri="{BB962C8B-B14F-4D97-AF65-F5344CB8AC3E}">
        <p14:creationId xmlns:p14="http://schemas.microsoft.com/office/powerpoint/2010/main" val="4061767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AC85-7841-4627-9691-5860933E38EE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07: Using DML to Modify Data</a:t>
            </a:r>
          </a:p>
        </p:txBody>
      </p:sp>
    </p:spTree>
    <p:extLst>
      <p:ext uri="{BB962C8B-B14F-4D97-AF65-F5344CB8AC3E}">
        <p14:creationId xmlns:p14="http://schemas.microsoft.com/office/powerpoint/2010/main" val="3283272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AC85-7841-4627-9691-5860933E38EE}" type="slidenum">
              <a:rPr lang="en-GB" smtClean="0"/>
              <a:t>14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07: Using DML to Modify Data</a:t>
            </a:r>
          </a:p>
        </p:txBody>
      </p:sp>
    </p:spTree>
    <p:extLst>
      <p:ext uri="{BB962C8B-B14F-4D97-AF65-F5344CB8AC3E}">
        <p14:creationId xmlns:p14="http://schemas.microsoft.com/office/powerpoint/2010/main" val="93067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AC85-7841-4627-9691-5860933E38EE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07: Using DML to Modify Data</a:t>
            </a:r>
          </a:p>
        </p:txBody>
      </p:sp>
    </p:spTree>
    <p:extLst>
      <p:ext uri="{BB962C8B-B14F-4D97-AF65-F5344CB8AC3E}">
        <p14:creationId xmlns:p14="http://schemas.microsoft.com/office/powerpoint/2010/main" val="307338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AC85-7841-4627-9691-5860933E38EE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07: Using DML to Modify Data</a:t>
            </a:r>
          </a:p>
        </p:txBody>
      </p:sp>
    </p:spTree>
    <p:extLst>
      <p:ext uri="{BB962C8B-B14F-4D97-AF65-F5344CB8AC3E}">
        <p14:creationId xmlns:p14="http://schemas.microsoft.com/office/powerpoint/2010/main" val="2836833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AC85-7841-4627-9691-5860933E38EE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07: Using DML to Modify Data</a:t>
            </a:r>
          </a:p>
        </p:txBody>
      </p:sp>
    </p:spTree>
    <p:extLst>
      <p:ext uri="{BB962C8B-B14F-4D97-AF65-F5344CB8AC3E}">
        <p14:creationId xmlns:p14="http://schemas.microsoft.com/office/powerpoint/2010/main" val="2644624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AC85-7841-4627-9691-5860933E38EE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07: Using DML to Modify Data</a:t>
            </a:r>
          </a:p>
        </p:txBody>
      </p:sp>
    </p:spTree>
    <p:extLst>
      <p:ext uri="{BB962C8B-B14F-4D97-AF65-F5344CB8AC3E}">
        <p14:creationId xmlns:p14="http://schemas.microsoft.com/office/powerpoint/2010/main" val="1787501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AC85-7841-4627-9691-5860933E38EE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07: Using DML to Modify Data</a:t>
            </a:r>
          </a:p>
        </p:txBody>
      </p:sp>
    </p:spTree>
    <p:extLst>
      <p:ext uri="{BB962C8B-B14F-4D97-AF65-F5344CB8AC3E}">
        <p14:creationId xmlns:p14="http://schemas.microsoft.com/office/powerpoint/2010/main" val="1960766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The code samples are for illustration only, they will not run with the course database.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AC85-7841-4627-9691-5860933E38EE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07: Using DML to Modify Data</a:t>
            </a:r>
          </a:p>
        </p:txBody>
      </p:sp>
    </p:spTree>
    <p:extLst>
      <p:ext uri="{BB962C8B-B14F-4D97-AF65-F5344CB8AC3E}">
        <p14:creationId xmlns:p14="http://schemas.microsoft.com/office/powerpoint/2010/main" val="116797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AC85-7841-4627-9691-5860933E38EE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07: Using DML to Modify Data</a:t>
            </a:r>
          </a:p>
        </p:txBody>
      </p:sp>
    </p:spTree>
    <p:extLst>
      <p:ext uri="{BB962C8B-B14F-4D97-AF65-F5344CB8AC3E}">
        <p14:creationId xmlns:p14="http://schemas.microsoft.com/office/powerpoint/2010/main" val="856383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AC85-7841-4627-9691-5860933E38EE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07: Using DML to Modify Data</a:t>
            </a:r>
          </a:p>
        </p:txBody>
      </p:sp>
    </p:spTree>
    <p:extLst>
      <p:ext uri="{BB962C8B-B14F-4D97-AF65-F5344CB8AC3E}">
        <p14:creationId xmlns:p14="http://schemas.microsoft.com/office/powerpoint/2010/main" val="2148276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AC85-7841-4627-9691-5860933E38EE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07: Using DML to Modify Data</a:t>
            </a:r>
          </a:p>
        </p:txBody>
      </p:sp>
    </p:spTree>
    <p:extLst>
      <p:ext uri="{BB962C8B-B14F-4D97-AF65-F5344CB8AC3E}">
        <p14:creationId xmlns:p14="http://schemas.microsoft.com/office/powerpoint/2010/main" val="326168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95655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81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328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4612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052792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535649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69161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47960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4101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2675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21756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25943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8771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3638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425983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6423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358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574203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40789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628506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88105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3909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2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406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69173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52924765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9036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729153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6660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281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369033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064275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891556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3016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30246581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3894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6094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84382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73926129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6648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47652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2620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4985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48423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01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4799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128504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998309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23474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4366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95841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3991392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17591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24540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6917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3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548896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191754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55672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218330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20134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20993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6476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66172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63007138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76040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1196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048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82820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1502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507193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5323462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8730953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230890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34792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5451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482104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852891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4464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02252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0915294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1678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85767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3575230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92940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7742526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0447442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67321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2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293533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17141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625676011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9091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0686480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82002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61012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619263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8334028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9317213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5529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79486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0166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5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3060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0813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1918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57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879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212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8490500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600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79876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558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6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98799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13023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2268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555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3467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147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052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3346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2491164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53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849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608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819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226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65386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6823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10891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33660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331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368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9209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40759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94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139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40279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681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739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229517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9394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91626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83103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180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7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09745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6740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46416532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432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79529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5576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014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568495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62885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90058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514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27788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6285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5489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68297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01060218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9078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379093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8093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0937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71469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37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03559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438288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50800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4147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2819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49728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84972535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7762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90550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6180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2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160808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654396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72864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44618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353519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780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6277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32708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29139763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447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793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73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62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749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745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010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55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941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681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01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609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81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778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588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528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72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742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00400" y="2022868"/>
            <a:ext cx="5732417" cy="627864"/>
          </a:xfrm>
        </p:spPr>
        <p:txBody>
          <a:bodyPr/>
          <a:lstStyle/>
          <a:p>
            <a:r>
              <a:rPr lang="en-GB" dirty="0" err="1"/>
              <a:t>Módulo</a:t>
            </a:r>
            <a:r>
              <a:rPr lang="en-GB" dirty="0"/>
              <a:t>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 err="1"/>
              <a:t>Usar</a:t>
            </a:r>
            <a:r>
              <a:rPr lang="en-GB" dirty="0"/>
              <a:t> DML to Modify Data
</a:t>
            </a:r>
          </a:p>
        </p:txBody>
      </p:sp>
    </p:spTree>
    <p:extLst>
      <p:ext uri="{BB962C8B-B14F-4D97-AF65-F5344CB8AC3E}">
        <p14:creationId xmlns:p14="http://schemas.microsoft.com/office/powerpoint/2010/main" val="314380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fe04e08-b085-4dc8-9fab-e57b11d28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Usar</a:t>
            </a:r>
            <a:r>
              <a:rPr lang="en-GB" dirty="0"/>
              <a:t> MERGE para </a:t>
            </a:r>
            <a:r>
              <a:rPr lang="en-GB" dirty="0" err="1"/>
              <a:t>modificar</a:t>
            </a:r>
            <a:r>
              <a:rPr lang="en-GB" dirty="0"/>
              <a:t> </a:t>
            </a:r>
            <a:r>
              <a:rPr lang="en-GB" dirty="0" err="1"/>
              <a:t>datos</a:t>
            </a:r>
            <a:r>
              <a:rPr lang="en-GB" dirty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MERGE modifica los datos según una condición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Cuando la fuente coincide con el objetivo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Cuando la fuente no tiene coincidencias en el objetivo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Cuando el objetivo no coincide en la fuente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39302" y="3781732"/>
            <a:ext cx="7665396" cy="2653367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MERGE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schema_name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table_name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TargetTbl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USING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select_list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&gt;)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SourceTbl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ON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TargetTbl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col1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SourceTbl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col1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WHEN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MATCHED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THEN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</a:t>
            </a:r>
            <a:r>
              <a:rPr lang="en-US" sz="2000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UPDATE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col2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SourceTbl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col2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WHEN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MATCHED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THEN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INSERT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(&lt;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column_list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&gt;)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VALUES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(&lt;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value_list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&gt;);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703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2d25c6f-c178-4023-9ed6-50d1b595041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Usar DELETE para eliminar datos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8788" y="992188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sz="2400" kern="0" dirty="0"/>
              <a:t>ELIMINAR sin una cláusula WHERE elimina todas las filas</a:t>
            </a:r>
          </a:p>
          <a:p>
            <a:endParaRPr lang="es-GT" sz="2400" kern="0" dirty="0"/>
          </a:p>
          <a:p>
            <a:endParaRPr lang="es-GT" sz="2400" kern="0" dirty="0"/>
          </a:p>
          <a:p>
            <a:r>
              <a:rPr lang="es-GT" sz="2400" kern="0" dirty="0"/>
              <a:t>Use una cláusula WHERE para eliminar filas específicas</a:t>
            </a:r>
            <a:endParaRPr lang="en-US" sz="2400" kern="0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888647" y="1598452"/>
            <a:ext cx="6256338" cy="41558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r>
              <a:rPr lang="en-US" sz="2000" b="0" dirty="0">
                <a:solidFill>
                  <a:srgbClr val="FF33CC"/>
                </a:solidFill>
                <a:latin typeface="Lucida Sans Typewriter" pitchFamily="49" charset="0"/>
              </a:rPr>
              <a:t>DELETE</a:t>
            </a:r>
            <a:r>
              <a:rPr lang="en-US" sz="2000" b="0" dirty="0">
                <a:solidFill>
                  <a:srgbClr val="0000FF"/>
                </a:solidFill>
                <a:latin typeface="Lucida Sans Typewriter" pitchFamily="49" charset="0"/>
              </a:rPr>
              <a:t> FROM </a:t>
            </a:r>
            <a:r>
              <a:rPr lang="en-US" sz="2000" b="0" dirty="0" err="1">
                <a:solidFill>
                  <a:srgbClr val="00B050"/>
                </a:solidFill>
                <a:latin typeface="Lucida Sans Typewriter" pitchFamily="49" charset="0"/>
              </a:rPr>
              <a:t>dbo.Nums</a:t>
            </a:r>
            <a:r>
              <a:rPr lang="en-US" sz="2000" b="0" dirty="0">
                <a:latin typeface="Lucida Sans Typewriter" pitchFamily="49" charset="0"/>
              </a:rPr>
              <a:t>;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888647" y="2708611"/>
            <a:ext cx="6256338" cy="735270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r>
              <a:rPr lang="en-GB" sz="2000" b="0" dirty="0">
                <a:solidFill>
                  <a:srgbClr val="FF33CC"/>
                </a:solidFill>
                <a:latin typeface="Lucida Sans Typewriter" pitchFamily="49" charset="0"/>
              </a:rPr>
              <a:t>DELETE </a:t>
            </a:r>
            <a:r>
              <a:rPr lang="en-GB" sz="2000" b="0" dirty="0">
                <a:solidFill>
                  <a:srgbClr val="0000FF"/>
                </a:solidFill>
                <a:latin typeface="Lucida Sans Typewriter" pitchFamily="49" charset="0"/>
              </a:rPr>
              <a:t>FROM</a:t>
            </a:r>
            <a:r>
              <a:rPr lang="en-GB" sz="2000" b="0" dirty="0">
                <a:solidFill>
                  <a:srgbClr val="FF33CC"/>
                </a:solidFill>
                <a:latin typeface="Lucida Sans Typewriter" pitchFamily="49" charset="0"/>
              </a:rPr>
              <a:t> </a:t>
            </a:r>
            <a:r>
              <a:rPr lang="en-GB" sz="2000" b="0" dirty="0" err="1">
                <a:solidFill>
                  <a:srgbClr val="00B050"/>
                </a:solidFill>
                <a:latin typeface="Lucida Sans Typewriter" pitchFamily="49" charset="0"/>
              </a:rPr>
              <a:t>Sales.OrderDetails</a:t>
            </a:r>
            <a:endParaRPr lang="en-GB" sz="2000" b="0" dirty="0">
              <a:solidFill>
                <a:srgbClr val="00B050"/>
              </a:solidFill>
              <a:latin typeface="Lucida Sans Typewriter" pitchFamily="49" charset="0"/>
            </a:endParaRPr>
          </a:p>
          <a:p>
            <a:r>
              <a:rPr lang="en-GB" sz="2000" b="0" dirty="0">
                <a:solidFill>
                  <a:srgbClr val="0000FF"/>
                </a:solidFill>
                <a:latin typeface="Lucida Sans Typewriter" pitchFamily="49" charset="0"/>
              </a:rPr>
              <a:t>WHERE </a:t>
            </a:r>
            <a:r>
              <a:rPr lang="en-GB" sz="2000" b="0" dirty="0" err="1">
                <a:solidFill>
                  <a:srgbClr val="00B050"/>
                </a:solidFill>
                <a:latin typeface="Lucida Sans Typewriter" pitchFamily="49" charset="0"/>
              </a:rPr>
              <a:t>orderid</a:t>
            </a:r>
            <a:r>
              <a:rPr lang="en-GB" sz="2000" b="0" dirty="0">
                <a:solidFill>
                  <a:srgbClr val="0000FF"/>
                </a:solidFill>
                <a:latin typeface="Lucida Sans Typewriter" pitchFamily="49" charset="0"/>
              </a:rPr>
              <a:t> </a:t>
            </a:r>
            <a:r>
              <a:rPr lang="en-GB" sz="2000" b="0" dirty="0">
                <a:latin typeface="Lucida Sans Typewriter" pitchFamily="49" charset="0"/>
              </a:rPr>
              <a:t>= 10248;</a:t>
            </a:r>
          </a:p>
        </p:txBody>
      </p:sp>
    </p:spTree>
    <p:extLst>
      <p:ext uri="{BB962C8B-B14F-4D97-AF65-F5344CB8AC3E}">
        <p14:creationId xmlns:p14="http://schemas.microsoft.com/office/powerpoint/2010/main" val="109091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d6e64d6-cacd-4da8-a13f-9fab6a39d4d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Usar TRUNCATE TABLE para eliminar datos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TRUNCATE TABLE borra toda la tabla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Almacenamiento desasignado físicamente, filas no eliminadas individualmente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Mínimamente registrado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Se puede revertir si TRUNCATE se emite dentro de una transacción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TRUNCATE TABLE fallará si la tabla está referenciada por una restricción de clave externa en otra tabla</a:t>
            </a: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443831" y="4407282"/>
            <a:ext cx="6256338" cy="41558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TRUNCATE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TABLE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dbo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Nums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2150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9803ad3-332e-4364-9307-825bc724ef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Lección</a:t>
            </a:r>
            <a:r>
              <a:rPr lang="en-GB" dirty="0"/>
              <a:t> 3: </a:t>
            </a:r>
            <a:r>
              <a:rPr lang="en-GB" dirty="0" err="1"/>
              <a:t>Generando</a:t>
            </a:r>
            <a:r>
              <a:rPr lang="en-GB" dirty="0"/>
              <a:t> </a:t>
            </a:r>
            <a:r>
              <a:rPr lang="en-GB" dirty="0" err="1"/>
              <a:t>Números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Usando</a:t>
            </a:r>
            <a:r>
              <a:rPr lang="en-GB" dirty="0"/>
              <a:t> IDENTITY</a:t>
            </a:r>
          </a:p>
          <a:p>
            <a:r>
              <a:rPr lang="en-GB" dirty="0" err="1"/>
              <a:t>Usando</a:t>
            </a:r>
            <a:r>
              <a:rPr lang="en-GB" dirty="0"/>
              <a:t> </a:t>
            </a:r>
            <a:r>
              <a:rPr lang="en-GB" dirty="0" err="1"/>
              <a:t>Secuencias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2110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84553d2-d301-40a7-80fa-d153bc78760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Usar</a:t>
            </a:r>
            <a:r>
              <a:rPr lang="en-GB" dirty="0"/>
              <a:t> IDENTITY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39302" y="4782816"/>
            <a:ext cx="7665396" cy="169431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CREATE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TABLE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Production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productid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IDENTITY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NULL,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productname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nvarchar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40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NULL,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categoryid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NULL,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unitprice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money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NULL)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8788" y="992188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sz="2400" kern="0" dirty="0"/>
              <a:t>La propiedad de IDENTIDAD de una columna genera automáticamente números secuenciales para su inserción en una tabla</a:t>
            </a:r>
          </a:p>
          <a:p>
            <a:pPr lvl="1"/>
            <a:r>
              <a:rPr lang="es-GT" sz="2000" kern="0" dirty="0"/>
              <a:t>Puede especificar valores de semilla e incremento opcionales</a:t>
            </a:r>
          </a:p>
          <a:p>
            <a:r>
              <a:rPr lang="es-GT" sz="2400" kern="0" dirty="0"/>
              <a:t>Solo una columna en una tabla puede tener definida la propiedad IDENTIDAD</a:t>
            </a:r>
          </a:p>
          <a:p>
            <a:pPr lvl="1"/>
            <a:r>
              <a:rPr lang="es-GT" sz="2000" kern="0" dirty="0"/>
              <a:t>Columna IDENTIDAD omitida en las instrucciones INSERT</a:t>
            </a:r>
          </a:p>
          <a:p>
            <a:r>
              <a:rPr lang="es-GT" sz="2400" kern="0" dirty="0"/>
              <a:t>Funciones proporcionadas para devolver los últimos valores generados</a:t>
            </a:r>
            <a:endParaRPr lang="en-US" sz="2400" b="0" kern="0" dirty="0"/>
          </a:p>
        </p:txBody>
      </p:sp>
    </p:spTree>
    <p:extLst>
      <p:ext uri="{BB962C8B-B14F-4D97-AF65-F5344CB8AC3E}">
        <p14:creationId xmlns:p14="http://schemas.microsoft.com/office/powerpoint/2010/main" val="1620806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6bc6441-74ea-456f-a24b-e5537bdd02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Usar</a:t>
            </a:r>
            <a:r>
              <a:rPr lang="en-GB" dirty="0"/>
              <a:t> Sequences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Secuencia de objetos añadidos en SQL Server 2012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Objetos independientes en la base de datos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Más flexible que la propiedad IDENTITY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Se puede usar como valor predeterminado para una columna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Administrar con instrucciones CREATE / ALTER / DROP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Recuperar valor con la cláusula NEXT VALUE FOR</a:t>
            </a: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49678" y="3945574"/>
            <a:ext cx="7893929" cy="2014002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 Define a sequence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CREATE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SEQUENCE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dbo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InvoiceSeq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START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WITH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1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INCREMENT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1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 Retrieve next available value from sequence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NEXT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VALUE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FOR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dbo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InvoiceSeq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80808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1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Agregar datos a tablas </a:t>
            </a:r>
          </a:p>
          <a:p>
            <a:r>
              <a:rPr lang="es-GT" dirty="0"/>
              <a:t>Modificar y eliminar datos </a:t>
            </a:r>
          </a:p>
          <a:p>
            <a:r>
              <a:rPr lang="es-GT" dirty="0"/>
              <a:t>Generando Números</a:t>
            </a:r>
            <a:endParaRPr lang="en-GB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AA79F66-A2A5-4687-AFDD-6BCE3DF1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Descripción general del módulo</a:t>
            </a:r>
          </a:p>
        </p:txBody>
      </p:sp>
    </p:spTree>
    <p:extLst>
      <p:ext uri="{BB962C8B-B14F-4D97-AF65-F5344CB8AC3E}">
        <p14:creationId xmlns:p14="http://schemas.microsoft.com/office/powerpoint/2010/main" val="355814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1: Agregar datos a las tablas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Usar INSERT para agregar datos </a:t>
            </a:r>
          </a:p>
          <a:p>
            <a:r>
              <a:rPr lang="es-GT" dirty="0"/>
              <a:t>Usar INSERT con SELECT y EXEC </a:t>
            </a:r>
          </a:p>
          <a:p>
            <a:r>
              <a:rPr lang="es-GT" dirty="0"/>
              <a:t>Usando SELECT INTO </a:t>
            </a:r>
          </a:p>
        </p:txBody>
      </p:sp>
    </p:spTree>
    <p:extLst>
      <p:ext uri="{BB962C8B-B14F-4D97-AF65-F5344CB8AC3E}">
        <p14:creationId xmlns:p14="http://schemas.microsoft.com/office/powerpoint/2010/main" val="292623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b815f6b-9c51-4f3a-803e-ecd54c9b54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Usar</a:t>
            </a:r>
            <a:r>
              <a:rPr lang="en-GB" dirty="0"/>
              <a:t> INSERT para </a:t>
            </a:r>
            <a:r>
              <a:rPr lang="en-GB" dirty="0" err="1"/>
              <a:t>agregar</a:t>
            </a:r>
            <a:r>
              <a:rPr lang="en-GB" dirty="0"/>
              <a:t> </a:t>
            </a:r>
            <a:r>
              <a:rPr lang="en-GB" dirty="0" err="1"/>
              <a:t>datos</a:t>
            </a:r>
            <a:endParaRPr lang="en-GB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76654" y="4848617"/>
            <a:ext cx="7801583" cy="169431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INSERT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Sales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OrderDetails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unitprice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qty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discount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VALUES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12001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39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18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0.05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(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12002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39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18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5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0.10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);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76654" y="2198287"/>
            <a:ext cx="7801583" cy="105495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INSERT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Sales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OrderDetails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unitprice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qty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discount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VALUES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12000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39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18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0.05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);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01564" y="1060109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kern="0" dirty="0"/>
              <a:t>La instrucción INSERTAR ... VALUES inserta una sola fila de defecto</a:t>
            </a:r>
          </a:p>
          <a:p>
            <a:endParaRPr lang="es-GT" kern="0" dirty="0"/>
          </a:p>
          <a:p>
            <a:endParaRPr lang="es-GT" kern="0" dirty="0"/>
          </a:p>
          <a:p>
            <a:endParaRPr lang="es-GT" kern="0" dirty="0"/>
          </a:p>
          <a:p>
            <a:r>
              <a:rPr lang="es-GT" kern="0" dirty="0"/>
              <a:t>Los constructores de tablas y filas agregan capacidad de múltiples filas para INSERTAR ... VALORES</a:t>
            </a: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24416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b4d39971-f0ae-41b5-a883-f1bf1983508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Usar INSERT con Restricciones DEFAULT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0375" y="858189"/>
            <a:ext cx="7751762" cy="438626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Las restricciones DEFAULT se utilizan para asignar un valor a una columna cuando no se especifica ninguna en la instrucción INSERT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Valores predeterminados definidos en la sentencia CREATE TABLE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La instrucción INSERT puede omitir columnas que tienen valores predeterminados definidos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Se aplica a IDENTIDAD y NULO también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La cláusula VALUES puede usar palabra clave DEFAULT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Si no se asigna ninguna restricción predeterminada, se inserta NULL</a:t>
            </a:r>
            <a:endParaRPr lang="en-US" sz="20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71208" y="5472334"/>
            <a:ext cx="7801583" cy="105495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INSERT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Sales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OrderDetails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unitprice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qty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discount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VALUES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11077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72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34.80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DEFAULT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DEFAULT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5189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c7c886d-73c1-43ae-971e-b0e8137cf9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Usar INSERT con SELECT y EXEC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INSERTAR ... SELECCIONAR se usa para insertar el conjunto de resultados de una consulta en una tabla existente</a:t>
            </a: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INSERTAR ... EXEC se utiliza para insertar el resultado de un procedimiento almacenado o expresión de SQL dinámico en una tabla existente</a:t>
            </a: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71656" y="2147986"/>
            <a:ext cx="7801583" cy="169431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INSERT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Sales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OrderHist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orderdate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orderdate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Sales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orderdate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'20080101'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571656" y="5249630"/>
            <a:ext cx="7801583" cy="105495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INSERT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dbo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T1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productname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unitprice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EXEC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Production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ProdsByCategory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@numrows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5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@catid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2715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c65190f-0c8d-49bf-8479-4ff8dcef44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Usar</a:t>
            </a:r>
            <a:r>
              <a:rPr lang="en-GB" dirty="0"/>
              <a:t> SELECT INTO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SELECT ... INTO es similar a INSERT ... SELECT pero SELECT ... INTO crea una nueva tabla cada vez que se ejecuta la instrucción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Copia los nombres de las columnas, los tipos de datos y la </a:t>
            </a:r>
            <a:r>
              <a:rPr lang="es-GT" kern="0" dirty="0" err="1">
                <a:solidFill>
                  <a:srgbClr val="000000"/>
                </a:solidFill>
              </a:rPr>
              <a:t>nulabilidad</a:t>
            </a:r>
            <a:endParaRPr lang="es-GT" kern="0" dirty="0">
              <a:solidFill>
                <a:srgbClr val="000000"/>
              </a:solidFill>
            </a:endParaRP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No copia restricciones o índices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39302" y="4099761"/>
            <a:ext cx="7665396" cy="169431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orderdate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shippeddate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Sales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OrderArchive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Sales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orderdate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'20080101'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prstClr val="black"/>
              </a:solidFill>
              <a:latin typeface="Consolas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15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519e9d4-6aca-488a-83ff-34891af588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2: Modificar y eliminar datos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Usando UPDATE para modificar datos</a:t>
            </a:r>
          </a:p>
          <a:p>
            <a:r>
              <a:rPr lang="es-GT" dirty="0"/>
              <a:t>Usar MERGE para modificar datos</a:t>
            </a:r>
          </a:p>
          <a:p>
            <a:r>
              <a:rPr lang="es-GT" dirty="0"/>
              <a:t>Usar DELETE para eliminar datos</a:t>
            </a:r>
          </a:p>
          <a:p>
            <a:r>
              <a:rPr lang="es-GT" dirty="0"/>
              <a:t>Usar TRUNCATE TABLE para eliminar datos</a:t>
            </a:r>
          </a:p>
          <a:p>
            <a:r>
              <a:rPr lang="es-GT" dirty="0"/>
              <a:t>Demostración: modificación y eliminación de datos de tablas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49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baf14bf-b870-475b-b06d-496e8f8413a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Usando</a:t>
            </a:r>
            <a:r>
              <a:rPr lang="en-GB" dirty="0"/>
              <a:t> UPDATE para </a:t>
            </a:r>
            <a:r>
              <a:rPr lang="en-GB" dirty="0" err="1"/>
              <a:t>modificar</a:t>
            </a:r>
            <a:r>
              <a:rPr lang="en-GB" dirty="0"/>
              <a:t> </a:t>
            </a:r>
            <a:r>
              <a:rPr lang="en-GB" dirty="0" err="1"/>
              <a:t>datos</a:t>
            </a:r>
            <a:endParaRPr lang="en-GB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39302" y="3599686"/>
            <a:ext cx="7665396" cy="105495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UPDATE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Production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Products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unitprice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unitprice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*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1.04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endParaRPr lang="en-US" sz="2000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categoryid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1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AND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discontinued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0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8788" y="992188"/>
            <a:ext cx="7751762" cy="234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kern="0" dirty="0"/>
              <a:t>Actualiza todas las filas en una tabla o vista</a:t>
            </a:r>
          </a:p>
          <a:p>
            <a:pPr lvl="1"/>
            <a:r>
              <a:rPr lang="es-GT" kern="0" dirty="0"/>
              <a:t>El conjunto se puede filtrar con una cláusula WHERE</a:t>
            </a:r>
          </a:p>
          <a:p>
            <a:pPr lvl="1"/>
            <a:r>
              <a:rPr lang="es-GT" kern="0" dirty="0"/>
              <a:t>Set se puede definir con una cláusula JOIN</a:t>
            </a:r>
          </a:p>
          <a:p>
            <a:r>
              <a:rPr lang="es-GT" kern="0" dirty="0"/>
              <a:t>Solo las columnas especificadas en la cláusula SET se modifican</a:t>
            </a: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142580856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7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72</TotalTime>
  <Words>975</Words>
  <Application>Microsoft Office PowerPoint</Application>
  <PresentationFormat>Presentación en pantalla (4:3)</PresentationFormat>
  <Paragraphs>183</Paragraphs>
  <Slides>15</Slides>
  <Notes>15</Notes>
  <HiddenSlides>1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16</vt:i4>
      </vt:variant>
      <vt:variant>
        <vt:lpstr>Títulos de diapositiva</vt:lpstr>
      </vt:variant>
      <vt:variant>
        <vt:i4>15</vt:i4>
      </vt:variant>
    </vt:vector>
  </HeadingPairs>
  <TitlesOfParts>
    <vt:vector size="40" baseType="lpstr">
      <vt:lpstr>Wingdings</vt:lpstr>
      <vt:lpstr>Times New Roman</vt:lpstr>
      <vt:lpstr>Consolas</vt:lpstr>
      <vt:lpstr>Arial</vt:lpstr>
      <vt:lpstr>Segoe UI</vt:lpstr>
      <vt:lpstr>Verdana</vt:lpstr>
      <vt:lpstr>Lucida Sans Typewriter</vt:lpstr>
      <vt:lpstr>Lucida Sans Unicode</vt:lpstr>
      <vt:lpstr>Calibri</vt:lpstr>
      <vt:lpstr>NG_MOC_Core_ModuleNew2</vt:lpstr>
      <vt:lpstr>1_NG_MOC_Core_ModuleNew2</vt:lpstr>
      <vt:lpstr>2_NG_MOC_Core_ModuleNew2</vt:lpstr>
      <vt:lpstr>3_NG_MOC_Core_ModuleNew2</vt:lpstr>
      <vt:lpstr>4_NG_MOC_Core_ModuleNew2</vt:lpstr>
      <vt:lpstr>5_NG_MOC_Core_ModuleNew2</vt:lpstr>
      <vt:lpstr>6_NG_MOC_Core_ModuleNew2</vt:lpstr>
      <vt:lpstr>8_NG_MOC_Core_ModuleNew2</vt:lpstr>
      <vt:lpstr>9_NG_MOC_Core_ModuleNew2</vt:lpstr>
      <vt:lpstr>10_NG_MOC_Core_ModuleNew2</vt:lpstr>
      <vt:lpstr>11_NG_MOC_Core_ModuleNew2</vt:lpstr>
      <vt:lpstr>12_NG_MOC_Core_ModuleNew2</vt:lpstr>
      <vt:lpstr>14_NG_MOC_Core_ModuleNew2</vt:lpstr>
      <vt:lpstr>15_NG_MOC_Core_ModuleNew2</vt:lpstr>
      <vt:lpstr>16_NG_MOC_Core_ModuleNew2</vt:lpstr>
      <vt:lpstr>17_NG_MOC_Core_ModuleNew2</vt:lpstr>
      <vt:lpstr>Módulo 7</vt:lpstr>
      <vt:lpstr>Descripción general del módulo</vt:lpstr>
      <vt:lpstr>Lección 1: Agregar datos a las tablas</vt:lpstr>
      <vt:lpstr>Usar INSERT para agregar datos</vt:lpstr>
      <vt:lpstr>Usar INSERT con Restricciones DEFAULT</vt:lpstr>
      <vt:lpstr>Usar INSERT con SELECT y EXEC</vt:lpstr>
      <vt:lpstr>Usar SELECT INTO</vt:lpstr>
      <vt:lpstr>Lección 2: Modificar y eliminar datos</vt:lpstr>
      <vt:lpstr>Usando UPDATE para modificar datos</vt:lpstr>
      <vt:lpstr>Usar MERGE para modificar datos.</vt:lpstr>
      <vt:lpstr>Usar DELETE para eliminar datos</vt:lpstr>
      <vt:lpstr>Usar TRUNCATE TABLE para eliminar datos</vt:lpstr>
      <vt:lpstr>Lección 3: Generando Números</vt:lpstr>
      <vt:lpstr>Usar IDENTITY</vt:lpstr>
      <vt:lpstr>Usar Sequences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7</dc:title>
  <dc:creator>Christopher Bartlett</dc:creator>
  <cp:lastModifiedBy>Víctor Hugo Cárdenas Valenzuela</cp:lastModifiedBy>
  <cp:revision>15</cp:revision>
  <dcterms:created xsi:type="dcterms:W3CDTF">2014-08-04T14:55:11Z</dcterms:created>
  <dcterms:modified xsi:type="dcterms:W3CDTF">2018-08-16T23:56:38Z</dcterms:modified>
</cp:coreProperties>
</file>