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77" r:id="rId9"/>
    <p:sldMasterId id="2147483790" r:id="rId10"/>
    <p:sldMasterId id="2147483803" r:id="rId11"/>
    <p:sldMasterId id="2147483816" r:id="rId12"/>
    <p:sldMasterId id="2147483829" r:id="rId13"/>
    <p:sldMasterId id="2147483842" r:id="rId14"/>
    <p:sldMasterId id="2147483868" r:id="rId15"/>
    <p:sldMasterId id="2147483881" r:id="rId16"/>
    <p:sldMasterId id="2147483894" r:id="rId17"/>
    <p:sldMasterId id="2147483907" r:id="rId18"/>
    <p:sldMasterId id="2147483933" r:id="rId19"/>
    <p:sldMasterId id="2147483946" r:id="rId20"/>
    <p:sldMasterId id="2147483959" r:id="rId21"/>
    <p:sldMasterId id="2147483972" r:id="rId22"/>
    <p:sldMasterId id="2147483998" r:id="rId23"/>
  </p:sldMasterIdLst>
  <p:notesMasterIdLst>
    <p:notesMasterId r:id="rId46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5" r:id="rId32"/>
    <p:sldId id="266" r:id="rId33"/>
    <p:sldId id="267" r:id="rId34"/>
    <p:sldId id="268" r:id="rId35"/>
    <p:sldId id="269" r:id="rId36"/>
    <p:sldId id="270" r:id="rId37"/>
    <p:sldId id="272" r:id="rId38"/>
    <p:sldId id="273" r:id="rId39"/>
    <p:sldId id="274" r:id="rId40"/>
    <p:sldId id="275" r:id="rId41"/>
    <p:sldId id="277" r:id="rId42"/>
    <p:sldId id="278" r:id="rId43"/>
    <p:sldId id="279" r:id="rId44"/>
    <p:sldId id="280" r:id="rId4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Lucida Sans Typewriter" panose="020B0509030504030204" pitchFamily="49" charset="0"/>
      <p:regular r:id="rId55"/>
      <p:bold r:id="rId56"/>
      <p:italic r:id="rId57"/>
      <p:boldItalic r:id="rId58"/>
    </p:embeddedFont>
    <p:embeddedFont>
      <p:font typeface="Lucida Sans Unicode" panose="020B0602030504020204" pitchFamily="34" charset="0"/>
      <p:regular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48" autoAdjust="0"/>
  </p:normalViewPr>
  <p:slideViewPr>
    <p:cSldViewPr snapToGrid="0">
      <p:cViewPr varScale="1">
        <p:scale>
          <a:sx n="34" d="100"/>
          <a:sy n="34" d="100"/>
        </p:scale>
        <p:origin x="235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47A3-272B-412E-966B-A0DD8CEDCE6E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855-E612-477F-A853-8C1147ECC615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23728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392148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6020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39756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8944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31783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926093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53372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5904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412940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09244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33990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If necessary, the replacement value is implicitly converted to the data type of the expression checked.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20870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532470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403779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63562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73124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02252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98157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03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302850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29855-E612-477F-A853-8C1147ECC615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8: Using 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46703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5202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6758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64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878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4735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6335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394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0991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109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225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0194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646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855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5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5576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8595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39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1086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3966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49212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78367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25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9768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433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677168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84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54916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52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578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76792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87481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6427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35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5079099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255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0154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3566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6778284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0083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98835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937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578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6259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69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4196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73594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64431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569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1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8988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359590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5115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1907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55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2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14369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01880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04418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65179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95863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83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6283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0812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893288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312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80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140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561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4367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90739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06656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0647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62194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942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771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1796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4282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450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088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5455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6994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0578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11483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31306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65301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744513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496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9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5203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0536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56657005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2170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67643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2795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289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3878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44599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2278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981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38918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4713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521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6631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535469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689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40029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7725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1057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13949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0631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0703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00848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1177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6868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0045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152739888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19367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06301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4366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13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11186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291940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5380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5504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2433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8215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35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7611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2785521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4930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928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048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3364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1213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267236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51401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1236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95073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0252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168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5959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294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216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262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03883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4170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6528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16626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32534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41000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6099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01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39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5258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7301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137758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3672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43871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4931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1101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1402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67527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495114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21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8172222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0250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2071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0347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9555134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24169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08204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789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113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605830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950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552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41279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9997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472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3460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9803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6543985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5029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761919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5397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4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5232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340962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06428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50271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74067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0254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70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90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1300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288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6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36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189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14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36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780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88685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42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72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803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977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3641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201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196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488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1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57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706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17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99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147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7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67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237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598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1572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6902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168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6186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438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24162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30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65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074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228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6438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3872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1876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999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47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850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47294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54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176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61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79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72749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9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6613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7263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4047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804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597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188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63362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69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0158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23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6460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026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8405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6732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486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05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078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664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681297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43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4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7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4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48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923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61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8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42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2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2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47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1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7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94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1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4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8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2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060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8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GB" dirty="0"/>
              <a:t>Module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integradas</a:t>
            </a:r>
            <a:r>
              <a:rPr lang="en-GB" dirty="0"/>
              <a:t> 
</a:t>
            </a:r>
          </a:p>
        </p:txBody>
      </p:sp>
    </p:spTree>
    <p:extLst>
      <p:ext uri="{BB962C8B-B14F-4D97-AF65-F5344CB8AC3E}">
        <p14:creationId xmlns:p14="http://schemas.microsoft.com/office/powerpoint/2010/main" val="99232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Conversiones de tipos de datos implícitos y explícitos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2409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conversión implícita se produce automáticamente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Sigue reglas de precedencia de tipo de datos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 err="1">
                <a:solidFill>
                  <a:srgbClr val="000000"/>
                </a:solidFill>
              </a:rPr>
              <a:t>Utilizar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conversión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lang="en-US" kern="0" dirty="0" err="1">
                <a:solidFill>
                  <a:srgbClr val="000000"/>
                </a:solidFill>
              </a:rPr>
              <a:t>explícita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Cuando implícito fallaría o no está permitido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Para anular la prioridad del tipo de datos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Convertir explícitamente entre tipos con funciones CAST o CONVERT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Cuidado con el truncamiento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Convertir</a:t>
            </a:r>
            <a:r>
              <a:rPr lang="en-GB" dirty="0"/>
              <a:t> con CAST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671167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Convierte un valor de un tipo de datos a otro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Puede utilizarse en cláusulas SELECT y WHERE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Norma ANSI</a:t>
            </a:r>
          </a:p>
          <a:p>
            <a:pPr marL="0" lvl="0" indent="0">
              <a:buNone/>
            </a:pPr>
            <a:r>
              <a:rPr lang="es-GT" kern="0" dirty="0">
                <a:solidFill>
                  <a:srgbClr val="000000"/>
                </a:solidFill>
              </a:rPr>
              <a:t>Sintaxis de CAST 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kern="0" dirty="0" err="1">
                <a:solidFill>
                  <a:srgbClr val="000000"/>
                </a:solidFill>
              </a:rPr>
              <a:t>Ejemplo</a:t>
            </a:r>
            <a:r>
              <a:rPr lang="en-US" kern="0" dirty="0">
                <a:solidFill>
                  <a:srgbClr val="000000"/>
                </a:solidFill>
              </a:rPr>
              <a:t> de CAST: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s-GT" kern="0" dirty="0">
                <a:solidFill>
                  <a:srgbClr val="000000"/>
                </a:solidFill>
              </a:rPr>
              <a:t>Devuelve un error si los tipos de datos son incompatibles </a:t>
            </a:r>
            <a:r>
              <a:rPr lang="en-US" kern="0" dirty="0">
                <a:solidFill>
                  <a:srgbClr val="000000"/>
                </a:solidFill>
              </a:rPr>
              <a:t>:</a:t>
            </a: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98311" y="3679832"/>
            <a:ext cx="7023630" cy="39161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CAST(SYSDATETIME() AS date);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98311" y="5084042"/>
            <a:ext cx="7023630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--attempt to convert datetime2 to int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CAST(SYSDATETIME() AS int);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98311" y="5998385"/>
            <a:ext cx="7023630" cy="56264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Msg 529, Level 16, State 2, Line 1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Explicit conversion from data type datetime2 to int is not allowed.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98311" y="2672488"/>
            <a:ext cx="7023630" cy="3836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CAST(&lt;value&gt; AS &lt;datatype&gt;)</a:t>
            </a:r>
          </a:p>
        </p:txBody>
      </p:sp>
    </p:spTree>
    <p:extLst>
      <p:ext uri="{BB962C8B-B14F-4D97-AF65-F5344CB8AC3E}">
        <p14:creationId xmlns:p14="http://schemas.microsoft.com/office/powerpoint/2010/main" val="363243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Convertir</a:t>
            </a:r>
            <a:r>
              <a:rPr lang="en-GB" dirty="0"/>
              <a:t> con CONVERT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719817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Convierte un valor de un tipo de datos a otro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Puede utilizarse en cláusulas SELECT y WHERE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CONVERT es específico de SQL Server, no basado en estándares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Estilo especifica cómo se convierte el valor de entrada: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Fecha, hora, numérico, XML y así sucesivamente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Sintaxis: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Ejemplo:</a:t>
            </a:r>
            <a:endParaRPr lang="en-US" sz="2000" kern="0" dirty="0">
              <a:solidFill>
                <a:srgbClr val="000000"/>
              </a:solidFill>
              <a:latin typeface="Verdana"/>
              <a:ea typeface="+mn-ea"/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85419" y="5431370"/>
            <a:ext cx="7778045" cy="32607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CONVERT(CHAR(8), CURRENT_TIMESTAMP,112) AS ISO_style;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85418" y="5909657"/>
            <a:ext cx="1659471" cy="78642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ISO_style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20120212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20491" y="4467444"/>
            <a:ext cx="7023630" cy="32607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CONVERT (&lt;datatype&gt;, &lt;value&gt;, &lt;optional style no.&gt;)</a:t>
            </a:r>
          </a:p>
        </p:txBody>
      </p:sp>
    </p:spTree>
    <p:extLst>
      <p:ext uri="{BB962C8B-B14F-4D97-AF65-F5344CB8AC3E}">
        <p14:creationId xmlns:p14="http://schemas.microsoft.com/office/powerpoint/2010/main" val="24797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9a59f1d-1054-4579-9f36-8319704be2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Conversión de cadenas con PARSE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PARSE es una nueva función en SQL Server 2012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Convierte cadenas a tipos de fecha, hora y número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n-US" kern="0" dirty="0" err="1">
                <a:solidFill>
                  <a:srgbClr val="000000"/>
                </a:solidFill>
              </a:rPr>
              <a:t>Ejemplo</a:t>
            </a:r>
            <a:r>
              <a:rPr lang="en-US" kern="0" dirty="0">
                <a:solidFill>
                  <a:srgbClr val="000000"/>
                </a:solidFill>
              </a:rPr>
              <a:t> PARSE: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21997"/>
              </p:ext>
            </p:extLst>
          </p:nvPr>
        </p:nvGraphicFramePr>
        <p:xfrm>
          <a:off x="647792" y="2877645"/>
          <a:ext cx="6920089" cy="1889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4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PARSE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Formatted nvarchar(4000)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input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Requested data type ouput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Optional string in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.NET culture form:</a:t>
                      </a:r>
                      <a:b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en-US, es-ES, ar-SA, and so on 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47792" y="5589354"/>
            <a:ext cx="7023630" cy="56264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PARSE('02/12/2012' AS datetime2 USING 'en-US') AS parse_result; </a:t>
            </a:r>
          </a:p>
        </p:txBody>
      </p:sp>
    </p:spTree>
    <p:extLst>
      <p:ext uri="{BB962C8B-B14F-4D97-AF65-F5344CB8AC3E}">
        <p14:creationId xmlns:p14="http://schemas.microsoft.com/office/powerpoint/2010/main" val="292415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4eee27f-7bbe-4015-be54-4c4b673aa7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Conversión con TRY_PARSE y TRY_CONVERT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kern="0" dirty="0">
                <a:solidFill>
                  <a:srgbClr val="000000"/>
                </a:solidFill>
              </a:rPr>
              <a:t>TRY_PARSE and TRY_CONVERT: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Nuevo en SQL Server 2012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Devolver los resultados de una conversión de tipo de datos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Al igual que PARSE y CONVERT, convierten las cadenas a tipos de fecha, hora y numéricos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A diferencia de PARSE y CONVERT, devuelven un NULL si la conversión falla</a:t>
            </a:r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kern="0" dirty="0">
                <a:solidFill>
                  <a:srgbClr val="000000"/>
                </a:solidFill>
              </a:rPr>
              <a:t>TRY_PARSE Example:</a:t>
            </a: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5612" y="4747763"/>
            <a:ext cx="7023630" cy="5043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TRY_PARSE(‘SQLServer' AS datetime2 USING 'en-US') AS try_parse_result;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25612" y="5629976"/>
            <a:ext cx="7023630" cy="7057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try_parse_result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0643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Uso de funciones lógicas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Escribir pruebas lógicas con funciones</a:t>
            </a:r>
          </a:p>
          <a:p>
            <a:r>
              <a:rPr lang="es-GT" dirty="0"/>
              <a:t>Realización de pruebas condicionales con IIF</a:t>
            </a:r>
          </a:p>
          <a:p>
            <a:r>
              <a:rPr lang="es-GT" dirty="0"/>
              <a:t>Selección de elementos de una lista con CHOOSE</a:t>
            </a:r>
          </a:p>
        </p:txBody>
      </p:sp>
    </p:spTree>
    <p:extLst>
      <p:ext uri="{BB962C8B-B14F-4D97-AF65-F5344CB8AC3E}">
        <p14:creationId xmlns:p14="http://schemas.microsoft.com/office/powerpoint/2010/main" val="81847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Escritura de pruebas lógicas con funciones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85181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ISNUMERIC comprueba si una expresión de entrada es un tipo de datos numérico válido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Devuelve un 1 cuando la entrada se evalúa en cualquier tipo numérico válido, incluyendo FLOAT y MONEY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Devuelve 0 de lo contrario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1867" y="3687285"/>
            <a:ext cx="7902222" cy="29730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ISNUMERIC('SQL') AS isnmumeric_result;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41867" y="4083952"/>
            <a:ext cx="7902222" cy="7057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isnmumeric_result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0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41867" y="4913659"/>
            <a:ext cx="7902222" cy="30289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ISNUMERIC(‘101.99') AS isnmumeric_result;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41867" y="5464572"/>
            <a:ext cx="7902222" cy="7057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isnmumeric_result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641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Realización de pruebas condicionales con IIF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IIF devuelve uno de dos valores, dependiendo de una prueba lógica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Taquigrafía para una expresión CASE de dos resultados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kern="0" dirty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45"/>
              </p:ext>
            </p:extLst>
          </p:nvPr>
        </p:nvGraphicFramePr>
        <p:xfrm>
          <a:off x="666044" y="3128654"/>
          <a:ext cx="7924800" cy="2499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2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IIF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Boolean_expression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Logical test evaluating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TRUE, FALSE, or UNKNOWN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 returned if expression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evaluates to TRUE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 returned if expression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evaluates to FALSE or UNKNOWN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66044" y="5877578"/>
            <a:ext cx="7902222" cy="70010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	productid, unitprice,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IIF(unitprice &gt; 50, 'high','low') AS pricepoint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Production.Products;</a:t>
            </a:r>
          </a:p>
        </p:txBody>
      </p:sp>
    </p:spTree>
    <p:extLst>
      <p:ext uri="{BB962C8B-B14F-4D97-AF65-F5344CB8AC3E}">
        <p14:creationId xmlns:p14="http://schemas.microsoft.com/office/powerpoint/2010/main" val="69090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Seleccionar elementos de una lista con </a:t>
            </a:r>
            <a:r>
              <a:rPr lang="en-GB" dirty="0"/>
              <a:t>CHOOSE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CHOOSE devuelve un elemento de una lista según lo especificado por un valor de índice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CHOOSE ejemplo: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71313"/>
              </p:ext>
            </p:extLst>
          </p:nvPr>
        </p:nvGraphicFramePr>
        <p:xfrm>
          <a:off x="643466" y="2196106"/>
          <a:ext cx="7924800" cy="118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CHOOSE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Element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Integer that represents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position in list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Value_list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List</a:t>
                      </a:r>
                      <a:r>
                        <a:rPr lang="en-US" sz="20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v</a:t>
                      </a: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alues of any data type to be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54756" y="4664970"/>
            <a:ext cx="7902222" cy="29730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CHOOSE (3, 'Beverages', 'Condiments', 'Confections') AS choose_result;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54756" y="5360233"/>
            <a:ext cx="7902222" cy="7057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choose_result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Confections</a:t>
            </a:r>
          </a:p>
        </p:txBody>
      </p:sp>
    </p:spTree>
    <p:extLst>
      <p:ext uri="{BB962C8B-B14F-4D97-AF65-F5344CB8AC3E}">
        <p14:creationId xmlns:p14="http://schemas.microsoft.com/office/powerpoint/2010/main" val="412840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d281412-328e-409f-8c9b-76d6dc51a2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4: Uso de funciones para trabajar con NULL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Conversión de NULL con ISNULL</a:t>
            </a:r>
          </a:p>
          <a:p>
            <a:r>
              <a:rPr lang="es-GT" dirty="0"/>
              <a:t>Utilizar COALESCE para devolver valores no NULL</a:t>
            </a:r>
          </a:p>
          <a:p>
            <a:r>
              <a:rPr lang="es-GT" dirty="0"/>
              <a:t>Utilizar NULLIF para devolver NULL si coinciden los valores</a:t>
            </a:r>
          </a:p>
        </p:txBody>
      </p:sp>
    </p:spTree>
    <p:extLst>
      <p:ext uri="{BB962C8B-B14F-4D97-AF65-F5344CB8AC3E}">
        <p14:creationId xmlns:p14="http://schemas.microsoft.com/office/powerpoint/2010/main" val="41724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Consultas de escritura con funciones incorporadas</a:t>
            </a:r>
          </a:p>
          <a:p>
            <a:r>
              <a:rPr lang="es-GT" dirty="0"/>
              <a:t>Uso de funciones de conversión</a:t>
            </a:r>
          </a:p>
          <a:p>
            <a:r>
              <a:rPr lang="es-GT" dirty="0"/>
              <a:t>Uso de funciones lógicas</a:t>
            </a:r>
          </a:p>
          <a:p>
            <a:r>
              <a:rPr lang="es-GT" dirty="0"/>
              <a:t>Uso de funciones para trabajar con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2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333d43e-1766-4283-824f-6834d5665b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Convirtiendo Nulos con ISNULL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3654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ISNULL reemplaza NULL con un valor especificado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No es estándar; Utilice COALESCE en su lugar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Sintaxis: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1867" y="4673101"/>
            <a:ext cx="7902222" cy="5043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ISNULL(region, 'N/A') AS region, 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41867" y="5288704"/>
            <a:ext cx="7902222" cy="15057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     city            region          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 --------------- --------------- 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           Strasbourg      N/A             France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9           Marseille       N/A             France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32          Eugene          OR              USA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43          Walla Walla     WA              USA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45          San Francisco   CA              USA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70847"/>
              </p:ext>
            </p:extLst>
          </p:nvPr>
        </p:nvGraphicFramePr>
        <p:xfrm>
          <a:off x="1010961" y="2910798"/>
          <a:ext cx="6096000" cy="1651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ISNULL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expression_to_check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 expression</a:t>
                      </a:r>
                      <a:r>
                        <a:rPr lang="en-US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itself if not NULL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replacement_value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Returned</a:t>
                      </a:r>
                      <a:r>
                        <a:rPr lang="en-US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if expression evaluates to NULL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5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85722a-6fea-4582-9fd2-b1aa8d721d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317865" cy="740664"/>
          </a:xfrm>
        </p:spPr>
        <p:txBody>
          <a:bodyPr/>
          <a:lstStyle/>
          <a:p>
            <a:r>
              <a:rPr lang="en-GB" dirty="0" err="1"/>
              <a:t>Utilizar</a:t>
            </a:r>
            <a:r>
              <a:rPr lang="en-GB" dirty="0"/>
              <a:t> COALESCE para </a:t>
            </a:r>
            <a:r>
              <a:rPr lang="en-GB" dirty="0" err="1"/>
              <a:t>devolver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no NULL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4354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COALESCE devuelve el primer valor no NULL en una lista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Con sólo dos argumentos, COALESCE se comporta como ISNULL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todos los argumentos son NULL, COALESCE devuelve NULL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COALESCE está basado en estándares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Ejemplo: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Results: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41867" y="3801115"/>
            <a:ext cx="7902222" cy="70010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	custid, country, region, city, 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	country + ',' + COALESCE(region, ' ') + ', ' + city as location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41867" y="5155345"/>
            <a:ext cx="7902222" cy="13043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custid country region city        location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 ------- ------ ----------- ----------------------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17     Germany  NULL  Aachen      Germany, , Aachen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65     USA      NM    Albuquerque USA,NM, Albuquerque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55     USA      AK    Anchorage   USA,AK, Anchorage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83     Denmark  NULL  Århus       Denmark, , Århus</a:t>
            </a:r>
          </a:p>
        </p:txBody>
      </p:sp>
    </p:spTree>
    <p:extLst>
      <p:ext uri="{BB962C8B-B14F-4D97-AF65-F5344CB8AC3E}">
        <p14:creationId xmlns:p14="http://schemas.microsoft.com/office/powerpoint/2010/main" val="254126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5cf9d17-abc8-4b10-8a93-cbdbf733ed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Usar NULLIF para devolver NULL si los valores coinciden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NULLIF compara dos expresiones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Devuelve NULL si ambos argumentos son iguales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Devuelve el primer argumento si los dos argumentos no son iguales</a:t>
            </a:r>
            <a:endParaRPr lang="en-US" sz="2000" kern="0" dirty="0">
              <a:solidFill>
                <a:srgbClr val="000000"/>
              </a:solidFill>
            </a:endParaRPr>
          </a:p>
          <a:p>
            <a:pPr lvl="1"/>
            <a:endParaRPr lang="en-US" sz="20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02050"/>
              </p:ext>
            </p:extLst>
          </p:nvPr>
        </p:nvGraphicFramePr>
        <p:xfrm>
          <a:off x="925687" y="2693059"/>
          <a:ext cx="6096000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41867" y="4682333"/>
            <a:ext cx="7902222" cy="50430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emp_id, NULLIF(actual,goal) AS actual_if_different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dbo.employee_goals; 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41867" y="5378450"/>
            <a:ext cx="7902222" cy="130430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emp_id      actual_if_different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 -------------------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1           110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           NULL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3           90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4           80</a:t>
            </a:r>
          </a:p>
        </p:txBody>
      </p:sp>
    </p:spTree>
    <p:extLst>
      <p:ext uri="{BB962C8B-B14F-4D97-AF65-F5344CB8AC3E}">
        <p14:creationId xmlns:p14="http://schemas.microsoft.com/office/powerpoint/2010/main" val="56004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Escribir consultas con funciones incorporadas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Tipos de funciones integradas de SQL Server</a:t>
            </a:r>
          </a:p>
          <a:p>
            <a:r>
              <a:rPr lang="es-GT" dirty="0"/>
              <a:t>Funciones escalares</a:t>
            </a:r>
          </a:p>
          <a:p>
            <a:r>
              <a:rPr lang="es-GT" dirty="0"/>
              <a:t>Funciones agregadas</a:t>
            </a:r>
          </a:p>
          <a:p>
            <a:r>
              <a:rPr lang="es-GT" dirty="0"/>
              <a:t>Funciones de ventana</a:t>
            </a:r>
          </a:p>
          <a:p>
            <a:r>
              <a:rPr lang="es-GT" dirty="0"/>
              <a:t>Funciones de </a:t>
            </a:r>
            <a:r>
              <a:rPr lang="es-GT" dirty="0" err="1"/>
              <a:t>Rowset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333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funciones integradas de SQL Server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893714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Las funciones de SQL Server se pueden clasificar por ámbito de entrada y tipo de salida: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84873"/>
              </p:ext>
            </p:extLst>
          </p:nvPr>
        </p:nvGraphicFramePr>
        <p:xfrm>
          <a:off x="1288256" y="2432234"/>
          <a:ext cx="6096000" cy="4114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Operar en una sola fila, devolver un solo valor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Grouped 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Tome uno o más valores, pero devuelva un solo valor resumido</a:t>
                      </a:r>
                      <a:endParaRPr lang="en-US" sz="200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Operar en una ventana (conjunto) de filas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Devolver una tabla virtual que se puede utilizar posteriormente en una instrucción T-SQL</a:t>
                      </a:r>
                      <a:endParaRPr lang="en-US" sz="200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</a:t>
            </a:r>
            <a:r>
              <a:rPr lang="en-GB" dirty="0" err="1"/>
              <a:t>Escalares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091058" y="1587614"/>
            <a:ext cx="2714173" cy="4313838"/>
            <a:chOff x="924958" y="1151133"/>
            <a:chExt cx="2714173" cy="4313838"/>
          </a:xfrm>
        </p:grpSpPr>
        <p:grpSp>
          <p:nvGrpSpPr>
            <p:cNvPr id="5" name="Group 4"/>
            <p:cNvGrpSpPr/>
            <p:nvPr/>
          </p:nvGrpSpPr>
          <p:grpSpPr>
            <a:xfrm>
              <a:off x="924958" y="1151133"/>
              <a:ext cx="2714173" cy="4313838"/>
              <a:chOff x="924958" y="1151133"/>
              <a:chExt cx="2714173" cy="431383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454400" y="17486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8" name="AutoShape 22"/>
              <p:cNvSpPr>
                <a:spLocks noChangeArrowheads="1"/>
              </p:cNvSpPr>
              <p:nvPr/>
            </p:nvSpPr>
            <p:spPr bwMode="auto">
              <a:xfrm>
                <a:off x="924958" y="1581946"/>
                <a:ext cx="2709863" cy="3883025"/>
              </a:xfrm>
              <a:prstGeom prst="roundRect">
                <a:avLst>
                  <a:gd name="adj" fmla="val 4167"/>
                </a:avLst>
              </a:prstGeom>
              <a:solidFill>
                <a:srgbClr val="BBCDE3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9pPr>
              </a:lstStyle>
              <a:p>
                <a:pPr lvl="0" indent="109538" algn="ctr">
                  <a:defRPr/>
                </a:pPr>
                <a:endParaRPr 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 Box 99"/>
              <p:cNvSpPr txBox="1">
                <a:spLocks noChangeArrowheads="1"/>
              </p:cNvSpPr>
              <p:nvPr/>
            </p:nvSpPr>
            <p:spPr bwMode="auto">
              <a:xfrm>
                <a:off x="924958" y="1151133"/>
                <a:ext cx="2709863" cy="688975"/>
              </a:xfrm>
              <a:prstGeom prst="roundRect">
                <a:avLst/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274320" tIns="109728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Arial" charset="0"/>
                  </a:defRPr>
                </a:lvl9pPr>
              </a:lstStyle>
              <a:p>
                <a:pPr lvl="0" eaLnBrk="0" hangingPunct="0">
                  <a:lnSpc>
                    <a:spcPct val="90000"/>
                  </a:lnSpc>
                  <a:spcBef>
                    <a:spcPct val="60000"/>
                  </a:spcBef>
                  <a:buClr>
                    <a:srgbClr val="8DACD0"/>
                  </a:buClr>
                  <a:buSzPct val="70000"/>
                </a:pPr>
                <a:r>
                  <a:rPr lang="en-US" sz="2000" b="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Scalar Function Categories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44575" y="1956762"/>
              <a:ext cx="2409825" cy="3360738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Conversion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Cursor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 and Time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Logical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Mathematical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Metadata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String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System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System Statistical</a:t>
              </a:r>
            </a:p>
            <a:p>
              <a:pPr marL="166688" lvl="0" indent="-166688">
                <a:buFont typeface="Arial" pitchFamily="34" charset="0"/>
                <a:buChar char="•"/>
                <a:defRPr/>
              </a:pPr>
              <a:r>
                <a:rPr lang="en-US" b="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and Image</a:t>
              </a:r>
            </a:p>
          </p:txBody>
        </p:sp>
      </p:grpSp>
      <p:sp>
        <p:nvSpPr>
          <p:cNvPr id="10" name="Content Placeholder 21"/>
          <p:cNvSpPr txBox="1">
            <a:spLocks/>
          </p:cNvSpPr>
          <p:nvPr/>
        </p:nvSpPr>
        <p:spPr>
          <a:xfrm>
            <a:off x="349380" y="992188"/>
            <a:ext cx="5747577" cy="5675898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Operar sobre elementos de una sola fila como entradas, devuelven un solo valor como salida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Devuelve un valor único (escalar)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Se puede utilizar como una expresión En consultas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Puede ser determinista o no determinista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La intercalación depende del valor de entrada o de la colación predeterminada de la base de datos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1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de </a:t>
            </a:r>
            <a:r>
              <a:rPr lang="en-GB" dirty="0" err="1"/>
              <a:t>Agregado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36541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Funciones que funcionan en conjuntos o filas de datos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Resuma las filas de entrada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Sin la cláusula GROUP BY, todas las filas están dispuestas como un grupo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Se cubrirá más adelante en el curso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151113" y="4198310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COUNT(*) AS numorderlines, 			SUM(qty*unitprice) AS totalsales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	Sales.OrderDetails;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151113" y="5456936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numorderlines totalsales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------------- 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2155          56500.91</a:t>
            </a:r>
          </a:p>
        </p:txBody>
      </p:sp>
    </p:spTree>
    <p:extLst>
      <p:ext uri="{BB962C8B-B14F-4D97-AF65-F5344CB8AC3E}">
        <p14:creationId xmlns:p14="http://schemas.microsoft.com/office/powerpoint/2010/main" val="206494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5296f30-fa48-4b9d-b317-e268e45b4c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de </a:t>
            </a:r>
            <a:r>
              <a:rPr lang="en-GB" dirty="0" err="1"/>
              <a:t>Ventana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7" y="855997"/>
            <a:ext cx="8277249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Funciones aplicadas a una ventana o conjunto de filas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Incluye funciones de clasificación, desplazamiento, agregado y distribución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Se cubrirá más adelante en el curso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88224" y="3264687"/>
            <a:ext cx="7936089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TOP(5) productid, productname, unitprice,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RANK() OVER(ORDER BY unitprice DESC) AS 		rankbyprice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Production.Products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rankbyprice;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88224" y="4914500"/>
            <a:ext cx="7447522" cy="17358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productid productname   unitprice rankbyprice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--------- ------------- --------- -----------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8         Product QDOMO 263.50    1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29        Product VJXYN 123.79    2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9         Product AOZBW 97.00     3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        Product QHFFP 81.00     4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        Product CKEDC 62.50     5</a:t>
            </a:r>
          </a:p>
        </p:txBody>
      </p:sp>
    </p:spTree>
    <p:extLst>
      <p:ext uri="{BB962C8B-B14F-4D97-AF65-F5344CB8AC3E}">
        <p14:creationId xmlns:p14="http://schemas.microsoft.com/office/powerpoint/2010/main" val="360946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6535a3-bfae-4aaf-a88c-8aa95d4d78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Funciones</a:t>
            </a:r>
            <a:r>
              <a:rPr lang="en-GB" dirty="0"/>
              <a:t> de </a:t>
            </a:r>
            <a:r>
              <a:rPr lang="en-GB" dirty="0" err="1"/>
              <a:t>Rowset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Devolver un objeto que se puede utilizar como una tabla en una instrucción T-SQL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Incluya OPENDATASOURCE, OPENQUERY, OPENROWSET y OPENXML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Más allá del alcance de este curso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Uso de las funciones de conversión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Conversiones de tipos de datos implícitos y explícitos</a:t>
            </a:r>
          </a:p>
          <a:p>
            <a:r>
              <a:rPr lang="es-GT" dirty="0"/>
              <a:t>Conversión con CAST</a:t>
            </a:r>
          </a:p>
          <a:p>
            <a:r>
              <a:rPr lang="es-GT" dirty="0"/>
              <a:t>Conversión con CONVERT</a:t>
            </a:r>
          </a:p>
          <a:p>
            <a:r>
              <a:rPr lang="es-GT" dirty="0"/>
              <a:t>Conversión de cadenas con PARSE</a:t>
            </a:r>
          </a:p>
          <a:p>
            <a:r>
              <a:rPr lang="es-GT" dirty="0"/>
              <a:t>Conversión con TRY_PARSE y TRY_CONVERT</a:t>
            </a:r>
          </a:p>
        </p:txBody>
      </p:sp>
    </p:spTree>
    <p:extLst>
      <p:ext uri="{BB962C8B-B14F-4D97-AF65-F5344CB8AC3E}">
        <p14:creationId xmlns:p14="http://schemas.microsoft.com/office/powerpoint/2010/main" val="2518383670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270</TotalTime>
  <Words>1521</Words>
  <Application>Microsoft Office PowerPoint</Application>
  <PresentationFormat>Presentación en pantalla (4:3)</PresentationFormat>
  <Paragraphs>342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23</vt:i4>
      </vt:variant>
      <vt:variant>
        <vt:lpstr>Títulos de diapositiva</vt:lpstr>
      </vt:variant>
      <vt:variant>
        <vt:i4>22</vt:i4>
      </vt:variant>
    </vt:vector>
  </HeadingPairs>
  <TitlesOfParts>
    <vt:vector size="53" baseType="lpstr">
      <vt:lpstr>Segoe UI</vt:lpstr>
      <vt:lpstr>Calibri</vt:lpstr>
      <vt:lpstr>Lucida Sans Typewriter</vt:lpstr>
      <vt:lpstr>Lucida Sans Unicode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16_NG_MOC_Core_ModuleNew2</vt:lpstr>
      <vt:lpstr>17_NG_MOC_Core_ModuleNew2</vt:lpstr>
      <vt:lpstr>18_NG_MOC_Core_ModuleNew2</vt:lpstr>
      <vt:lpstr>19_NG_MOC_Core_ModuleNew2</vt:lpstr>
      <vt:lpstr>21_NG_MOC_Core_ModuleNew2</vt:lpstr>
      <vt:lpstr>22_NG_MOC_Core_ModuleNew2</vt:lpstr>
      <vt:lpstr>23_NG_MOC_Core_ModuleNew2</vt:lpstr>
      <vt:lpstr>24_NG_MOC_Core_ModuleNew2</vt:lpstr>
      <vt:lpstr>26_NG_MOC_Core_ModuleNew2</vt:lpstr>
      <vt:lpstr>Module 8</vt:lpstr>
      <vt:lpstr>Temas</vt:lpstr>
      <vt:lpstr>Lección 1: Escribir consultas con funciones incorporadas</vt:lpstr>
      <vt:lpstr>Tipos de funciones integradas de SQL Server</vt:lpstr>
      <vt:lpstr>Funciones Escalares</vt:lpstr>
      <vt:lpstr>Funciones de Agregado</vt:lpstr>
      <vt:lpstr>Funciones de Ventana</vt:lpstr>
      <vt:lpstr>Funciones de Rowset</vt:lpstr>
      <vt:lpstr>Lección 2: Uso de las funciones de conversión</vt:lpstr>
      <vt:lpstr>Conversiones de tipos de datos implícitos y explícitos</vt:lpstr>
      <vt:lpstr>Convertir con CAST</vt:lpstr>
      <vt:lpstr>Convertir con CONVERT</vt:lpstr>
      <vt:lpstr>Conversión de cadenas con PARSE</vt:lpstr>
      <vt:lpstr>Conversión con TRY_PARSE y TRY_CONVERT</vt:lpstr>
      <vt:lpstr>Lección 3: Uso de funciones lógicas</vt:lpstr>
      <vt:lpstr>Escritura de pruebas lógicas con funciones</vt:lpstr>
      <vt:lpstr>Realización de pruebas condicionales con IIF</vt:lpstr>
      <vt:lpstr>Seleccionar elementos de una lista con CHOOSE</vt:lpstr>
      <vt:lpstr>Lección 4: Uso de funciones para trabajar con NULL</vt:lpstr>
      <vt:lpstr>Convirtiendo Nulos con ISNULL</vt:lpstr>
      <vt:lpstr>Utilizar COALESCE para devolver valores no NULL</vt:lpstr>
      <vt:lpstr>Usar NULLIF para devolver NULL si los valores coinciden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</dc:title>
  <dc:creator>Christopher Bartlett</dc:creator>
  <cp:lastModifiedBy>Víctor Hugo Cárdenas Valenzuela</cp:lastModifiedBy>
  <cp:revision>37</cp:revision>
  <dcterms:created xsi:type="dcterms:W3CDTF">2014-08-04T15:58:08Z</dcterms:created>
  <dcterms:modified xsi:type="dcterms:W3CDTF">2018-01-06T03:42:04Z</dcterms:modified>
</cp:coreProperties>
</file>