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94" r:id="rId18"/>
  </p:sldMasterIdLst>
  <p:notesMasterIdLst>
    <p:notesMasterId r:id="rId34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4" r:id="rId26"/>
    <p:sldId id="265" r:id="rId27"/>
    <p:sldId id="266" r:id="rId28"/>
    <p:sldId id="267" r:id="rId29"/>
    <p:sldId id="268" r:id="rId30"/>
    <p:sldId id="270" r:id="rId31"/>
    <p:sldId id="271" r:id="rId32"/>
    <p:sldId id="272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Lucida Sans Unicode" panose="020B0602030504020204" pitchFamily="34" charset="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06" autoAdjust="0"/>
  </p:normalViewPr>
  <p:slideViewPr>
    <p:cSldViewPr snapToGrid="0">
      <p:cViewPr varScale="1">
        <p:scale>
          <a:sx n="79" d="100"/>
          <a:sy n="79" d="100"/>
        </p:scale>
        <p:origin x="25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43C37-F653-4199-B3E9-9887C40E404A}" type="datetimeFigureOut">
              <a:rPr lang="en-GB" smtClean="0"/>
              <a:t>14/04/2018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6CC7-1C3D-4D81-9983-116993FC4D6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05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70694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351144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89743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4036365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84486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565661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53923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349405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339114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62164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81305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319621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14778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2529655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6CC7-1C3D-4D81-9983-116993FC4D61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9: Grouping and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312262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4185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4657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541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3702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99694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6118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84928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26848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622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850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941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514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289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8600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161078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0629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671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9498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88669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27185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379773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216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4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2641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318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5148186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363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34067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67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25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8733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15619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03901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086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40247210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354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860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1922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826028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1572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37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0303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894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83852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4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460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98081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24246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8702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125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34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6981176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3461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48045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3749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79125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61902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98655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969787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6095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5030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7888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10436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5984401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3982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008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9021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2188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0416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855936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42774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5399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20292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568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595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2077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52274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6963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5356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87152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407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0363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57321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51936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61204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778947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315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7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178149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729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9705157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5895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35205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1380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83044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26057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8883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32969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158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33900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1489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246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96336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3282133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1086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85030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2193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867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36120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3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63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5366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3124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99624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557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9106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6682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2920223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6169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33327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5118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96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30334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55349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51692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5233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3588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740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32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77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65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74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133011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8786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80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2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800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141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497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733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80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9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6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28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079639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58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1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220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08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48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4991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350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955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236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263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3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905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7340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38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852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3831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0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318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386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2912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5624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5757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109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2806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089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606157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133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30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0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1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3080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6069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8584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06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2659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903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136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5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879541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746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6054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873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579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47730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3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3974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5087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0051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005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16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0993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4617439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4145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85298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218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4616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48176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3970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9559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34524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3959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048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844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15058512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995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46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9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03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8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2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04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16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2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37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5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02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1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98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7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36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987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Agrupación</a:t>
            </a:r>
            <a:r>
              <a:rPr lang="en-GB" dirty="0"/>
              <a:t> y </a:t>
            </a:r>
            <a:r>
              <a:rPr lang="en-GB" dirty="0" err="1"/>
              <a:t>Agregación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87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GROUP BY y el orden lógico de operaciones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7635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s-GT" sz="2000" kern="0" dirty="0">
                <a:solidFill>
                  <a:srgbClr val="000000"/>
                </a:solidFill>
              </a:rPr>
              <a:t>Si una consulta usa GROUP BY, todas las fases subsiguientes operan en los grupos, no en las filas fuente</a:t>
            </a:r>
          </a:p>
          <a:p>
            <a:pPr lvl="0"/>
            <a:r>
              <a:rPr lang="es-GT" sz="2000" kern="0" dirty="0">
                <a:solidFill>
                  <a:srgbClr val="000000"/>
                </a:solidFill>
              </a:rPr>
              <a:t>HAVING, SELECT y ORDER BY deben devolver un único valor por grupo</a:t>
            </a:r>
          </a:p>
          <a:p>
            <a:pPr lvl="0"/>
            <a:r>
              <a:rPr lang="es-GT" sz="2000" kern="0" dirty="0">
                <a:solidFill>
                  <a:srgbClr val="000000"/>
                </a:solidFill>
              </a:rPr>
              <a:t>Todas las columnas en SELECT, HAVING y ORDER BY deben aparecer en la cláusula GROUP BY o ser entradas para agregar expresiones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89213"/>
              </p:ext>
            </p:extLst>
          </p:nvPr>
        </p:nvGraphicFramePr>
        <p:xfrm>
          <a:off x="735013" y="877888"/>
          <a:ext cx="7751763" cy="2773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9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Logical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BY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Creates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Operates on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0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Flujo</a:t>
            </a:r>
            <a:r>
              <a:rPr lang="en-GB" dirty="0"/>
              <a:t> de </a:t>
            </a:r>
            <a:r>
              <a:rPr lang="en-GB" dirty="0" err="1"/>
              <a:t>Trabajo</a:t>
            </a:r>
            <a:r>
              <a:rPr lang="en-GB" dirty="0"/>
              <a:t> del GROUP BY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75680"/>
              </p:ext>
            </p:extLst>
          </p:nvPr>
        </p:nvGraphicFramePr>
        <p:xfrm>
          <a:off x="170921" y="1956685"/>
          <a:ext cx="3140598" cy="25460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4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76437"/>
              </p:ext>
            </p:extLst>
          </p:nvPr>
        </p:nvGraphicFramePr>
        <p:xfrm>
          <a:off x="5484473" y="1381950"/>
          <a:ext cx="3140598" cy="212170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4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863201" y="1683359"/>
            <a:ext cx="1244578" cy="703817"/>
          </a:xfrm>
          <a:prstGeom prst="right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pic>
        <p:nvPicPr>
          <p:cNvPr id="7" name="Picture 3" descr="D:\Dropbox\10774A\_New MSL Graphic Library\fil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31" y="2524336"/>
            <a:ext cx="1151973" cy="106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7848661" y="3704803"/>
            <a:ext cx="891251" cy="1177142"/>
          </a:xfrm>
          <a:prstGeom prst="downArrow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28063"/>
              </p:ext>
            </p:extLst>
          </p:nvPr>
        </p:nvGraphicFramePr>
        <p:xfrm>
          <a:off x="2037787" y="5056341"/>
          <a:ext cx="4064000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79056" y="4392479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empid</a:t>
            </a:r>
          </a:p>
        </p:txBody>
      </p:sp>
      <p:pic>
        <p:nvPicPr>
          <p:cNvPr id="11" name="Picture 6" descr="D:\Aeshen\Images and templates\MSL Image Library\arrow01_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6861" y="4961908"/>
            <a:ext cx="1401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D:\Aeshen\Images and templates\MSL Image Library\arrow01_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6861" y="5314333"/>
            <a:ext cx="203953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D:\Aeshen\Images and templates\MSL Image Library\arrow01_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6861" y="5664853"/>
            <a:ext cx="203953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85524" y="384423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custid IN(1,2)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54470" y="1170091"/>
            <a:ext cx="3861945" cy="5562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empid, 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Sales.Orders;</a:t>
            </a:r>
          </a:p>
        </p:txBody>
      </p:sp>
    </p:spTree>
    <p:extLst>
      <p:ext uri="{BB962C8B-B14F-4D97-AF65-F5344CB8AC3E}">
        <p14:creationId xmlns:p14="http://schemas.microsoft.com/office/powerpoint/2010/main" val="28435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3833a4d-0875-40d3-b940-d8b4319346f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 de GROUP BY con funciones agregadas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Las funciones de agregado se usan comúnmente en la cláusula SELECT, se resumen por grupo:</a:t>
            </a:r>
          </a:p>
          <a:p>
            <a:endParaRPr lang="es-GT" kern="0" dirty="0"/>
          </a:p>
          <a:p>
            <a:endParaRPr lang="es-GT" kern="0" dirty="0"/>
          </a:p>
          <a:p>
            <a:endParaRPr lang="es-GT" kern="0" dirty="0"/>
          </a:p>
          <a:p>
            <a:r>
              <a:rPr lang="es-GT" kern="0" dirty="0"/>
              <a:t>Las funciones de agregado pueden hacer referencia a cualquier columna, no solo a aquellas en la cláusula GROUP BY</a:t>
            </a:r>
            <a:endParaRPr lang="en-US" kern="0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11762" y="5279298"/>
            <a:ext cx="7063273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productid, MAX(qty) AS largest_order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Sales.OrderDetails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productid;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11762" y="2469952"/>
            <a:ext cx="7063273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COUNT(*) AS cnt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custid;</a:t>
            </a:r>
          </a:p>
        </p:txBody>
      </p:sp>
    </p:spTree>
    <p:extLst>
      <p:ext uri="{BB962C8B-B14F-4D97-AF65-F5344CB8AC3E}">
        <p14:creationId xmlns:p14="http://schemas.microsoft.com/office/powerpoint/2010/main" val="207883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3: Filtrar grupos con HAVING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Filtrar datos agrupados utilizando la cláusula HAVING</a:t>
            </a:r>
          </a:p>
          <a:p>
            <a:r>
              <a:rPr lang="es-GT" dirty="0"/>
              <a:t>Compare TENIENDO A DONDE</a:t>
            </a:r>
          </a:p>
          <a:p>
            <a:r>
              <a:rPr lang="es-GT" dirty="0"/>
              <a:t>Demostración: Filtrar grupos con TENER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24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-2"/>
            <a:ext cx="8140700" cy="740664"/>
          </a:xfrm>
        </p:spPr>
        <p:txBody>
          <a:bodyPr/>
          <a:lstStyle/>
          <a:p>
            <a:r>
              <a:rPr lang="en-GB" dirty="0" err="1"/>
              <a:t>Filtrar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agrupados</a:t>
            </a:r>
            <a:r>
              <a:rPr lang="en-GB" dirty="0"/>
              <a:t> </a:t>
            </a:r>
            <a:r>
              <a:rPr lang="en-GB" dirty="0" err="1"/>
              <a:t>utilizando</a:t>
            </a:r>
            <a:r>
              <a:rPr lang="en-GB" dirty="0"/>
              <a:t> la </a:t>
            </a:r>
            <a:r>
              <a:rPr lang="en-GB" dirty="0" err="1"/>
              <a:t>cláusula</a:t>
            </a:r>
            <a:r>
              <a:rPr lang="en-GB" dirty="0"/>
              <a:t> HAVING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 cláusula HAVING proporciona una condición de búsqueda que cada grupo debe satisfacer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La cláusula HAVING se procesa después de GROUP BY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51086" y="3444034"/>
            <a:ext cx="6256338" cy="124777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COUNT(*) AS count_orders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HAVING COUNT(*) &gt; 10;</a:t>
            </a:r>
          </a:p>
        </p:txBody>
      </p:sp>
    </p:spTree>
    <p:extLst>
      <p:ext uri="{BB962C8B-B14F-4D97-AF65-F5344CB8AC3E}">
        <p14:creationId xmlns:p14="http://schemas.microsoft.com/office/powerpoint/2010/main" val="115405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Comparar</a:t>
            </a:r>
            <a:r>
              <a:rPr lang="en-GB" dirty="0"/>
              <a:t> HAVING con  WHERE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11763" y="2506517"/>
            <a:ext cx="7063273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c.custid, COUNT(*) AS cnt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 AS c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JOIN Sales.Orders AS o ON c.custid = o.custid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c.custid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HAVING COUNT(*) &gt; 1;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4542" y="4432768"/>
            <a:ext cx="7063273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p.productid, COUNT(*) AS cnt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Production.Products AS p JOIN Sales.OrderDetails AS od ON p.productid = od.productid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p.productid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HAVING COUNT(*) &gt;= 10;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4963" y="936767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169863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54075" indent="-173038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chemeClr val="bg2"/>
              </a:buClr>
              <a:buSzPct val="8000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4125" indent="-16510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Font typeface="Segoe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5446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200" dirty="0">
                <a:latin typeface="Segoe UI" panose="020B0502040204020203" pitchFamily="34" charset="0"/>
                <a:cs typeface="Segoe UI" panose="020B0502040204020203" pitchFamily="34" charset="0"/>
              </a:rPr>
              <a:t>Usar una expresión COUNT (*) en la cláusula HAVING es útil para resolver problemas comerciales comunes:</a:t>
            </a:r>
          </a:p>
          <a:p>
            <a:r>
              <a:rPr lang="es-GT" sz="2200" dirty="0">
                <a:latin typeface="Segoe UI" panose="020B0502040204020203" pitchFamily="34" charset="0"/>
                <a:cs typeface="Segoe UI" panose="020B0502040204020203" pitchFamily="34" charset="0"/>
              </a:rPr>
              <a:t>Mostrar solo clientes que hayan realizado más de un pedido:</a:t>
            </a:r>
          </a:p>
          <a:p>
            <a:endParaRPr lang="es-G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G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GT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GT" sz="2200" dirty="0">
                <a:latin typeface="Segoe UI" panose="020B0502040204020203" pitchFamily="34" charset="0"/>
                <a:cs typeface="Segoe UI" panose="020B0502040204020203" pitchFamily="34" charset="0"/>
              </a:rPr>
              <a:t>Mostrar solo productos que aparecen en 10 o más pedidos:</a:t>
            </a:r>
            <a:endParaRPr lang="en-US" sz="22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Uso</a:t>
            </a:r>
            <a:r>
              <a:rPr lang="en-GB" dirty="0"/>
              <a:t> de </a:t>
            </a:r>
            <a:r>
              <a:rPr lang="en-GB" dirty="0" err="1"/>
              <a:t>funciones</a:t>
            </a:r>
            <a:r>
              <a:rPr lang="en-GB" dirty="0"/>
              <a:t> </a:t>
            </a:r>
            <a:r>
              <a:rPr lang="en-GB" dirty="0" err="1"/>
              <a:t>agregadas</a:t>
            </a:r>
            <a:endParaRPr lang="en-GB" dirty="0"/>
          </a:p>
          <a:p>
            <a:r>
              <a:rPr lang="en-GB" dirty="0" err="1"/>
              <a:t>Uso</a:t>
            </a:r>
            <a:r>
              <a:rPr lang="en-GB" dirty="0"/>
              <a:t> de la </a:t>
            </a:r>
            <a:r>
              <a:rPr lang="en-GB" dirty="0" err="1"/>
              <a:t>cláusula</a:t>
            </a:r>
            <a:r>
              <a:rPr lang="en-GB" dirty="0"/>
              <a:t> GROUP BY</a:t>
            </a:r>
          </a:p>
          <a:p>
            <a:r>
              <a:rPr lang="en-GB" dirty="0" err="1"/>
              <a:t>Filtrar</a:t>
            </a:r>
            <a:r>
              <a:rPr lang="en-GB" dirty="0"/>
              <a:t> </a:t>
            </a:r>
            <a:r>
              <a:rPr lang="en-GB" dirty="0" err="1"/>
              <a:t>grupos</a:t>
            </a:r>
            <a:r>
              <a:rPr lang="en-GB" dirty="0"/>
              <a:t> con HAVING</a:t>
            </a:r>
          </a:p>
        </p:txBody>
      </p:sp>
    </p:spTree>
    <p:extLst>
      <p:ext uri="{BB962C8B-B14F-4D97-AF65-F5344CB8AC3E}">
        <p14:creationId xmlns:p14="http://schemas.microsoft.com/office/powerpoint/2010/main" val="336058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Uso de funciones agregadas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Trabajando con funciones agregadas</a:t>
            </a:r>
          </a:p>
          <a:p>
            <a:r>
              <a:rPr lang="es-GT" dirty="0"/>
              <a:t>Funciones agregadas integradas</a:t>
            </a:r>
          </a:p>
          <a:p>
            <a:r>
              <a:rPr lang="es-GT" dirty="0"/>
              <a:t>Uso de DISTINCT con funciones agregadas</a:t>
            </a:r>
          </a:p>
          <a:p>
            <a:r>
              <a:rPr lang="es-GT" dirty="0"/>
              <a:t>Usar funciones agregadas con NULL</a:t>
            </a:r>
          </a:p>
          <a:p>
            <a:r>
              <a:rPr lang="es-GT" dirty="0"/>
              <a:t>Demostración: uso de funciones agregadas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94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5140e2b-40dc-48b7-8644-eb1e082ee1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Trabajando</a:t>
            </a:r>
            <a:r>
              <a:rPr lang="en-GB" dirty="0"/>
              <a:t> con </a:t>
            </a:r>
            <a:r>
              <a:rPr lang="en-GB" dirty="0" err="1"/>
              <a:t>funciones</a:t>
            </a:r>
            <a:r>
              <a:rPr lang="en-GB" dirty="0"/>
              <a:t> </a:t>
            </a:r>
            <a:r>
              <a:rPr lang="en-GB" dirty="0" err="1"/>
              <a:t>agregadas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0646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Funciones agregadas: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Devuelve un valor escalar (sin nombre de columna)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Ignorar NULL excepto en COUNT (*)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Puede ser utilizado en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Cláusulas SELECT, HAVING y ORDER BY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Frecuentemente utilizado con la cláusula GROUP BY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95422" y="4099427"/>
            <a:ext cx="6547155" cy="10229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	AVG(unitprice) AS avg_price,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	MIN(qty)AS min_qty,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	MAX(discount) AS max_discount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Sales.OrderDetails;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95422" y="5391828"/>
            <a:ext cx="6547155" cy="78642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avg_price min_qty max_discount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 ------- 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26.2185   1         0.250</a:t>
            </a:r>
          </a:p>
        </p:txBody>
      </p:sp>
    </p:spTree>
    <p:extLst>
      <p:ext uri="{BB962C8B-B14F-4D97-AF65-F5344CB8AC3E}">
        <p14:creationId xmlns:p14="http://schemas.microsoft.com/office/powerpoint/2010/main" val="373794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Funciones</a:t>
            </a:r>
            <a:r>
              <a:rPr lang="en-GB" dirty="0"/>
              <a:t> </a:t>
            </a:r>
            <a:r>
              <a:rPr lang="en-GB" dirty="0" err="1"/>
              <a:t>agregadas</a:t>
            </a:r>
            <a:r>
              <a:rPr lang="en-GB" dirty="0"/>
              <a:t> </a:t>
            </a:r>
            <a:r>
              <a:rPr lang="en-GB" dirty="0" err="1"/>
              <a:t>integradas</a:t>
            </a:r>
            <a:endParaRPr lang="en-GB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6100763" y="1783377"/>
            <a:ext cx="2709862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indent="109538" algn="ctr">
              <a:defRPr/>
            </a:pPr>
            <a:endParaRPr lang="en-US" b="0" dirty="0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219450" y="1783377"/>
            <a:ext cx="2709863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STDEV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STDEVP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VARP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76225" y="1783377"/>
            <a:ext cx="2709863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lvl="0" indent="109538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850" y="1876425"/>
            <a:ext cx="2409825" cy="2722871"/>
          </a:xfrm>
          <a:prstGeom prst="rect">
            <a:avLst/>
          </a:prstGeom>
        </p:spPr>
        <p:txBody>
          <a:bodyPr lIns="0" tIns="0" rIns="0" bIns="0"/>
          <a:lstStyle/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AVG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COUNT_BIG</a:t>
            </a: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6271123" y="1889125"/>
            <a:ext cx="2625725" cy="271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CHECKSUM_AGG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GROUPING_ID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Box 99"/>
          <p:cNvSpPr txBox="1">
            <a:spLocks noChangeArrowheads="1"/>
          </p:cNvSpPr>
          <p:nvPr/>
        </p:nvSpPr>
        <p:spPr bwMode="auto">
          <a:xfrm>
            <a:off x="274638" y="1069975"/>
            <a:ext cx="2743200" cy="688975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Comunes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3205163" y="1069975"/>
            <a:ext cx="2741612" cy="688975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Estadisticas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Box 99"/>
          <p:cNvSpPr txBox="1">
            <a:spLocks noChangeArrowheads="1"/>
          </p:cNvSpPr>
          <p:nvPr/>
        </p:nvSpPr>
        <p:spPr bwMode="auto">
          <a:xfrm>
            <a:off x="6076950" y="1069976"/>
            <a:ext cx="2741613" cy="688974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eaLnBrk="0" hangingPunct="0">
              <a:lnSpc>
                <a:spcPct val="90000"/>
              </a:lnSpc>
              <a:spcBef>
                <a:spcPct val="60000"/>
              </a:spcBef>
              <a:buClr>
                <a:srgbClr val="8DACD0"/>
              </a:buClr>
              <a:buSzPct val="70000"/>
            </a:pP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Otras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 de DISTINCT con funciones agregadas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493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Use DISTINCT con </a:t>
            </a:r>
            <a:r>
              <a:rPr lang="en-US" kern="0" dirty="0" err="1">
                <a:solidFill>
                  <a:srgbClr val="000000"/>
                </a:solidFill>
              </a:rPr>
              <a:t>funciones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agregadas</a:t>
            </a:r>
            <a:r>
              <a:rPr lang="en-US" kern="0" dirty="0">
                <a:solidFill>
                  <a:srgbClr val="000000"/>
                </a:solidFill>
              </a:rPr>
              <a:t> para </a:t>
            </a:r>
            <a:r>
              <a:rPr lang="en-US" kern="0" dirty="0" err="1">
                <a:solidFill>
                  <a:srgbClr val="000000"/>
                </a:solidFill>
              </a:rPr>
              <a:t>resumir</a:t>
            </a:r>
            <a:r>
              <a:rPr lang="en-US" kern="0" dirty="0">
                <a:solidFill>
                  <a:srgbClr val="000000"/>
                </a:solidFill>
              </a:rPr>
              <a:t> solo </a:t>
            </a:r>
            <a:r>
              <a:rPr lang="en-US" kern="0" dirty="0" err="1">
                <a:solidFill>
                  <a:srgbClr val="000000"/>
                </a:solidFill>
              </a:rPr>
              <a:t>valores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únicos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>
                <a:solidFill>
                  <a:srgbClr val="000000"/>
                </a:solidFill>
              </a:rPr>
              <a:t>Los </a:t>
            </a:r>
            <a:r>
              <a:rPr lang="en-US" kern="0" dirty="0" err="1">
                <a:solidFill>
                  <a:srgbClr val="000000"/>
                </a:solidFill>
              </a:rPr>
              <a:t>agregados</a:t>
            </a:r>
            <a:r>
              <a:rPr lang="en-US" kern="0" dirty="0">
                <a:solidFill>
                  <a:srgbClr val="000000"/>
                </a:solidFill>
              </a:rPr>
              <a:t> DISTINCT </a:t>
            </a:r>
            <a:r>
              <a:rPr lang="en-US" kern="0" dirty="0" err="1">
                <a:solidFill>
                  <a:srgbClr val="000000"/>
                </a:solidFill>
              </a:rPr>
              <a:t>eliminan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valores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duplicados</a:t>
            </a:r>
            <a:r>
              <a:rPr lang="en-US" kern="0" dirty="0">
                <a:solidFill>
                  <a:srgbClr val="000000"/>
                </a:solidFill>
              </a:rPr>
              <a:t>, no </a:t>
            </a:r>
            <a:r>
              <a:rPr lang="en-US" kern="0" dirty="0" err="1">
                <a:solidFill>
                  <a:srgbClr val="000000"/>
                </a:solidFill>
              </a:rPr>
              <a:t>filas</a:t>
            </a:r>
            <a:r>
              <a:rPr lang="en-US" kern="0" dirty="0">
                <a:solidFill>
                  <a:srgbClr val="000000"/>
                </a:solidFill>
              </a:rPr>
              <a:t> (a </a:t>
            </a:r>
            <a:r>
              <a:rPr lang="en-US" kern="0" dirty="0" err="1">
                <a:solidFill>
                  <a:srgbClr val="000000"/>
                </a:solidFill>
              </a:rPr>
              <a:t>diferencia</a:t>
            </a:r>
            <a:r>
              <a:rPr lang="en-US" kern="0" dirty="0">
                <a:solidFill>
                  <a:srgbClr val="000000"/>
                </a:solidFill>
              </a:rPr>
              <a:t> de SELECT DISTINCT)</a:t>
            </a:r>
          </a:p>
          <a:p>
            <a:pPr lvl="0"/>
            <a:r>
              <a:rPr lang="en-US" kern="0" dirty="0" err="1">
                <a:solidFill>
                  <a:srgbClr val="000000"/>
                </a:solidFill>
              </a:rPr>
              <a:t>Comparar</a:t>
            </a:r>
            <a:r>
              <a:rPr lang="en-US" kern="0" dirty="0">
                <a:solidFill>
                  <a:srgbClr val="000000"/>
                </a:solidFill>
              </a:rPr>
              <a:t> (con </a:t>
            </a:r>
            <a:r>
              <a:rPr lang="en-US" kern="0" dirty="0" err="1">
                <a:solidFill>
                  <a:srgbClr val="000000"/>
                </a:solidFill>
              </a:rPr>
              <a:t>resultados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parciales</a:t>
            </a:r>
            <a:r>
              <a:rPr lang="en-US" kern="0" dirty="0">
                <a:solidFill>
                  <a:srgbClr val="000000"/>
                </a:solidFill>
              </a:rPr>
              <a:t>):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48575" y="3823519"/>
            <a:ext cx="7172188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empid, YEAR(orderdate) AS orderyear,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COUNT(custid) AS all_custs,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COUNT(DISTINCT custid) AS unique_custs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empid, YEAR(orderdate);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61275" y="5344226"/>
            <a:ext cx="7172188" cy="130430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empid       orderyear   all_custs   unique_custs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 ----------- ----------- 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1           2006        26          22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1           2007        55          40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1           2008        42          32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2           2006        16          15</a:t>
            </a:r>
          </a:p>
        </p:txBody>
      </p:sp>
    </p:spTree>
    <p:extLst>
      <p:ext uri="{BB962C8B-B14F-4D97-AF65-F5344CB8AC3E}">
        <p14:creationId xmlns:p14="http://schemas.microsoft.com/office/powerpoint/2010/main" val="386889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Usar funciones agregadas con NULL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5883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 mayoría de las funciones agregadas ignoran NULL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COUNT (&lt;columna&gt;) ignora NULL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COUNT (*) cuenta todas las filas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NULL puede producir resultados incorrectos (como el uso de AVG)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Use ISNULL o COALESCE para reemplazar </a:t>
            </a:r>
            <a:r>
              <a:rPr lang="es-GT" kern="0" dirty="0" err="1">
                <a:solidFill>
                  <a:srgbClr val="000000"/>
                </a:solidFill>
              </a:rPr>
              <a:t>NULLs</a:t>
            </a:r>
            <a:r>
              <a:rPr lang="es-GT" kern="0" dirty="0">
                <a:solidFill>
                  <a:srgbClr val="000000"/>
                </a:solidFill>
              </a:rPr>
              <a:t> antes de agregar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48575" y="4853094"/>
            <a:ext cx="7172188" cy="125475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AVG(c2) AS AvgWithNULLs,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AVG(COALESCE(c2,0)) AS AvgWithNULLReplace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dbo.t2;</a:t>
            </a:r>
          </a:p>
        </p:txBody>
      </p:sp>
    </p:spTree>
    <p:extLst>
      <p:ext uri="{BB962C8B-B14F-4D97-AF65-F5344CB8AC3E}">
        <p14:creationId xmlns:p14="http://schemas.microsoft.com/office/powerpoint/2010/main" val="340445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Uso de la cláusula GROUP BY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Uso de la cláusula GROUP BY</a:t>
            </a:r>
          </a:p>
          <a:p>
            <a:r>
              <a:rPr lang="es-GT" dirty="0"/>
              <a:t>GROUP BY y el orden lógico de operaciones</a:t>
            </a:r>
          </a:p>
          <a:p>
            <a:r>
              <a:rPr lang="es-GT" dirty="0"/>
              <a:t>GRUPO POR flujo de trabajo</a:t>
            </a:r>
          </a:p>
          <a:p>
            <a:r>
              <a:rPr lang="es-GT" dirty="0"/>
              <a:t>Uso de GROUP BY con funciones agregadas</a:t>
            </a:r>
          </a:p>
          <a:p>
            <a:r>
              <a:rPr lang="es-GT" dirty="0"/>
              <a:t>Demostración: utilizando GROUP 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5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 de la cláusula GROUP BY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GROUP BY crea grupos para filas de salida, de acuerdo con una combinación única de valores especificada en la cláusula GROUP BY</a:t>
            </a: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GROUP BY calcula un valor de resumen para funciones agregadas en fases posteriores</a:t>
            </a: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endParaRPr lang="es-GT" sz="2400" kern="0" dirty="0">
              <a:solidFill>
                <a:srgbClr val="000000"/>
              </a:solidFill>
            </a:endParaRP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filas de detalles se "pierden" después de procesar la cláusula GROUP BY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143684" y="2193066"/>
            <a:ext cx="6256338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&lt;select_list&gt;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&lt;table_source&gt;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&lt;search_condition&gt;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&lt;group_by_list&gt;;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143684" y="4449915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empid, COUNT(*) AS cnt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 BY empid;</a:t>
            </a:r>
          </a:p>
        </p:txBody>
      </p:sp>
    </p:spTree>
    <p:extLst>
      <p:ext uri="{BB962C8B-B14F-4D97-AF65-F5344CB8AC3E}">
        <p14:creationId xmlns:p14="http://schemas.microsoft.com/office/powerpoint/2010/main" val="2376969616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44</TotalTime>
  <Words>925</Words>
  <Application>Microsoft Office PowerPoint</Application>
  <PresentationFormat>Presentación en pantalla (4:3)</PresentationFormat>
  <Paragraphs>254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18</vt:i4>
      </vt:variant>
      <vt:variant>
        <vt:lpstr>Títulos de diapositiva</vt:lpstr>
      </vt:variant>
      <vt:variant>
        <vt:i4>15</vt:i4>
      </vt:variant>
    </vt:vector>
  </HeadingPairs>
  <TitlesOfParts>
    <vt:vector size="40" baseType="lpstr">
      <vt:lpstr>Calibri</vt:lpstr>
      <vt:lpstr>Wingdings</vt:lpstr>
      <vt:lpstr>Times New Roman</vt:lpstr>
      <vt:lpstr>Segoe UI</vt:lpstr>
      <vt:lpstr>Arial</vt:lpstr>
      <vt:lpstr>Verdana</vt:lpstr>
      <vt:lpstr>Lucida Sans Unicode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18_NG_MOC_Core_ModuleNew2</vt:lpstr>
      <vt:lpstr>Módulo 9</vt:lpstr>
      <vt:lpstr>Temas</vt:lpstr>
      <vt:lpstr>Lección 1: Uso de funciones agregadas</vt:lpstr>
      <vt:lpstr>Trabajando con funciones agregadas</vt:lpstr>
      <vt:lpstr>Funciones agregadas integradas</vt:lpstr>
      <vt:lpstr>Uso de DISTINCT con funciones agregadas</vt:lpstr>
      <vt:lpstr>Usar funciones agregadas con NULL</vt:lpstr>
      <vt:lpstr>Lección 2: Uso de la cláusula GROUP BY</vt:lpstr>
      <vt:lpstr>Uso de la cláusula GROUP BY</vt:lpstr>
      <vt:lpstr>GROUP BY y el orden lógico de operaciones</vt:lpstr>
      <vt:lpstr>Flujo de Trabajo del GROUP BY</vt:lpstr>
      <vt:lpstr>Uso de GROUP BY con funciones agregadas</vt:lpstr>
      <vt:lpstr>Lección 3: Filtrar grupos con HAVING</vt:lpstr>
      <vt:lpstr>Filtrar datos agrupados utilizando la cláusula HAVING</vt:lpstr>
      <vt:lpstr>Comparar HAVING con  WHERE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</dc:title>
  <dc:creator>Christopher Bartlett</dc:creator>
  <cp:lastModifiedBy>Víctor Hugo Cárdenas Valenzuela</cp:lastModifiedBy>
  <cp:revision>7</cp:revision>
  <dcterms:created xsi:type="dcterms:W3CDTF">2014-08-05T09:14:38Z</dcterms:created>
  <dcterms:modified xsi:type="dcterms:W3CDTF">2018-04-14T16:04:55Z</dcterms:modified>
</cp:coreProperties>
</file>