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6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17.xml" ContentType="application/vnd.openxmlformats-officedocument.theme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  <p:sldMasterId id="2147483751" r:id="rId8"/>
    <p:sldMasterId id="2147483764" r:id="rId9"/>
    <p:sldMasterId id="2147483777" r:id="rId10"/>
    <p:sldMasterId id="2147483790" r:id="rId11"/>
    <p:sldMasterId id="2147483803" r:id="rId12"/>
    <p:sldMasterId id="2147483816" r:id="rId13"/>
    <p:sldMasterId id="2147483829" r:id="rId14"/>
    <p:sldMasterId id="2147483842" r:id="rId15"/>
    <p:sldMasterId id="2147483855" r:id="rId16"/>
    <p:sldMasterId id="2147483868" r:id="rId17"/>
    <p:sldMasterId id="2147483881" r:id="rId18"/>
  </p:sldMasterIdLst>
  <p:notesMasterIdLst>
    <p:notesMasterId r:id="rId31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3" r:id="rId25"/>
    <p:sldId id="264" r:id="rId26"/>
    <p:sldId id="265" r:id="rId27"/>
    <p:sldId id="267" r:id="rId28"/>
    <p:sldId id="268" r:id="rId29"/>
    <p:sldId id="269" r:id="rId30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  <p:embeddedFont>
      <p:font typeface="Lucida Sans Unicode" panose="020B0602030504020204" pitchFamily="34" charset="0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0" d="100"/>
          <a:sy n="70" d="100"/>
        </p:scale>
        <p:origin x="-2971" y="-19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8.xml"/><Relationship Id="rId39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3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font" Target="fonts/font5.fnt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DD1C0-39DC-4EC8-8CA6-1080AF04DB69}" type="datetimeFigureOut">
              <a:rPr lang="en-GB" smtClean="0"/>
              <a:t>24/03/2018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1762B-5AC6-48E1-A5D6-E2C50DD1624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96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762B-5AC6-48E1-A5D6-E2C50DD1624C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Subqueries</a:t>
            </a:r>
          </a:p>
        </p:txBody>
      </p:sp>
    </p:spTree>
    <p:extLst>
      <p:ext uri="{BB962C8B-B14F-4D97-AF65-F5344CB8AC3E}">
        <p14:creationId xmlns:p14="http://schemas.microsoft.com/office/powerpoint/2010/main" val="233867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762B-5AC6-48E1-A5D6-E2C50DD1624C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Subqueries</a:t>
            </a:r>
          </a:p>
        </p:txBody>
      </p:sp>
    </p:spTree>
    <p:extLst>
      <p:ext uri="{BB962C8B-B14F-4D97-AF65-F5344CB8AC3E}">
        <p14:creationId xmlns:p14="http://schemas.microsoft.com/office/powerpoint/2010/main" val="3015174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762B-5AC6-48E1-A5D6-E2C50DD1624C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Subqueries</a:t>
            </a:r>
          </a:p>
        </p:txBody>
      </p:sp>
    </p:spTree>
    <p:extLst>
      <p:ext uri="{BB962C8B-B14F-4D97-AF65-F5344CB8AC3E}">
        <p14:creationId xmlns:p14="http://schemas.microsoft.com/office/powerpoint/2010/main" val="1232568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762B-5AC6-48E1-A5D6-E2C50DD1624C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Subqueries</a:t>
            </a:r>
          </a:p>
        </p:txBody>
      </p:sp>
    </p:spTree>
    <p:extLst>
      <p:ext uri="{BB962C8B-B14F-4D97-AF65-F5344CB8AC3E}">
        <p14:creationId xmlns:p14="http://schemas.microsoft.com/office/powerpoint/2010/main" val="225328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762B-5AC6-48E1-A5D6-E2C50DD1624C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Subqueries</a:t>
            </a:r>
          </a:p>
        </p:txBody>
      </p:sp>
    </p:spTree>
    <p:extLst>
      <p:ext uri="{BB962C8B-B14F-4D97-AF65-F5344CB8AC3E}">
        <p14:creationId xmlns:p14="http://schemas.microsoft.com/office/powerpoint/2010/main" val="36074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762B-5AC6-48E1-A5D6-E2C50DD1624C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Subqueries</a:t>
            </a:r>
          </a:p>
        </p:txBody>
      </p:sp>
    </p:spTree>
    <p:extLst>
      <p:ext uri="{BB962C8B-B14F-4D97-AF65-F5344CB8AC3E}">
        <p14:creationId xmlns:p14="http://schemas.microsoft.com/office/powerpoint/2010/main" val="186430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762B-5AC6-48E1-A5D6-E2C50DD1624C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Subqueries</a:t>
            </a:r>
          </a:p>
        </p:txBody>
      </p:sp>
    </p:spTree>
    <p:extLst>
      <p:ext uri="{BB962C8B-B14F-4D97-AF65-F5344CB8AC3E}">
        <p14:creationId xmlns:p14="http://schemas.microsoft.com/office/powerpoint/2010/main" val="838864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762B-5AC6-48E1-A5D6-E2C50DD1624C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Subqueries</a:t>
            </a:r>
          </a:p>
        </p:txBody>
      </p:sp>
    </p:spTree>
    <p:extLst>
      <p:ext uri="{BB962C8B-B14F-4D97-AF65-F5344CB8AC3E}">
        <p14:creationId xmlns:p14="http://schemas.microsoft.com/office/powerpoint/2010/main" val="853768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762B-5AC6-48E1-A5D6-E2C50DD1624C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Subqueries</a:t>
            </a:r>
          </a:p>
        </p:txBody>
      </p:sp>
    </p:spTree>
    <p:extLst>
      <p:ext uri="{BB962C8B-B14F-4D97-AF65-F5344CB8AC3E}">
        <p14:creationId xmlns:p14="http://schemas.microsoft.com/office/powerpoint/2010/main" val="56792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762B-5AC6-48E1-A5D6-E2C50DD1624C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Subqueries</a:t>
            </a:r>
          </a:p>
        </p:txBody>
      </p:sp>
    </p:spTree>
    <p:extLst>
      <p:ext uri="{BB962C8B-B14F-4D97-AF65-F5344CB8AC3E}">
        <p14:creationId xmlns:p14="http://schemas.microsoft.com/office/powerpoint/2010/main" val="2809156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762B-5AC6-48E1-A5D6-E2C50DD1624C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Subqueries</a:t>
            </a:r>
          </a:p>
        </p:txBody>
      </p:sp>
    </p:spTree>
    <p:extLst>
      <p:ext uri="{BB962C8B-B14F-4D97-AF65-F5344CB8AC3E}">
        <p14:creationId xmlns:p14="http://schemas.microsoft.com/office/powerpoint/2010/main" val="244313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1762B-5AC6-48E1-A5D6-E2C50DD1624C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10: Using Subqueries</a:t>
            </a:r>
          </a:p>
        </p:txBody>
      </p:sp>
    </p:spTree>
    <p:extLst>
      <p:ext uri="{BB962C8B-B14F-4D97-AF65-F5344CB8AC3E}">
        <p14:creationId xmlns:p14="http://schemas.microsoft.com/office/powerpoint/2010/main" val="350069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00642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7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9151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0557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578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18295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233965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3942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5619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4049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5824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95371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5389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3495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565071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3169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7066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57322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84928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29146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707581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6438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1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8215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7792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05036073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3656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64997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4750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6740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651090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57919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860923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7945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92637717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6487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3835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01296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86712534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3297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57963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5987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5111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237614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748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8105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65123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60896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9489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1393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38680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72831015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8289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2069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4642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53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6066500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23562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72599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7002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454895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23937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3004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12110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8996998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7610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850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2634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3441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2980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680592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44162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334204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281422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59629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7997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13530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251508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6721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6895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45435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7809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05493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848151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44671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636267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7112703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6587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24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841435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67160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608541300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16343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56745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884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96232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610573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02538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97478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8688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464624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1598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7974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705753772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4845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357307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35336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732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920314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13948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406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7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044106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700318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7944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13529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460717306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296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0054197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08357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3239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3591354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254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092201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3037081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4270425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38229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58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56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017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046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436806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153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48957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83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9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8186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38663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255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8746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478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606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35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7424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7977236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734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85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524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943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127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45337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530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1451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15702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166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767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0904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31169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137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689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83620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839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934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45909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4766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800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4903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832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53851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89286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8777987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587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32758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544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699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43505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48333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713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88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1614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80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1746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9649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0840756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7531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5123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330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1571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057607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92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393785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930000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875906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9276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9635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6215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05024310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4927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75342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3618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5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40044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098708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65382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16699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57728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5774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2212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808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45291386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8575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904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0.xml"/><Relationship Id="rId3" Type="http://schemas.openxmlformats.org/officeDocument/2006/relationships/slideLayout" Target="../slideLayouts/slideLayout205.xml"/><Relationship Id="rId7" Type="http://schemas.openxmlformats.org/officeDocument/2006/relationships/slideLayout" Target="../slideLayouts/slideLayout209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8.xml"/><Relationship Id="rId11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4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85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9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4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150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417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179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216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787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856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47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594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10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884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17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844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26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961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2022868"/>
            <a:ext cx="5732417" cy="627864"/>
          </a:xfrm>
        </p:spPr>
        <p:txBody>
          <a:bodyPr/>
          <a:lstStyle/>
          <a:p>
            <a:r>
              <a:rPr lang="en-GB" dirty="0" err="1"/>
              <a:t>Módulo</a:t>
            </a:r>
            <a:r>
              <a:rPr lang="en-GB" dirty="0"/>
              <a:t>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err="1"/>
              <a:t>Usar</a:t>
            </a:r>
            <a:r>
              <a:rPr lang="en-GB" dirty="0"/>
              <a:t> Sub-</a:t>
            </a:r>
            <a:r>
              <a:rPr lang="en-GB" dirty="0" err="1"/>
              <a:t>Consultas</a:t>
            </a:r>
            <a:r>
              <a:rPr lang="en-GB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281525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9803ad3-332e-4364-9307-825bc724ef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-2"/>
            <a:ext cx="8512175" cy="740664"/>
          </a:xfrm>
        </p:spPr>
        <p:txBody>
          <a:bodyPr/>
          <a:lstStyle/>
          <a:p>
            <a:r>
              <a:rPr lang="es-GT" dirty="0"/>
              <a:t>Lección 3: Usar el predicado EXISTS con subconsultas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Trabajando con EXISTS</a:t>
            </a:r>
          </a:p>
          <a:p>
            <a:r>
              <a:rPr lang="es-GT" dirty="0"/>
              <a:t>Escribir consultas utilizando EXISTS con subconsultas</a:t>
            </a:r>
          </a:p>
          <a:p>
            <a:r>
              <a:rPr lang="es-GT" dirty="0"/>
              <a:t>Demostración: escribir subconsultas usando EXISTS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51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84553d2-d301-40a7-80fa-d153bc7876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Trabajando</a:t>
            </a:r>
            <a:r>
              <a:rPr lang="en-GB" dirty="0"/>
              <a:t> con EXISTS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98500" y="5835807"/>
            <a:ext cx="7272338" cy="39161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[NOT] EXISTS (subquery)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788" y="826387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kern="0" dirty="0"/>
              <a:t>Cuando se usa una subconsulta con la palabra clave EXISTS, funciona como una prueba de existencia</a:t>
            </a:r>
          </a:p>
          <a:p>
            <a:pPr lvl="1"/>
            <a:r>
              <a:rPr lang="es-GT" kern="0" dirty="0"/>
              <a:t>Verdadero o falso solo: no se transfirieron filas a la consulta externa</a:t>
            </a:r>
          </a:p>
          <a:p>
            <a:r>
              <a:rPr lang="es-GT" kern="0" dirty="0"/>
              <a:t>EXISTS evalúa a VERDADERO o FALSO (no DESCONOCIDO)</a:t>
            </a:r>
          </a:p>
          <a:p>
            <a:pPr lvl="1"/>
            <a:r>
              <a:rPr lang="es-GT" kern="0" dirty="0"/>
              <a:t>Si la subconsulta devuelve cualquier fila, EXISTS devuelve TRUE</a:t>
            </a:r>
          </a:p>
          <a:p>
            <a:pPr lvl="1"/>
            <a:r>
              <a:rPr lang="es-GT" kern="0" dirty="0"/>
              <a:t>Si no se devuelven las filas, EXISTS devuelve FALSE</a:t>
            </a:r>
          </a:p>
          <a:p>
            <a:r>
              <a:rPr lang="es-GT" kern="0" dirty="0"/>
              <a:t>Sintaxis: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60698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6bc6441-74ea-456f-a24b-e5537bdd0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Escribir consultas utilizando EXISTS con subconsultas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01700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600" kern="0" dirty="0">
                <a:solidFill>
                  <a:srgbClr val="000000"/>
                </a:solidFill>
              </a:rPr>
              <a:t>La palabra clave EXISTS no sigue un nombre de columna u otra expresión.</a:t>
            </a:r>
          </a:p>
          <a:p>
            <a:pPr lvl="0"/>
            <a:r>
              <a:rPr lang="es-GT" sz="2600" kern="0" dirty="0">
                <a:solidFill>
                  <a:srgbClr val="000000"/>
                </a:solidFill>
              </a:rPr>
              <a:t>La lista SELECT de una subconsulta introducida por EXISTS generalmente solo usa un asterisco (*).</a:t>
            </a:r>
            <a:endParaRPr lang="en-US" sz="2600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14375" y="2899945"/>
            <a:ext cx="7272338" cy="1822192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custid, companyname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Sales.Customers AS c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EXISTS (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SELECT * 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FROM Sales.Orders AS o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WHERE c.custid=o.custid);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714375" y="4833195"/>
            <a:ext cx="7272338" cy="1822192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custid, companyname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Sales.Customers AS c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NOT EXISTS (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SELECT * 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FROM Sales.Orders AS o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WHERE c.custid=o.custid);</a:t>
            </a:r>
          </a:p>
        </p:txBody>
      </p:sp>
    </p:spTree>
    <p:extLst>
      <p:ext uri="{BB962C8B-B14F-4D97-AF65-F5344CB8AC3E}">
        <p14:creationId xmlns:p14="http://schemas.microsoft.com/office/powerpoint/2010/main" val="123151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Temas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Escribir subconsultas autónomas</a:t>
            </a:r>
          </a:p>
          <a:p>
            <a:r>
              <a:rPr lang="es-GT" dirty="0"/>
              <a:t>Escribir subconsultas correlacionadas</a:t>
            </a:r>
          </a:p>
          <a:p>
            <a:r>
              <a:rPr lang="es-GT" dirty="0"/>
              <a:t>Usar el predicado EXISTS con subconsultas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49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1: Escribir subconsultas autónomas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Trabajando con Subconsultas</a:t>
            </a:r>
          </a:p>
          <a:p>
            <a:r>
              <a:rPr lang="es-GT" dirty="0"/>
              <a:t>Escribir subconsultas escalares</a:t>
            </a:r>
          </a:p>
          <a:p>
            <a:r>
              <a:rPr lang="es-GT" dirty="0"/>
              <a:t>Escribir subconsultas de múltiples valores</a:t>
            </a:r>
          </a:p>
          <a:p>
            <a:r>
              <a:rPr lang="es-GT" dirty="0"/>
              <a:t>Demostración: escribir subconsultas autónomas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35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Trabajando</a:t>
            </a:r>
            <a:r>
              <a:rPr lang="en-GB" dirty="0"/>
              <a:t> con </a:t>
            </a:r>
            <a:r>
              <a:rPr lang="en-GB" dirty="0" err="1"/>
              <a:t>Subconsultas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05836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sz="2400" kern="0" dirty="0">
                <a:solidFill>
                  <a:srgbClr val="000000"/>
                </a:solidFill>
              </a:rPr>
              <a:t>Las </a:t>
            </a:r>
            <a:r>
              <a:rPr lang="en-US" sz="2400" kern="0" dirty="0" err="1">
                <a:solidFill>
                  <a:srgbClr val="000000"/>
                </a:solidFill>
              </a:rPr>
              <a:t>subconsultas</a:t>
            </a:r>
            <a:r>
              <a:rPr lang="en-US" sz="2400" kern="0" dirty="0">
                <a:solidFill>
                  <a:srgbClr val="000000"/>
                </a:solidFill>
              </a:rPr>
              <a:t> son </a:t>
            </a:r>
            <a:r>
              <a:rPr lang="en-US" sz="2400" kern="0" dirty="0" err="1">
                <a:solidFill>
                  <a:srgbClr val="000000"/>
                </a:solidFill>
              </a:rPr>
              <a:t>consultas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anidadas</a:t>
            </a:r>
            <a:r>
              <a:rPr lang="en-US" sz="2400" kern="0" dirty="0">
                <a:solidFill>
                  <a:srgbClr val="000000"/>
                </a:solidFill>
              </a:rPr>
              <a:t>: </a:t>
            </a:r>
            <a:r>
              <a:rPr lang="en-US" sz="2400" kern="0" dirty="0" err="1">
                <a:solidFill>
                  <a:srgbClr val="000000"/>
                </a:solidFill>
              </a:rPr>
              <a:t>consultas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dentro</a:t>
            </a:r>
            <a:r>
              <a:rPr lang="en-US" sz="2400" kern="0" dirty="0">
                <a:solidFill>
                  <a:srgbClr val="000000"/>
                </a:solidFill>
              </a:rPr>
              <a:t> de </a:t>
            </a:r>
            <a:r>
              <a:rPr lang="en-US" sz="2400" kern="0" dirty="0" err="1">
                <a:solidFill>
                  <a:srgbClr val="000000"/>
                </a:solidFill>
              </a:rPr>
              <a:t>consultas</a:t>
            </a:r>
            <a:endParaRPr lang="en-US" sz="2400" kern="0" dirty="0">
              <a:solidFill>
                <a:srgbClr val="000000"/>
              </a:solidFill>
            </a:endParaRPr>
          </a:p>
          <a:p>
            <a:pPr lvl="0"/>
            <a:r>
              <a:rPr lang="en-US" sz="2400" kern="0" dirty="0">
                <a:solidFill>
                  <a:srgbClr val="000000"/>
                </a:solidFill>
              </a:rPr>
              <a:t>Los </a:t>
            </a:r>
            <a:r>
              <a:rPr lang="en-US" sz="2400" kern="0" dirty="0" err="1">
                <a:solidFill>
                  <a:srgbClr val="000000"/>
                </a:solidFill>
              </a:rPr>
              <a:t>resultados</a:t>
            </a:r>
            <a:r>
              <a:rPr lang="en-US" sz="2400" kern="0" dirty="0">
                <a:solidFill>
                  <a:srgbClr val="000000"/>
                </a:solidFill>
              </a:rPr>
              <a:t> de la </a:t>
            </a:r>
            <a:r>
              <a:rPr lang="en-US" sz="2400" kern="0" dirty="0" err="1">
                <a:solidFill>
                  <a:srgbClr val="000000"/>
                </a:solidFill>
              </a:rPr>
              <a:t>consulta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interna</a:t>
            </a:r>
            <a:r>
              <a:rPr lang="en-US" sz="2400" kern="0" dirty="0">
                <a:solidFill>
                  <a:srgbClr val="000000"/>
                </a:solidFill>
              </a:rPr>
              <a:t> son </a:t>
            </a:r>
            <a:r>
              <a:rPr lang="en-US" sz="2400" kern="0" dirty="0" err="1">
                <a:solidFill>
                  <a:srgbClr val="000000"/>
                </a:solidFill>
              </a:rPr>
              <a:t>pasados</a:t>
            </a:r>
            <a:r>
              <a:rPr lang="en-US" sz="2400" kern="0" dirty="0">
                <a:solidFill>
                  <a:srgbClr val="000000"/>
                </a:solidFill>
              </a:rPr>
              <a:t> a la </a:t>
            </a:r>
            <a:r>
              <a:rPr lang="en-US" sz="2400" kern="0" dirty="0" err="1">
                <a:solidFill>
                  <a:srgbClr val="000000"/>
                </a:solidFill>
              </a:rPr>
              <a:t>consulta</a:t>
            </a:r>
            <a:r>
              <a:rPr lang="en-US" sz="2400" kern="0" dirty="0">
                <a:solidFill>
                  <a:srgbClr val="000000"/>
                </a:solidFill>
              </a:rPr>
              <a:t> externa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La consulta interna actúa como una expresión desde la perspectiva de la consulta externa</a:t>
            </a:r>
            <a:endParaRPr lang="en-US" sz="2000" kern="0" dirty="0">
              <a:solidFill>
                <a:srgbClr val="000000"/>
              </a:solidFill>
            </a:endParaRP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Las subconsultas pueden ser independientes o correlacionadas</a:t>
            </a:r>
            <a:endParaRPr lang="en-US" sz="2400" kern="0" dirty="0">
              <a:solidFill>
                <a:srgbClr val="000000"/>
              </a:solidFill>
            </a:endParaRP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Las subconsultas </a:t>
            </a:r>
            <a:r>
              <a:rPr lang="es-GT" sz="2000" kern="0" dirty="0" err="1">
                <a:solidFill>
                  <a:srgbClr val="000000"/>
                </a:solidFill>
              </a:rPr>
              <a:t>autocontenidas</a:t>
            </a:r>
            <a:r>
              <a:rPr lang="es-GT" sz="2000" kern="0" dirty="0">
                <a:solidFill>
                  <a:srgbClr val="000000"/>
                </a:solidFill>
              </a:rPr>
              <a:t> no tienen ninguna dependencia en la consulta externa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Las subconsultas correlacionadas dependen de los valores de la consulta externa</a:t>
            </a:r>
            <a:endParaRPr lang="en-US" sz="2000" kern="0" dirty="0">
              <a:solidFill>
                <a:srgbClr val="000000"/>
              </a:solidFill>
            </a:endParaRP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Las subconsultas pueden ser escalares, </a:t>
            </a:r>
            <a:r>
              <a:rPr lang="es-GT" sz="2400" kern="0" dirty="0" err="1">
                <a:solidFill>
                  <a:srgbClr val="000000"/>
                </a:solidFill>
              </a:rPr>
              <a:t>multivaluadas</a:t>
            </a:r>
            <a:r>
              <a:rPr lang="es-GT" sz="2400" kern="0" dirty="0">
                <a:solidFill>
                  <a:srgbClr val="000000"/>
                </a:solidFill>
              </a:rPr>
              <a:t> o con valores de tabla</a:t>
            </a:r>
            <a:endParaRPr lang="en-US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3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Escribir</a:t>
            </a:r>
            <a:r>
              <a:rPr lang="en-GB" dirty="0"/>
              <a:t> </a:t>
            </a:r>
            <a:r>
              <a:rPr lang="en-GB" dirty="0" err="1"/>
              <a:t>subconsultas</a:t>
            </a:r>
            <a:r>
              <a:rPr lang="en-GB" dirty="0"/>
              <a:t> </a:t>
            </a:r>
            <a:r>
              <a:rPr lang="en-GB" dirty="0" err="1"/>
              <a:t>escalares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3503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La subconsulta escalar devuelve un valor único a la consulta externa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Se puede usar en cualquier lugar donde se use una expresión de un solo valor: SELECT, WHERE, etc.</a:t>
            </a: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Si la consulta interna devuelve un conjunto vacío, el resultado se convierte a NULL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La construcción de consulta externa determina si la consulta interna debe devolver un valor único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36555" y="3017349"/>
            <a:ext cx="7272338" cy="153447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orderid, productid, unitprice, qty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Sales.OrderDetails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orderid = 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(SELECT MAX(orderid) AS lastorder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FROM Sales.Orders);</a:t>
            </a:r>
          </a:p>
        </p:txBody>
      </p:sp>
    </p:spTree>
    <p:extLst>
      <p:ext uri="{BB962C8B-B14F-4D97-AF65-F5344CB8AC3E}">
        <p14:creationId xmlns:p14="http://schemas.microsoft.com/office/powerpoint/2010/main" val="15028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Escribir</a:t>
            </a:r>
            <a:r>
              <a:rPr lang="en-GB" dirty="0"/>
              <a:t> </a:t>
            </a:r>
            <a:r>
              <a:rPr lang="en-GB" dirty="0" err="1"/>
              <a:t>subconsultas</a:t>
            </a:r>
            <a:r>
              <a:rPr lang="en-GB" dirty="0"/>
              <a:t> de </a:t>
            </a:r>
            <a:r>
              <a:rPr lang="en-GB" dirty="0" err="1"/>
              <a:t>múltiples</a:t>
            </a:r>
            <a:r>
              <a:rPr lang="en-GB" dirty="0"/>
              <a:t> </a:t>
            </a:r>
            <a:r>
              <a:rPr lang="en-GB" dirty="0" err="1"/>
              <a:t>valores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25513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La subconsulta de múltiples valores devuelve varios valores como una sola columna establecida en la consulta externa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Usado con el predicado IN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Si cualquier valor en el resultado de la subconsulta coincide con la expresión de predicado IN, el predicado devuelve TRUE</a:t>
            </a:r>
          </a:p>
          <a:p>
            <a:pPr lvl="1"/>
            <a:endParaRPr lang="es-GT" sz="20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También se puede expresar como un JOIN (prueba tanto para el rendimiento)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98500" y="3263925"/>
            <a:ext cx="7272338" cy="1822192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custid, orderid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Sales.orders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custid IN (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SELECT custid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FROM Sales.Customers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WHERE country = N'Mexico');</a:t>
            </a:r>
          </a:p>
        </p:txBody>
      </p:sp>
    </p:spTree>
    <p:extLst>
      <p:ext uri="{BB962C8B-B14F-4D97-AF65-F5344CB8AC3E}">
        <p14:creationId xmlns:p14="http://schemas.microsoft.com/office/powerpoint/2010/main" val="252018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2: Escribir subconsultas correlacionadas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Trabajando con subconsultas correlacionadas</a:t>
            </a:r>
          </a:p>
          <a:p>
            <a:r>
              <a:rPr lang="es-GT" dirty="0"/>
              <a:t>Escribir subconsultas correlacionadas</a:t>
            </a:r>
          </a:p>
          <a:p>
            <a:r>
              <a:rPr lang="es-GT" dirty="0"/>
              <a:t>Demostración: escribiendo subconsultas correlacionadas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64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Trabajando</a:t>
            </a:r>
            <a:r>
              <a:rPr lang="en-GB" dirty="0"/>
              <a:t> con </a:t>
            </a:r>
            <a:r>
              <a:rPr lang="en-GB" dirty="0" err="1"/>
              <a:t>subconsultas</a:t>
            </a:r>
            <a:r>
              <a:rPr lang="en-GB" dirty="0"/>
              <a:t> </a:t>
            </a:r>
            <a:r>
              <a:rPr lang="en-GB" dirty="0" err="1"/>
              <a:t>correlacionadas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Las subconsultas correlacionadas se refieren a los elementos de las tablas utilizadas en la consulta externa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Depende de la consulta externa, no se puede ejecutar por separado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Más difícil de probar que las subconsultas autónomas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Se comporta como si la consulta interna se ejecutara una vez por fila externa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Puede devolver valor escalar o valores múltiples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8788" y="4575022"/>
            <a:ext cx="7843838" cy="210990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orderid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empid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orderdate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orderdate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MAX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O2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O2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empid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O1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empid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empid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orderdate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5256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Escribir</a:t>
            </a:r>
            <a:r>
              <a:rPr lang="en-GB" dirty="0"/>
              <a:t> </a:t>
            </a:r>
            <a:r>
              <a:rPr lang="en-GB" dirty="0" err="1"/>
              <a:t>subconsultas</a:t>
            </a:r>
            <a:r>
              <a:rPr lang="en-GB" dirty="0"/>
              <a:t> </a:t>
            </a:r>
            <a:r>
              <a:rPr lang="en-GB" dirty="0" err="1"/>
              <a:t>correlacionadas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Escribir consulta interna para aceptar el valor de entrada de la consulta externa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Escribir consulta externa para aceptar el resultado de devolución apropiado (escalar o </a:t>
            </a:r>
            <a:r>
              <a:rPr lang="es-GT" kern="0" dirty="0" err="1">
                <a:solidFill>
                  <a:srgbClr val="000000"/>
                </a:solidFill>
              </a:rPr>
              <a:t>multivaluado</a:t>
            </a:r>
            <a:r>
              <a:rPr lang="es-GT" kern="0" dirty="0">
                <a:solidFill>
                  <a:srgbClr val="000000"/>
                </a:solidFill>
              </a:rPr>
              <a:t>)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Correlacione las consultas pasando el valor de la consulta externa para unir el argumento en la consulta interna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45021" y="4575022"/>
            <a:ext cx="7843838" cy="210990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orderid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orderdate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outerorders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orderdate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MAX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innerorders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innerorders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custid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outerorders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custid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57997666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31</TotalTime>
  <Words>663</Words>
  <Application>Microsoft Office PowerPoint</Application>
  <PresentationFormat>Presentación en pantalla (4:3)</PresentationFormat>
  <Paragraphs>146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18</vt:i4>
      </vt:variant>
      <vt:variant>
        <vt:lpstr>Títulos de diapositiva</vt:lpstr>
      </vt:variant>
      <vt:variant>
        <vt:i4>12</vt:i4>
      </vt:variant>
    </vt:vector>
  </HeadingPairs>
  <TitlesOfParts>
    <vt:vector size="37" baseType="lpstr">
      <vt:lpstr>Wingdings</vt:lpstr>
      <vt:lpstr>Times New Roman</vt:lpstr>
      <vt:lpstr>Segoe UI</vt:lpstr>
      <vt:lpstr>Verdana</vt:lpstr>
      <vt:lpstr>Lucida Sans Unicode</vt:lpstr>
      <vt:lpstr>Arial</vt:lpstr>
      <vt:lpstr>Calibri</vt:lpstr>
      <vt:lpstr>NG_MOC_Core_ModuleNew2</vt:lpstr>
      <vt:lpstr>1_NG_MOC_Core_ModuleNew2</vt:lpstr>
      <vt:lpstr>2_NG_MOC_Core_ModuleNew2</vt:lpstr>
      <vt:lpstr>3_NG_MOC_Core_ModuleNew2</vt:lpstr>
      <vt:lpstr>4_NG_MOC_Core_ModuleNew2</vt:lpstr>
      <vt:lpstr>5_NG_MOC_Core_ModuleNew2</vt:lpstr>
      <vt:lpstr>6_NG_MOC_Core_ModuleNew2</vt:lpstr>
      <vt:lpstr>7_NG_MOC_Core_ModuleNew2</vt:lpstr>
      <vt:lpstr>8_NG_MOC_Core_ModuleNew2</vt:lpstr>
      <vt:lpstr>9_NG_MOC_Core_ModuleNew2</vt:lpstr>
      <vt:lpstr>10_NG_MOC_Core_ModuleNew2</vt:lpstr>
      <vt:lpstr>11_NG_MOC_Core_ModuleNew2</vt:lpstr>
      <vt:lpstr>12_NG_MOC_Core_ModuleNew2</vt:lpstr>
      <vt:lpstr>13_NG_MOC_Core_ModuleNew2</vt:lpstr>
      <vt:lpstr>14_NG_MOC_Core_ModuleNew2</vt:lpstr>
      <vt:lpstr>15_NG_MOC_Core_ModuleNew2</vt:lpstr>
      <vt:lpstr>16_NG_MOC_Core_ModuleNew2</vt:lpstr>
      <vt:lpstr>17_NG_MOC_Core_ModuleNew2</vt:lpstr>
      <vt:lpstr>Módulo 10</vt:lpstr>
      <vt:lpstr>Temas</vt:lpstr>
      <vt:lpstr>Lección 1: Escribir subconsultas autónomas</vt:lpstr>
      <vt:lpstr>Trabajando con Subconsultas</vt:lpstr>
      <vt:lpstr>Escribir subconsultas escalares</vt:lpstr>
      <vt:lpstr>Escribir subconsultas de múltiples valores</vt:lpstr>
      <vt:lpstr>Lección 2: Escribir subconsultas correlacionadas</vt:lpstr>
      <vt:lpstr>Trabajando con subconsultas correlacionadas</vt:lpstr>
      <vt:lpstr>Escribir subconsultas correlacionadas</vt:lpstr>
      <vt:lpstr>Lección 3: Usar el predicado EXISTS con subconsultas</vt:lpstr>
      <vt:lpstr>Trabajando con EXISTS</vt:lpstr>
      <vt:lpstr>Escribir consultas utilizando EXISTS con subconsultas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10</dc:title>
  <dc:creator>Christopher Bartlett</dc:creator>
  <cp:lastModifiedBy>Víctor Hugo Cárdenas Valenzuela</cp:lastModifiedBy>
  <cp:revision>5</cp:revision>
  <dcterms:created xsi:type="dcterms:W3CDTF">2014-08-05T10:26:20Z</dcterms:created>
  <dcterms:modified xsi:type="dcterms:W3CDTF">2018-03-24T16:12:59Z</dcterms:modified>
</cp:coreProperties>
</file>