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38" r:id="rId6"/>
    <p:sldMasterId id="2147483751" r:id="rId7"/>
    <p:sldMasterId id="2147483764" r:id="rId8"/>
    <p:sldMasterId id="2147483777" r:id="rId9"/>
    <p:sldMasterId id="2147483803" r:id="rId10"/>
    <p:sldMasterId id="2147483816" r:id="rId11"/>
    <p:sldMasterId id="2147483829" r:id="rId12"/>
    <p:sldMasterId id="2147483842" r:id="rId13"/>
    <p:sldMasterId id="2147483855" r:id="rId14"/>
    <p:sldMasterId id="2147483868" r:id="rId15"/>
    <p:sldMasterId id="2147483894" r:id="rId16"/>
    <p:sldMasterId id="2147483907" r:id="rId17"/>
    <p:sldMasterId id="2147483920" r:id="rId18"/>
    <p:sldMasterId id="2147483946" r:id="rId19"/>
  </p:sldMasterIdLst>
  <p:notesMasterIdLst>
    <p:notesMasterId r:id="rId38"/>
  </p:notesMasterIdLst>
  <p:sldIdLst>
    <p:sldId id="256" r:id="rId20"/>
    <p:sldId id="257" r:id="rId21"/>
    <p:sldId id="258" r:id="rId22"/>
    <p:sldId id="259" r:id="rId23"/>
    <p:sldId id="260" r:id="rId24"/>
    <p:sldId id="262" r:id="rId25"/>
    <p:sldId id="263" r:id="rId26"/>
    <p:sldId id="264" r:id="rId27"/>
    <p:sldId id="265" r:id="rId28"/>
    <p:sldId id="267" r:id="rId29"/>
    <p:sldId id="268" r:id="rId30"/>
    <p:sldId id="269" r:id="rId31"/>
    <p:sldId id="270" r:id="rId32"/>
    <p:sldId id="271" r:id="rId33"/>
    <p:sldId id="272" r:id="rId34"/>
    <p:sldId id="274" r:id="rId35"/>
    <p:sldId id="275" r:id="rId36"/>
    <p:sldId id="276" r:id="rId37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ucida Sans Unicode" panose="020B0602030504020204" pitchFamily="34" charset="0"/>
      <p:regular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989" autoAdjust="0"/>
  </p:normalViewPr>
  <p:slideViewPr>
    <p:cSldViewPr snapToGrid="0">
      <p:cViewPr varScale="1">
        <p:scale>
          <a:sx n="35" d="100"/>
          <a:sy n="35" d="100"/>
        </p:scale>
        <p:origin x="23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font" Target="fonts/font1.fntdata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font" Target="fonts/font11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3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03AE6-E18A-460D-B1B9-AF9787C2162D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CA085-6554-4A27-9F88-AE17A0EF687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53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677672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3571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71911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50003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3025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604886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969148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186394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089761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66927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105548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128676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42373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284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42044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161487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389749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CA085-6554-4A27-9F88-AE17A0EF6874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11: Using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21111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590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104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152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91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5693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4943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9096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6440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759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11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1803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78519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1089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2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8259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8240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141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5830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31915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44091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42616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354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0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5743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254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23164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171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1061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6878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928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7328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16589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50727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20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724059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2094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979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1713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6663470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833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08296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7720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8921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65051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70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77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2722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8622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781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5026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074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6586800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5802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2720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603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20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09646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59988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8898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67258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33357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8691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300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74206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128335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5548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50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0203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4641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8704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87797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55333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98914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22659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2999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22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3526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19276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2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7836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55436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1051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6821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09012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35734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50608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2564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359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92011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504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7470781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2281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656313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7485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0663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73417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06055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69997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350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36807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632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431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2750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13128199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23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64650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876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741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134653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8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1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26976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93200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4323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326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93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2076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6605300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0835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35302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916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9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15892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59647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91371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03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067455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2697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7779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3549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9952625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5611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507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5830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494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925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34866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34636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5920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42383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020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33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3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71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06127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00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04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43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081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089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80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201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145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372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477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408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51367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36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9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90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57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25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7124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480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0125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5796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95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9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36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25677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312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9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1797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03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83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0131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6443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160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7423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129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7142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1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315146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159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742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15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029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290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6216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5277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14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992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4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81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0235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904999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936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2047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795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659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6889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3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8824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5664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4612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32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71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839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1669696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94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4062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446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1548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5016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104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7207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8944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91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77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3524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9741755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45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69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63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3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06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85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17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83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0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2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90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1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3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1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7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3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25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4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40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GT" dirty="0"/>
              <a:t>Uso de expresiones de tabla 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81781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Uso de tablas derivadas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Escritura de consultas con tablas derivadas</a:t>
            </a:r>
          </a:p>
          <a:p>
            <a:r>
              <a:rPr lang="es-GT" dirty="0"/>
              <a:t>Directrices para tablas derivadas</a:t>
            </a:r>
          </a:p>
          <a:p>
            <a:r>
              <a:rPr lang="es-GT" dirty="0"/>
              <a:t>Uso de alias para nombres de columnas en tablas derivadas</a:t>
            </a:r>
          </a:p>
          <a:p>
            <a:r>
              <a:rPr lang="es-GT" dirty="0"/>
              <a:t>Pasando Argumentos a Tablas Derivadas</a:t>
            </a:r>
          </a:p>
          <a:p>
            <a:r>
              <a:rPr lang="es-GT" dirty="0"/>
              <a:t>Anidamiento y reutilización de tablas derivadas</a:t>
            </a:r>
          </a:p>
        </p:txBody>
      </p:sp>
    </p:spTree>
    <p:extLst>
      <p:ext uri="{BB962C8B-B14F-4D97-AF65-F5344CB8AC3E}">
        <p14:creationId xmlns:p14="http://schemas.microsoft.com/office/powerpoint/2010/main" val="111653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Escritura de consultas con tablas derivadas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200" kern="0" dirty="0">
                <a:solidFill>
                  <a:srgbClr val="000000"/>
                </a:solidFill>
              </a:rPr>
              <a:t>Las tablas derivadas son denominadas expresiones de consulta creadas dentro de una instrucción SELECT externa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No almacenado en la base de datos - representa una tabla relacional virtual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Cuando se procesa, se descomprime en consulta con objetos referenciados subyacentes</a:t>
            </a: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  Permite escribir más consultas modulares</a:t>
            </a:r>
          </a:p>
          <a:p>
            <a:pPr lvl="0"/>
            <a:endParaRPr lang="es-GT" sz="2200" kern="0" dirty="0">
              <a:solidFill>
                <a:srgbClr val="000000"/>
              </a:solidFill>
            </a:endParaRPr>
          </a:p>
          <a:p>
            <a:pPr lvl="0"/>
            <a:endParaRPr lang="es-GT" sz="2200" kern="0" dirty="0">
              <a:solidFill>
                <a:srgbClr val="000000"/>
              </a:solidFill>
            </a:endParaRPr>
          </a:p>
          <a:p>
            <a:pPr lvl="0"/>
            <a:endParaRPr lang="es-GT" sz="2200" kern="0" dirty="0">
              <a:solidFill>
                <a:srgbClr val="000000"/>
              </a:solidFill>
            </a:endParaRPr>
          </a:p>
          <a:p>
            <a:pPr lvl="0"/>
            <a:endParaRPr lang="es-GT" sz="2200" kern="0" dirty="0">
              <a:solidFill>
                <a:srgbClr val="000000"/>
              </a:solidFill>
            </a:endParaRPr>
          </a:p>
          <a:p>
            <a:pPr lvl="0"/>
            <a:r>
              <a:rPr lang="es-GT" sz="2200" kern="0" dirty="0">
                <a:solidFill>
                  <a:srgbClr val="000000"/>
                </a:solidFill>
              </a:rPr>
              <a:t>Alcance de una tabla derivada es la consulta en la que se define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0023" y="3821704"/>
            <a:ext cx="7574692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derived_table_definition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derived_table_alias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55865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Directrices para </a:t>
            </a:r>
            <a:r>
              <a:rPr lang="en-GB" dirty="0" err="1"/>
              <a:t>tablas</a:t>
            </a:r>
            <a:r>
              <a:rPr lang="en-GB" dirty="0"/>
              <a:t> </a:t>
            </a:r>
            <a:r>
              <a:rPr lang="en-GB" dirty="0" err="1"/>
              <a:t>derivadas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79623" y="1085649"/>
            <a:ext cx="3511534" cy="5161948"/>
            <a:chOff x="274639" y="1069975"/>
            <a:chExt cx="2711450" cy="3692828"/>
          </a:xfrm>
        </p:grpSpPr>
        <p:sp>
          <p:nvSpPr>
            <p:cNvPr id="5" name="AutoShape 22"/>
            <p:cNvSpPr>
              <a:spLocks noChangeArrowheads="1"/>
            </p:cNvSpPr>
            <p:nvPr/>
          </p:nvSpPr>
          <p:spPr bwMode="auto">
            <a:xfrm>
              <a:off x="276225" y="1799628"/>
              <a:ext cx="2709863" cy="2963175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lvl="0" indent="109538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" name="Text Box 99"/>
            <p:cNvSpPr txBox="1">
              <a:spLocks noChangeArrowheads="1"/>
            </p:cNvSpPr>
            <p:nvPr/>
          </p:nvSpPr>
          <p:spPr bwMode="auto">
            <a:xfrm>
              <a:off x="274639" y="1069975"/>
              <a:ext cx="2711450" cy="723900"/>
            </a:xfrm>
            <a:prstGeom prst="rect">
              <a:avLst/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5400000" scaled="1"/>
            </a:gradFill>
            <a:ln w="9525" algn="ctr">
              <a:solidFill>
                <a:srgbClr val="CCB8E4"/>
              </a:solidFill>
              <a:round/>
              <a:headEnd/>
              <a:tailEnd/>
            </a:ln>
          </p:spPr>
          <p:txBody>
            <a:bodyPr lIns="274320" tIns="109728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Tablas</a:t>
              </a: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derivadas</a:t>
              </a: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deben</a:t>
              </a:r>
              <a:endPara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0850" y="1876425"/>
              <a:ext cx="2409825" cy="272287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s-GT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Tener un alias</a:t>
              </a:r>
            </a:p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s-GT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Tener nombres para todas las columnas</a:t>
              </a:r>
            </a:p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s-GT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Tener nombres únicos para todas las columnas</a:t>
              </a:r>
            </a:p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s-GT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use una cláusula ORDER BY (sin TOP o OFFSET / FETCH)</a:t>
              </a:r>
            </a:p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s-GT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se refiere a varias veces en la misma consulta</a:t>
              </a:r>
              <a:endPara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2065" y="1085649"/>
            <a:ext cx="3524455" cy="5169633"/>
            <a:chOff x="4035282" y="1098805"/>
            <a:chExt cx="2711450" cy="3698325"/>
          </a:xfrm>
        </p:grpSpPr>
        <p:sp>
          <p:nvSpPr>
            <p:cNvPr id="9" name="AutoShape 22"/>
            <p:cNvSpPr>
              <a:spLocks noChangeArrowheads="1"/>
            </p:cNvSpPr>
            <p:nvPr/>
          </p:nvSpPr>
          <p:spPr bwMode="auto">
            <a:xfrm>
              <a:off x="4036869" y="1833955"/>
              <a:ext cx="2709863" cy="2963175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lvl="0" indent="109538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Text Box 99"/>
            <p:cNvSpPr txBox="1">
              <a:spLocks noChangeArrowheads="1"/>
            </p:cNvSpPr>
            <p:nvPr/>
          </p:nvSpPr>
          <p:spPr bwMode="auto">
            <a:xfrm>
              <a:off x="4035282" y="1098805"/>
              <a:ext cx="2711450" cy="723900"/>
            </a:xfrm>
            <a:prstGeom prst="rect">
              <a:avLst/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5400000" scaled="1"/>
            </a:gradFill>
            <a:ln w="9525" algn="ctr">
              <a:solidFill>
                <a:srgbClr val="CCB8E4"/>
              </a:solidFill>
              <a:round/>
              <a:headEnd/>
              <a:tailEnd/>
            </a:ln>
          </p:spPr>
          <p:txBody>
            <a:bodyPr lIns="274320" tIns="109728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Tablas</a:t>
              </a: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derivadas</a:t>
              </a: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pueden</a:t>
              </a:r>
              <a:endPara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01969" y="1915812"/>
              <a:ext cx="2409825" cy="272287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Utilice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alias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internos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externos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para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columnas</a:t>
              </a:r>
              <a:endPara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Consultar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parámetros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 / o variables</a:t>
              </a:r>
            </a:p>
            <a:p>
              <a:pPr marL="166688" lvl="0" indent="-16668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Estar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anidado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dentro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otras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tablas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derivadas</a:t>
              </a:r>
              <a:endPara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5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49" y="-2"/>
            <a:ext cx="8188325" cy="740664"/>
          </a:xfrm>
        </p:spPr>
        <p:txBody>
          <a:bodyPr/>
          <a:lstStyle/>
          <a:p>
            <a:r>
              <a:rPr lang="es-GT" dirty="0"/>
              <a:t>Uso de alias para nombres de columnas en tablas derivadas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Los alias de columnas pueden definirse en línea: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Los alias de columna pueden definirse externamente: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54939" y="1854541"/>
            <a:ext cx="7983580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derived_year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54939" y="4550973"/>
            <a:ext cx="7983580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 </a:t>
            </a:r>
            <a:endParaRPr lang="en-US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derived_year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184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3ba9dac-09fb-46f7-bf09-ac6836bf32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Pasando</a:t>
            </a:r>
            <a:r>
              <a:rPr lang="en-GB" dirty="0"/>
              <a:t> </a:t>
            </a:r>
            <a:r>
              <a:rPr lang="en-GB" dirty="0" err="1"/>
              <a:t>Argumentos</a:t>
            </a:r>
            <a:r>
              <a:rPr lang="en-GB" dirty="0"/>
              <a:t> a </a:t>
            </a:r>
            <a:r>
              <a:rPr lang="en-GB" dirty="0" err="1"/>
              <a:t>Tablas</a:t>
            </a:r>
            <a:r>
              <a:rPr lang="en-GB" dirty="0"/>
              <a:t> </a:t>
            </a:r>
            <a:r>
              <a:rPr lang="en-GB" dirty="0" err="1"/>
              <a:t>Derivadas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255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Las tablas derivadas pueden referirse a argumentos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Los argumentos pueden ser: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Variables declaradas en el mismo lote que la sentencia SELECT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Parámetros pasados a una función de valor de tabla o procedimiento almacenado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8788" y="4112964"/>
            <a:ext cx="7983580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@emp_id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9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@emp_id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derived_year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285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9f879e1-8ef6-470c-9442-ed05908112f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Anidamiento y reutilización de tablas derivadas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493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Las tablas derivadas pueden estar anidadas, aunque no se recomienda: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Las tablas derivadas pueden no referirse a varias veces en la misma consulta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Cada referencia debe definirse por separado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83071" y="2285494"/>
            <a:ext cx="7983580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endParaRPr lang="en-US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 		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derived_table_1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derived_table_2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80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039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2389d21-7734-4212-9d32-aee4f7330f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4: Uso de </a:t>
            </a:r>
            <a:r>
              <a:rPr lang="es-GT" dirty="0" err="1"/>
              <a:t>CTEs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Escribir consultas con </a:t>
            </a:r>
            <a:r>
              <a:rPr lang="es-GT" dirty="0" err="1"/>
              <a:t>CTEs</a:t>
            </a:r>
            <a:endParaRPr lang="es-GT" dirty="0"/>
          </a:p>
          <a:p>
            <a:r>
              <a:rPr lang="es-GT" dirty="0"/>
              <a:t>Creación de consultas con expresiones de tabla comunes</a:t>
            </a:r>
          </a:p>
          <a:p>
            <a:r>
              <a:rPr lang="es-GT" dirty="0"/>
              <a:t>Demostración: Uso de </a:t>
            </a:r>
            <a:r>
              <a:rPr lang="es-GT" dirty="0" err="1"/>
              <a:t>CTEs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34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bcbb66-925f-417a-81ab-87e6bd934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Escribir</a:t>
            </a:r>
            <a:r>
              <a:rPr lang="en-GB" dirty="0"/>
              <a:t> </a:t>
            </a:r>
            <a:r>
              <a:rPr lang="en-GB" dirty="0" err="1"/>
              <a:t>consultas</a:t>
            </a:r>
            <a:r>
              <a:rPr lang="en-GB" dirty="0"/>
              <a:t> con CTEs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Los </a:t>
            </a:r>
            <a:r>
              <a:rPr lang="es-GT" kern="0" dirty="0" err="1">
                <a:solidFill>
                  <a:srgbClr val="000000"/>
                </a:solidFill>
              </a:rPr>
              <a:t>CTEs</a:t>
            </a:r>
            <a:r>
              <a:rPr lang="es-GT" kern="0" dirty="0">
                <a:solidFill>
                  <a:srgbClr val="000000"/>
                </a:solidFill>
              </a:rPr>
              <a:t> son denominados expresiones de tabla definidas en una consulta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Los CTE son similares a las tablas derivadas en el ámbito y los requisitos de nomenclatura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 diferencia de las tablas derivadas, los CTE soportan múltiples definiciones, referencias múltiples y recursión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9671" y="4448474"/>
            <a:ext cx="7574692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 &lt;CTE_name&gt;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 (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&lt;CTE_definition&gt;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)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&lt;outer query referencing CTE&gt;;</a:t>
            </a:r>
          </a:p>
        </p:txBody>
      </p:sp>
    </p:spTree>
    <p:extLst>
      <p:ext uri="{BB962C8B-B14F-4D97-AF65-F5344CB8AC3E}">
        <p14:creationId xmlns:p14="http://schemas.microsoft.com/office/powerpoint/2010/main" val="54219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065f496-85b8-4480-86b7-5ad789accdf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-2"/>
            <a:ext cx="8016875" cy="740664"/>
          </a:xfrm>
        </p:spPr>
        <p:txBody>
          <a:bodyPr/>
          <a:lstStyle/>
          <a:p>
            <a:r>
              <a:rPr lang="es-GT" dirty="0"/>
              <a:t>Creación de consultas con expresiones de tabla comunes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Para crear un CTE: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Definir la expresión de tabla en una cláusula WITH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Asignar alias de columnas (en línea o externos)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Pase los argumentos si lo desea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Referencia del CTE en la consulta externa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60399" y="3701338"/>
            <a:ext cx="7983580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CTE_year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DISTINCT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cust_count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CTE_year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Uso de vistas</a:t>
            </a:r>
          </a:p>
          <a:p>
            <a:r>
              <a:rPr lang="es-GT" dirty="0"/>
              <a:t>Uso de TVF en línea</a:t>
            </a:r>
          </a:p>
          <a:p>
            <a:r>
              <a:rPr lang="es-GT" dirty="0"/>
              <a:t>Uso de tablas derivadas</a:t>
            </a:r>
          </a:p>
          <a:p>
            <a:r>
              <a:rPr lang="es-GT" dirty="0"/>
              <a:t>Uso de </a:t>
            </a:r>
            <a:r>
              <a:rPr lang="es-GT" dirty="0" err="1"/>
              <a:t>CTEs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65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Uso de vistas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Escribir consultas que devuelven resultados de vistas</a:t>
            </a:r>
          </a:p>
          <a:p>
            <a:r>
              <a:rPr lang="es-GT" dirty="0"/>
              <a:t>Creación de vistas sencillas</a:t>
            </a:r>
          </a:p>
        </p:txBody>
      </p:sp>
    </p:spTree>
    <p:extLst>
      <p:ext uri="{BB962C8B-B14F-4D97-AF65-F5344CB8AC3E}">
        <p14:creationId xmlns:p14="http://schemas.microsoft.com/office/powerpoint/2010/main" val="16713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Escribir consultas que devuelven resultados de vistas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vistas pueden referenciarse en una sentencia SELECT como en una tabla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vistas se denominan expresiones de tabla con definiciones almacenadas en una base de datos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Al igual que las tablas derivadas y los CTE, las consultas que utilizan vistas pueden proporcionar encapsulación y simplificación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Desde una perspectiva administrativa, las vistas pueden proporcionar una capa de seguridad a una base de datos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12319" y="5288111"/>
            <a:ext cx="7574692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view_name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sort_list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93789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Creación</a:t>
            </a:r>
            <a:r>
              <a:rPr lang="en-GB" dirty="0"/>
              <a:t> de vistas </a:t>
            </a:r>
            <a:r>
              <a:rPr lang="en-GB" dirty="0" err="1"/>
              <a:t>sencillas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36" y="923709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vistas son consultas guardadas creadas en una base de datos por administradores y desarrolladores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vistas se definen con una sola sentencia SELECT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ORDER BY no está permitido en una definición de vista sin el uso de TOP, OFFSET / FETCH o FOR XML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Para ordenar la salida, utilice ORDER BY en la consulta externa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creación de vistas admite opciones adicionales más allá del ámbito de esta clase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9671" y="5309971"/>
            <a:ext cx="7574692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VIEW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EmpPhoneList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lastname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firstname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phone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23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Lección</a:t>
            </a:r>
            <a:r>
              <a:rPr lang="en-GB" dirty="0"/>
              <a:t> 2: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Funciones</a:t>
            </a:r>
            <a:r>
              <a:rPr lang="en-GB" dirty="0"/>
              <a:t> de </a:t>
            </a:r>
            <a:r>
              <a:rPr lang="en-GB" dirty="0" err="1"/>
              <a:t>conValores</a:t>
            </a:r>
            <a:r>
              <a:rPr lang="en-GB" dirty="0"/>
              <a:t> de </a:t>
            </a:r>
            <a:r>
              <a:rPr lang="en-GB" dirty="0" err="1"/>
              <a:t>Tabla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Linea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Consultas de escritura que utilizan FVT en línea</a:t>
            </a:r>
          </a:p>
          <a:p>
            <a:r>
              <a:rPr lang="es-GT" dirty="0"/>
              <a:t>Creación de FVT simples en línea</a:t>
            </a:r>
          </a:p>
          <a:p>
            <a:r>
              <a:rPr lang="es-GT" dirty="0"/>
              <a:t>Recuperación de FVT en línea</a:t>
            </a:r>
          </a:p>
        </p:txBody>
      </p:sp>
    </p:spTree>
    <p:extLst>
      <p:ext uri="{BB962C8B-B14F-4D97-AF65-F5344CB8AC3E}">
        <p14:creationId xmlns:p14="http://schemas.microsoft.com/office/powerpoint/2010/main" val="117156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Consultas de escritura que utilizan FVT en línea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</a:t>
            </a:r>
            <a:r>
              <a:rPr lang="es-GT" sz="2400" dirty="0"/>
              <a:t>FVT</a:t>
            </a:r>
            <a:r>
              <a:rPr lang="es-GT" sz="2400" kern="0" dirty="0">
                <a:solidFill>
                  <a:srgbClr val="000000"/>
                </a:solidFill>
              </a:rPr>
              <a:t> se denominan expresiones de tabla con definiciones almacenadas en una base de datos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</a:t>
            </a:r>
            <a:r>
              <a:rPr lang="es-GT" sz="2400" dirty="0"/>
              <a:t>FVT</a:t>
            </a:r>
            <a:r>
              <a:rPr lang="es-GT" sz="2400" kern="0" dirty="0">
                <a:solidFill>
                  <a:srgbClr val="000000"/>
                </a:solidFill>
              </a:rPr>
              <a:t> devuelven una tabla virtual a la consulta de llamada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SQL Server proporciona dos tipos de </a:t>
            </a:r>
            <a:r>
              <a:rPr lang="es-GT" sz="2400" dirty="0"/>
              <a:t>FVT</a:t>
            </a:r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 err="1">
                <a:solidFill>
                  <a:srgbClr val="000000"/>
                </a:solidFill>
              </a:rPr>
              <a:t>Inline</a:t>
            </a:r>
            <a:r>
              <a:rPr lang="es-GT" sz="2400" kern="0" dirty="0">
                <a:solidFill>
                  <a:srgbClr val="000000"/>
                </a:solidFill>
              </a:rPr>
              <a:t>, basado en una sola sentencia SELECT</a:t>
            </a:r>
          </a:p>
          <a:p>
            <a:pPr lvl="0"/>
            <a:r>
              <a:rPr lang="es-GT" sz="2400" kern="0" dirty="0" err="1">
                <a:solidFill>
                  <a:srgbClr val="000000"/>
                </a:solidFill>
              </a:rPr>
              <a:t>Multi-statement</a:t>
            </a:r>
            <a:r>
              <a:rPr lang="es-GT" sz="2400" kern="0" dirty="0">
                <a:solidFill>
                  <a:srgbClr val="000000"/>
                </a:solidFill>
              </a:rPr>
              <a:t>, que crea y carga una variable de tabla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 diferencia de las vistas, los </a:t>
            </a:r>
            <a:r>
              <a:rPr lang="es-GT" sz="2400" dirty="0" err="1"/>
              <a:t>FVTs</a:t>
            </a:r>
            <a:r>
              <a:rPr lang="es-GT" sz="2400" kern="0" dirty="0">
                <a:solidFill>
                  <a:srgbClr val="000000"/>
                </a:solidFill>
              </a:rPr>
              <a:t> admiten parámetros de entrada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</a:t>
            </a:r>
            <a:r>
              <a:rPr lang="es-GT" sz="2400" dirty="0"/>
              <a:t>FVT</a:t>
            </a:r>
            <a:r>
              <a:rPr lang="es-GT" sz="2400" kern="0" dirty="0">
                <a:solidFill>
                  <a:srgbClr val="000000"/>
                </a:solidFill>
              </a:rPr>
              <a:t> en línea pueden considerarse como vistas parametrizadas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0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Crear</a:t>
            </a:r>
            <a:r>
              <a:rPr lang="en-GB" dirty="0"/>
              <a:t> FVT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linea</a:t>
            </a:r>
            <a:r>
              <a:rPr lang="en-GB" dirty="0"/>
              <a:t> Simples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Los FVT son creados por administradores y desarrolladores</a:t>
            </a:r>
          </a:p>
          <a:p>
            <a:r>
              <a:rPr lang="es-GT" sz="2400" kern="0" dirty="0"/>
              <a:t>Cree y nombre la función y los parámetros opcionales con CREATE FUNCTION</a:t>
            </a:r>
          </a:p>
          <a:p>
            <a:r>
              <a:rPr lang="es-GT" sz="2400" kern="0" dirty="0"/>
              <a:t>Declare el tipo de retorno como TABLE</a:t>
            </a:r>
          </a:p>
          <a:p>
            <a:r>
              <a:rPr lang="es-GT" sz="2400" kern="0" dirty="0"/>
              <a:t>Definir la sentencia SELECT </a:t>
            </a:r>
            <a:r>
              <a:rPr lang="es-GT" sz="2400" kern="0" dirty="0" err="1"/>
              <a:t>inline</a:t>
            </a:r>
            <a:r>
              <a:rPr lang="es-GT" sz="2400" kern="0" dirty="0"/>
              <a:t> después de RETURN</a:t>
            </a:r>
            <a:endParaRPr lang="en-US" sz="2400" b="0" kern="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86677" y="3749029"/>
            <a:ext cx="7747686" cy="26853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fn_LineTotal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@orderid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RETURNS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</a:p>
          <a:p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RETURN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((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discount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))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		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DECIMAL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8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2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))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line_total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Sales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orderid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@orderid </a:t>
            </a:r>
            <a:r>
              <a:rPr lang="en-US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121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Recuperación de datos de una FVT en línea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SELECT desde la función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Usar nombre de dos partes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Pasar parámetros</a:t>
            </a: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621841"/>
              </p:ext>
            </p:extLst>
          </p:nvPr>
        </p:nvGraphicFramePr>
        <p:xfrm>
          <a:off x="481914" y="4057170"/>
          <a:ext cx="7728636" cy="15849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6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2462.40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1088.00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81914" y="2812108"/>
            <a:ext cx="7747686" cy="67133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orderid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line_total</a:t>
            </a:r>
            <a:endParaRPr lang="en-US" b="1" dirty="0">
              <a:solidFill>
                <a:prstClr val="black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fn_LineTotal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10252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LT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4608742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230</TotalTime>
  <Words>1002</Words>
  <Application>Microsoft Office PowerPoint</Application>
  <PresentationFormat>Presentación en pantalla (4:3)</PresentationFormat>
  <Paragraphs>232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19</vt:i4>
      </vt:variant>
      <vt:variant>
        <vt:lpstr>Títulos de diapositiva</vt:lpstr>
      </vt:variant>
      <vt:variant>
        <vt:i4>18</vt:i4>
      </vt:variant>
    </vt:vector>
  </HeadingPairs>
  <TitlesOfParts>
    <vt:vector size="44" baseType="lpstr">
      <vt:lpstr>Segoe UI</vt:lpstr>
      <vt:lpstr>Calibri</vt:lpstr>
      <vt:lpstr>Lucida Sans Unicode</vt:lpstr>
      <vt:lpstr>Arial</vt:lpstr>
      <vt:lpstr>Verdana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6_NG_MOC_Core_ModuleNew2</vt:lpstr>
      <vt:lpstr>7_NG_MOC_Core_ModuleNew2</vt:lpstr>
      <vt:lpstr>8_NG_MOC_Core_ModuleNew2</vt:lpstr>
      <vt:lpstr>9_NG_MOC_Core_ModuleNew2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18_NG_MOC_Core_ModuleNew2</vt:lpstr>
      <vt:lpstr>19_NG_MOC_Core_ModuleNew2</vt:lpstr>
      <vt:lpstr>20_NG_MOC_Core_ModuleNew2</vt:lpstr>
      <vt:lpstr>22_NG_MOC_Core_ModuleNew2</vt:lpstr>
      <vt:lpstr>Módulo 11</vt:lpstr>
      <vt:lpstr>Temas</vt:lpstr>
      <vt:lpstr>Lección 1: Uso de vistas</vt:lpstr>
      <vt:lpstr>Escribir consultas que devuelven resultados de vistas</vt:lpstr>
      <vt:lpstr>Creación de vistas sencillas</vt:lpstr>
      <vt:lpstr>Lección 2: Usar Funciones de conValores de Tabla en Linea</vt:lpstr>
      <vt:lpstr>Consultas de escritura que utilizan FVT en línea</vt:lpstr>
      <vt:lpstr>Crear FVT en linea Simples</vt:lpstr>
      <vt:lpstr>Recuperación de datos de una FVT en línea</vt:lpstr>
      <vt:lpstr>Lección 3: Uso de tablas derivadas</vt:lpstr>
      <vt:lpstr>Escritura de consultas con tablas derivadas</vt:lpstr>
      <vt:lpstr>Directrices para tablas derivadas</vt:lpstr>
      <vt:lpstr>Uso de alias para nombres de columnas en tablas derivadas</vt:lpstr>
      <vt:lpstr>Pasando Argumentos a Tablas Derivadas</vt:lpstr>
      <vt:lpstr>Anidamiento y reutilización de tablas derivadas</vt:lpstr>
      <vt:lpstr>Lección 4: Uso de CTEs</vt:lpstr>
      <vt:lpstr>Escribir consultas con CTEs</vt:lpstr>
      <vt:lpstr>Creación de consultas con expresiones de tabla comunes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</dc:title>
  <dc:creator>Christopher Bartlett</dc:creator>
  <cp:lastModifiedBy>Víctor Hugo Cárdenas Valenzuela</cp:lastModifiedBy>
  <cp:revision>26</cp:revision>
  <dcterms:created xsi:type="dcterms:W3CDTF">2014-08-05T10:49:54Z</dcterms:created>
  <dcterms:modified xsi:type="dcterms:W3CDTF">2018-01-06T03:29:22Z</dcterms:modified>
</cp:coreProperties>
</file>