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19.xml" ContentType="application/vnd.openxmlformats-officedocument.them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3" r:id="rId2"/>
    <p:sldMasterId id="2147483686" r:id="rId3"/>
    <p:sldMasterId id="2147483699" r:id="rId4"/>
    <p:sldMasterId id="2147483712" r:id="rId5"/>
    <p:sldMasterId id="2147483725" r:id="rId6"/>
    <p:sldMasterId id="2147483738" r:id="rId7"/>
    <p:sldMasterId id="2147483751" r:id="rId8"/>
    <p:sldMasterId id="2147483764" r:id="rId9"/>
    <p:sldMasterId id="2147483777" r:id="rId10"/>
    <p:sldMasterId id="2147483790" r:id="rId11"/>
    <p:sldMasterId id="2147483803" r:id="rId12"/>
    <p:sldMasterId id="2147483829" r:id="rId13"/>
    <p:sldMasterId id="2147483842" r:id="rId14"/>
    <p:sldMasterId id="2147483855" r:id="rId15"/>
    <p:sldMasterId id="2147483868" r:id="rId16"/>
    <p:sldMasterId id="2147483894" r:id="rId17"/>
    <p:sldMasterId id="2147483907" r:id="rId18"/>
    <p:sldMasterId id="2147483920" r:id="rId19"/>
    <p:sldMasterId id="2147483933" r:id="rId20"/>
  </p:sldMasterIdLst>
  <p:notesMasterIdLst>
    <p:notesMasterId r:id="rId40"/>
  </p:notes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9" r:id="rId33"/>
    <p:sldId id="270" r:id="rId34"/>
    <p:sldId id="271" r:id="rId35"/>
    <p:sldId id="272" r:id="rId36"/>
    <p:sldId id="274" r:id="rId37"/>
    <p:sldId id="275" r:id="rId38"/>
    <p:sldId id="276" r:id="rId39"/>
  </p:sldIdLst>
  <p:sldSz cx="9144000" cy="6858000" type="screen4x3"/>
  <p:notesSz cx="6858000" cy="9144000"/>
  <p:embeddedFontLst>
    <p:embeddedFont>
      <p:font typeface="Segoe" panose="020B0604020202020204" charset="0"/>
      <p:regular r:id="rId41"/>
      <p:bold r:id="rId42"/>
      <p:italic r:id="rId43"/>
      <p:boldItalic r:id="rId44"/>
    </p:embeddedFont>
    <p:embeddedFont>
      <p:font typeface="Lucida Sans Unicode" panose="020B0602030504020204" pitchFamily="34" charset="0"/>
      <p:regular r:id="rId45"/>
    </p:embeddedFont>
    <p:embeddedFont>
      <p:font typeface="ＭＳ Ｐゴシック" panose="020B0600070205080204" pitchFamily="34" charset="-128"/>
      <p:regular r:id="rId46"/>
    </p:embeddedFont>
    <p:embeddedFont>
      <p:font typeface="Segoe UI" panose="020B0502040204020203" pitchFamily="34" charset="0"/>
      <p:regular r:id="rId47"/>
      <p:bold r:id="rId48"/>
      <p:italic r:id="rId49"/>
      <p:boldItalic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Lucida Sans Typewriter" panose="020B0509030504030204" pitchFamily="49" charset="0"/>
      <p:regular r:id="rId55"/>
      <p:bold r:id="rId56"/>
      <p:italic r:id="rId57"/>
      <p:boldItalic r:id="rId58"/>
    </p:embeddedFont>
    <p:embeddedFont>
      <p:font typeface="Verdana" panose="020B0604030504040204" pitchFamily="34" charset="0"/>
      <p:regular r:id="rId59"/>
      <p:bold r:id="rId60"/>
      <p:italic r:id="rId61"/>
      <p:boldItalic r:id="rId6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456" autoAdjust="0"/>
  </p:normalViewPr>
  <p:slideViewPr>
    <p:cSldViewPr snapToGrid="0">
      <p:cViewPr varScale="1">
        <p:scale>
          <a:sx n="59" d="100"/>
          <a:sy n="59" d="100"/>
        </p:scale>
        <p:origin x="9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0" d="100"/>
          <a:sy n="70" d="100"/>
        </p:scale>
        <p:origin x="-2971" y="-19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6.xml"/><Relationship Id="rId39" Type="http://schemas.openxmlformats.org/officeDocument/2006/relationships/slide" Target="slides/slide19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63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slide" Target="slides/slide17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61" Type="http://schemas.openxmlformats.org/officeDocument/2006/relationships/font" Target="fonts/font21.fntdata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1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font" Target="fonts/font20.fntdata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64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slide" Target="slides/slide18.xml"/><Relationship Id="rId46" Type="http://schemas.openxmlformats.org/officeDocument/2006/relationships/font" Target="fonts/font6.fntdata"/><Relationship Id="rId59" Type="http://schemas.openxmlformats.org/officeDocument/2006/relationships/font" Target="fonts/font19.fntdata"/><Relationship Id="rId67" Type="http://schemas.microsoft.com/office/2015/10/relationships/revisionInfo" Target="revisionInfo.xml"/><Relationship Id="rId20" Type="http://schemas.openxmlformats.org/officeDocument/2006/relationships/slideMaster" Target="slideMasters/slideMaster20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B5B1C-B618-41C1-80D0-A430DB1CA0DF}" type="datetimeFigureOut">
              <a:rPr lang="en-GB" smtClean="0"/>
              <a:t>12/01/2018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B3D10-4438-47C9-BA80-505E8A3C15EA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92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B3D10-4438-47C9-BA80-505E8A3C15EA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3: Writing SELECT Queries</a:t>
            </a:r>
          </a:p>
        </p:txBody>
      </p:sp>
    </p:spTree>
    <p:extLst>
      <p:ext uri="{BB962C8B-B14F-4D97-AF65-F5344CB8AC3E}">
        <p14:creationId xmlns:p14="http://schemas.microsoft.com/office/powerpoint/2010/main" val="582624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B3D10-4438-47C9-BA80-505E8A3C15EA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3: Writing SELECT Queries</a:t>
            </a:r>
          </a:p>
        </p:txBody>
      </p:sp>
    </p:spTree>
    <p:extLst>
      <p:ext uri="{BB962C8B-B14F-4D97-AF65-F5344CB8AC3E}">
        <p14:creationId xmlns:p14="http://schemas.microsoft.com/office/powerpoint/2010/main" val="534863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B3D10-4438-47C9-BA80-505E8A3C15EA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3: Writing SELECT Queries</a:t>
            </a:r>
          </a:p>
        </p:txBody>
      </p:sp>
    </p:spTree>
    <p:extLst>
      <p:ext uri="{BB962C8B-B14F-4D97-AF65-F5344CB8AC3E}">
        <p14:creationId xmlns:p14="http://schemas.microsoft.com/office/powerpoint/2010/main" val="3874720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B3D10-4438-47C9-BA80-505E8A3C15EA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3: Writing SELECT Queries</a:t>
            </a:r>
          </a:p>
        </p:txBody>
      </p:sp>
    </p:spTree>
    <p:extLst>
      <p:ext uri="{BB962C8B-B14F-4D97-AF65-F5344CB8AC3E}">
        <p14:creationId xmlns:p14="http://schemas.microsoft.com/office/powerpoint/2010/main" val="1548455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B3D10-4438-47C9-BA80-505E8A3C15EA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3: Writing SELECT Queries</a:t>
            </a:r>
          </a:p>
        </p:txBody>
      </p:sp>
    </p:spTree>
    <p:extLst>
      <p:ext uri="{BB962C8B-B14F-4D97-AF65-F5344CB8AC3E}">
        <p14:creationId xmlns:p14="http://schemas.microsoft.com/office/powerpoint/2010/main" val="3532445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B3D10-4438-47C9-BA80-505E8A3C15EA}" type="slidenum">
              <a:rPr lang="en-GB" smtClean="0"/>
              <a:t>14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3: Writing SELECT Queries</a:t>
            </a:r>
          </a:p>
        </p:txBody>
      </p:sp>
    </p:spTree>
    <p:extLst>
      <p:ext uri="{BB962C8B-B14F-4D97-AF65-F5344CB8AC3E}">
        <p14:creationId xmlns:p14="http://schemas.microsoft.com/office/powerpoint/2010/main" val="1049614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B3D10-4438-47C9-BA80-505E8A3C15EA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3: Writing SELECT Queries</a:t>
            </a:r>
          </a:p>
        </p:txBody>
      </p:sp>
    </p:spTree>
    <p:extLst>
      <p:ext uri="{BB962C8B-B14F-4D97-AF65-F5344CB8AC3E}">
        <p14:creationId xmlns:p14="http://schemas.microsoft.com/office/powerpoint/2010/main" val="2828769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B3D10-4438-47C9-BA80-505E8A3C15EA}" type="slidenum">
              <a:rPr lang="en-GB" smtClean="0"/>
              <a:t>16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3: Writing SELECT Queries</a:t>
            </a:r>
          </a:p>
        </p:txBody>
      </p:sp>
    </p:spTree>
    <p:extLst>
      <p:ext uri="{BB962C8B-B14F-4D97-AF65-F5344CB8AC3E}">
        <p14:creationId xmlns:p14="http://schemas.microsoft.com/office/powerpoint/2010/main" val="2152647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B3D10-4438-47C9-BA80-505E8A3C15EA}" type="slidenum">
              <a:rPr lang="en-GB" smtClean="0"/>
              <a:t>17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3: Writing SELECT Queries</a:t>
            </a:r>
          </a:p>
        </p:txBody>
      </p:sp>
    </p:spTree>
    <p:extLst>
      <p:ext uri="{BB962C8B-B14F-4D97-AF65-F5344CB8AC3E}">
        <p14:creationId xmlns:p14="http://schemas.microsoft.com/office/powerpoint/2010/main" val="3710204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B3D10-4438-47C9-BA80-505E8A3C15EA}" type="slidenum">
              <a:rPr lang="en-GB" smtClean="0"/>
              <a:t>18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3: Writing SELECT Queries</a:t>
            </a:r>
          </a:p>
        </p:txBody>
      </p:sp>
    </p:spTree>
    <p:extLst>
      <p:ext uri="{BB962C8B-B14F-4D97-AF65-F5344CB8AC3E}">
        <p14:creationId xmlns:p14="http://schemas.microsoft.com/office/powerpoint/2010/main" val="2786326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B3D10-4438-47C9-BA80-505E8A3C15EA}" type="slidenum">
              <a:rPr lang="en-GB" smtClean="0"/>
              <a:t>19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3: Writing SELECT Queries</a:t>
            </a:r>
          </a:p>
        </p:txBody>
      </p:sp>
    </p:spTree>
    <p:extLst>
      <p:ext uri="{BB962C8B-B14F-4D97-AF65-F5344CB8AC3E}">
        <p14:creationId xmlns:p14="http://schemas.microsoft.com/office/powerpoint/2010/main" val="89637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B3D10-4438-47C9-BA80-505E8A3C15EA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3: Writing SELECT Queries</a:t>
            </a:r>
          </a:p>
        </p:txBody>
      </p:sp>
    </p:spTree>
    <p:extLst>
      <p:ext uri="{BB962C8B-B14F-4D97-AF65-F5344CB8AC3E}">
        <p14:creationId xmlns:p14="http://schemas.microsoft.com/office/powerpoint/2010/main" val="254143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B3D10-4438-47C9-BA80-505E8A3C15EA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3: Writing SELECT Queries</a:t>
            </a:r>
          </a:p>
        </p:txBody>
      </p:sp>
    </p:spTree>
    <p:extLst>
      <p:ext uri="{BB962C8B-B14F-4D97-AF65-F5344CB8AC3E}">
        <p14:creationId xmlns:p14="http://schemas.microsoft.com/office/powerpoint/2010/main" val="3611778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B3D10-4438-47C9-BA80-505E8A3C15EA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3: Writing SELECT Queries</a:t>
            </a:r>
          </a:p>
        </p:txBody>
      </p:sp>
    </p:spTree>
    <p:extLst>
      <p:ext uri="{BB962C8B-B14F-4D97-AF65-F5344CB8AC3E}">
        <p14:creationId xmlns:p14="http://schemas.microsoft.com/office/powerpoint/2010/main" val="1861401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B3D10-4438-47C9-BA80-505E8A3C15EA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3: Writing SELECT Queries</a:t>
            </a:r>
          </a:p>
        </p:txBody>
      </p:sp>
    </p:spTree>
    <p:extLst>
      <p:ext uri="{BB962C8B-B14F-4D97-AF65-F5344CB8AC3E}">
        <p14:creationId xmlns:p14="http://schemas.microsoft.com/office/powerpoint/2010/main" val="3591875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B3D10-4438-47C9-BA80-505E8A3C15EA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3: Writing SELECT Queries</a:t>
            </a:r>
          </a:p>
        </p:txBody>
      </p:sp>
    </p:spTree>
    <p:extLst>
      <p:ext uri="{BB962C8B-B14F-4D97-AF65-F5344CB8AC3E}">
        <p14:creationId xmlns:p14="http://schemas.microsoft.com/office/powerpoint/2010/main" val="2981381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B3D10-4438-47C9-BA80-505E8A3C15EA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3: Writing SELECT Queries</a:t>
            </a:r>
          </a:p>
        </p:txBody>
      </p:sp>
    </p:spTree>
    <p:extLst>
      <p:ext uri="{BB962C8B-B14F-4D97-AF65-F5344CB8AC3E}">
        <p14:creationId xmlns:p14="http://schemas.microsoft.com/office/powerpoint/2010/main" val="2305588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B3D10-4438-47C9-BA80-505E8A3C15EA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3: Writing SELECT Queries</a:t>
            </a:r>
          </a:p>
        </p:txBody>
      </p:sp>
    </p:spTree>
    <p:extLst>
      <p:ext uri="{BB962C8B-B14F-4D97-AF65-F5344CB8AC3E}">
        <p14:creationId xmlns:p14="http://schemas.microsoft.com/office/powerpoint/2010/main" val="1030520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B3D10-4438-47C9-BA80-505E8A3C15EA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3: Writing SELECT Queries</a:t>
            </a:r>
          </a:p>
        </p:txBody>
      </p:sp>
    </p:spTree>
    <p:extLst>
      <p:ext uri="{BB962C8B-B14F-4D97-AF65-F5344CB8AC3E}">
        <p14:creationId xmlns:p14="http://schemas.microsoft.com/office/powerpoint/2010/main" val="207148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99883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2750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614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9549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200929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954902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371963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280357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3637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7497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88436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81613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8220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5373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889862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6477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3069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144591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09540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14776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300482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7102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69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36719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89927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31795338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1107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431488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9269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202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853521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80639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075893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2770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89664778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2956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494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17604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30033769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2629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424965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5424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0711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701981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278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3527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867581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161955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6210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2679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921170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3774315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5693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237006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1043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76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4878490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6891514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76139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51357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230076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5102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01207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30299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978121566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7387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8924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8076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4268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98637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0688203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65184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738159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394971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62559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1703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59030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748971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79002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0724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1182039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14741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15284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090488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958282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0345309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429799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29035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06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618524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20529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496896304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84298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3150730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7679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31892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86722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289954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1141310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6847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48710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3993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85515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95564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97149707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3254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2868195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44058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72847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0500943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290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00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397569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6960016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272291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93522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91958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107232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704732834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44648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982420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54538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415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2023081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7376640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045452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011802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2916357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06429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79434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3573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252109321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45004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3126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1533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76106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86719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566215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451717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0350831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2051538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78670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19557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096131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2436325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51165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25689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18037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04688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76238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1194841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356513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7361960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662039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9949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82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494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2834951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364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86634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96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5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589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43593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7551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689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39159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66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187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8951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6238162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682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34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666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782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070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68646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0088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9014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20383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093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876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0680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35694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158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75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4393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038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623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69986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579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97663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907775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280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6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558415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3339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42237760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0634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871498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2017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7880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436324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9100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596313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574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54297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1101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8707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05657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9378490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1166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6408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0039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4258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99547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69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352570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333851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386744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8913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6820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44285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04686627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92151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102554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877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8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88957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323469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427080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231611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86391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3916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67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63306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95258757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388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91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6.xml"/><Relationship Id="rId3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35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9.xml"/><Relationship Id="rId5" Type="http://schemas.openxmlformats.org/officeDocument/2006/relationships/slideLayout" Target="../slideLayouts/slideLayout233.xml"/><Relationship Id="rId10" Type="http://schemas.openxmlformats.org/officeDocument/2006/relationships/slideLayout" Target="../slideLayouts/slideLayout238.xml"/><Relationship Id="rId4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95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170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160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040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991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048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947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722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610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63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685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342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476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71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28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286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807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546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247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287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0400" y="2022868"/>
            <a:ext cx="5732417" cy="627864"/>
          </a:xfrm>
        </p:spPr>
        <p:txBody>
          <a:bodyPr/>
          <a:lstStyle/>
          <a:p>
            <a:r>
              <a:rPr lang="en-GB" dirty="0" err="1"/>
              <a:t>Módulo</a:t>
            </a:r>
            <a:r>
              <a:rPr lang="en-GB" dirty="0"/>
              <a:t>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 err="1"/>
              <a:t>Escribir</a:t>
            </a:r>
            <a:r>
              <a:rPr lang="en-GB" dirty="0"/>
              <a:t> </a:t>
            </a:r>
            <a:r>
              <a:rPr lang="en-GB" dirty="0" err="1"/>
              <a:t>consultas</a:t>
            </a:r>
            <a:r>
              <a:rPr lang="en-GB" dirty="0"/>
              <a:t> SELECT</a:t>
            </a:r>
          </a:p>
        </p:txBody>
      </p:sp>
    </p:spTree>
    <p:extLst>
      <p:ext uri="{BB962C8B-B14F-4D97-AF65-F5344CB8AC3E}">
        <p14:creationId xmlns:p14="http://schemas.microsoft.com/office/powerpoint/2010/main" val="2104599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baf14bf-b870-475b-b06d-496e8f8413a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Conjuntos de SQL y filas duplicadas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Los resultados de la consulta SQL no son realmente relacionales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No se garantiza que las filas sean únicas, no hay orden garantizada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Incluso las filas únicas en una tabla fuente pueden devolver valores duplicados para algunas columnas</a:t>
            </a: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83128" y="3341610"/>
            <a:ext cx="8100428" cy="735270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Typewriter" panose="020B0509030504030204" pitchFamily="49" charset="0"/>
                <a:cs typeface="Segoe UI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country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FROM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Customers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583128" y="4202643"/>
            <a:ext cx="8100428" cy="239762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country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--------------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Argentina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Argentina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Austria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Austria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Belgium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Belgium</a:t>
            </a:r>
          </a:p>
        </p:txBody>
      </p:sp>
    </p:spTree>
    <p:extLst>
      <p:ext uri="{BB962C8B-B14F-4D97-AF65-F5344CB8AC3E}">
        <p14:creationId xmlns:p14="http://schemas.microsoft.com/office/powerpoint/2010/main" val="96847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fe04e08-b085-4dc8-9fab-e57b11d28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Comprender</a:t>
            </a:r>
            <a:r>
              <a:rPr lang="en-GB" dirty="0"/>
              <a:t> DISTINCT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kern="0" dirty="0"/>
              <a:t>Especifica que solo las filas únicas pueden aparecer en el conjunto de resultados</a:t>
            </a:r>
          </a:p>
          <a:p>
            <a:r>
              <a:rPr lang="es-GT" kern="0" dirty="0"/>
              <a:t>Elimina los duplicados según los resultados de la lista de columnas, no la tabla fuente</a:t>
            </a:r>
          </a:p>
          <a:p>
            <a:r>
              <a:rPr lang="es-GT" kern="0" dirty="0"/>
              <a:t>Proporciona exclusividad en un conjunto de columnas seleccionadas</a:t>
            </a:r>
          </a:p>
          <a:p>
            <a:r>
              <a:rPr lang="es-GT" kern="0" dirty="0"/>
              <a:t>Elimina las filas ya operadas por las cláusulas WHERE, HAVING y GROUP BY</a:t>
            </a:r>
          </a:p>
          <a:p>
            <a:r>
              <a:rPr lang="es-GT" kern="0" dirty="0"/>
              <a:t>Algunas consultas pueden mejorar el rendimiento filtrando los duplicados antes de la ejecución de la cláusula SELECT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9234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2d25c6f-c178-4023-9ed6-50d1b595041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Sintaxis</a:t>
            </a:r>
            <a:r>
              <a:rPr lang="en-GB" dirty="0"/>
              <a:t> SELECT DISTINCT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444625" y="1133539"/>
            <a:ext cx="6256338" cy="95904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DISTINCT &lt;column list&gt;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en-US" sz="2000" b="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&lt;table or view&gt;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444625" y="2584944"/>
            <a:ext cx="6256338" cy="735270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Sans Typewriter" panose="020B0509030504030204" pitchFamily="49" charset="0"/>
                <a:cs typeface="Segoe UI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DISTINCT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companyname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country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FROM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Customers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444625" y="3801764"/>
            <a:ext cx="6256338" cy="2333685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companyname    country</a:t>
            </a:r>
          </a:p>
          <a:p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-------------- -------</a:t>
            </a:r>
          </a:p>
          <a:p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Customer AHPOP UK</a:t>
            </a:r>
          </a:p>
          <a:p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Customer AHXHT Mexico</a:t>
            </a:r>
          </a:p>
          <a:p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Customer AZJED Germany</a:t>
            </a:r>
          </a:p>
          <a:p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Customer BSVAR France</a:t>
            </a:r>
          </a:p>
          <a:p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Customer CCFIZ Poland</a:t>
            </a:r>
          </a:p>
        </p:txBody>
      </p:sp>
    </p:spTree>
    <p:extLst>
      <p:ext uri="{BB962C8B-B14F-4D97-AF65-F5344CB8AC3E}">
        <p14:creationId xmlns:p14="http://schemas.microsoft.com/office/powerpoint/2010/main" val="49547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9803ad3-332e-4364-9307-825bc724ef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3: Usar alias de columnas y tablas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GT" dirty="0"/>
              <a:t>Usar alias para referirse a columnas</a:t>
            </a:r>
          </a:p>
          <a:p>
            <a:pPr lvl="0"/>
            <a:r>
              <a:rPr lang="es-GT" dirty="0"/>
              <a:t>Usar alias para referirse a las tablas</a:t>
            </a:r>
          </a:p>
          <a:p>
            <a:pPr lvl="0"/>
            <a:r>
              <a:rPr lang="es-GT" dirty="0"/>
              <a:t>El impacto de la orden de procesamiento lógico en los alias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88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84553d2-d301-40a7-80fa-d153bc78760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Usar</a:t>
            </a:r>
            <a:r>
              <a:rPr lang="en-GB" dirty="0"/>
              <a:t> alias para </a:t>
            </a:r>
            <a:r>
              <a:rPr lang="en-GB" dirty="0" err="1"/>
              <a:t>referirse</a:t>
            </a:r>
            <a:r>
              <a:rPr lang="en-GB" dirty="0"/>
              <a:t> a </a:t>
            </a:r>
            <a:r>
              <a:rPr lang="en-GB" dirty="0" err="1"/>
              <a:t>columnas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kern="0" dirty="0">
                <a:solidFill>
                  <a:srgbClr val="000000"/>
                </a:solidFill>
              </a:rPr>
              <a:t>Alias de </a:t>
            </a:r>
            <a:r>
              <a:rPr lang="en-US" kern="0" dirty="0" err="1">
                <a:solidFill>
                  <a:srgbClr val="000000"/>
                </a:solidFill>
              </a:rPr>
              <a:t>columna</a:t>
            </a:r>
            <a:r>
              <a:rPr lang="en-US" kern="0" dirty="0">
                <a:solidFill>
                  <a:srgbClr val="000000"/>
                </a:solidFill>
              </a:rPr>
              <a:t> que </a:t>
            </a:r>
            <a:r>
              <a:rPr lang="en-US" kern="0" dirty="0" err="1">
                <a:solidFill>
                  <a:srgbClr val="000000"/>
                </a:solidFill>
              </a:rPr>
              <a:t>usan</a:t>
            </a:r>
            <a:r>
              <a:rPr lang="en-US" kern="0" dirty="0">
                <a:solidFill>
                  <a:srgbClr val="000000"/>
                </a:solidFill>
              </a:rPr>
              <a:t> AS</a:t>
            </a: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Alias de </a:t>
            </a:r>
            <a:r>
              <a:rPr lang="en-US" kern="0" dirty="0" err="1">
                <a:solidFill>
                  <a:srgbClr val="000000"/>
                </a:solidFill>
              </a:rPr>
              <a:t>columna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usando</a:t>
            </a:r>
            <a:r>
              <a:rPr lang="en-US" kern="0" dirty="0">
                <a:solidFill>
                  <a:srgbClr val="000000"/>
                </a:solidFill>
              </a:rPr>
              <a:t> =</a:t>
            </a: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Alias de </a:t>
            </a:r>
            <a:r>
              <a:rPr lang="en-US" kern="0" dirty="0" err="1">
                <a:solidFill>
                  <a:srgbClr val="000000"/>
                </a:solidFill>
              </a:rPr>
              <a:t>columna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accidentales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 txBox="1">
            <a:spLocks noChangeArrowheads="1"/>
          </p:cNvSpPr>
          <p:nvPr/>
        </p:nvSpPr>
        <p:spPr bwMode="auto">
          <a:xfrm>
            <a:off x="458788" y="1714924"/>
            <a:ext cx="7751762" cy="57542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174625" indent="-17462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69863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54075" indent="-173038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254125" indent="-16510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Font typeface="Segoe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5446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0000FF"/>
                </a:solidFill>
                <a:latin typeface="Lucida Sans Typewriter" panose="020B0509030504030204" pitchFamily="49" charset="0"/>
                <a:cs typeface="Segoe UI" pitchFamily="34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orderid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unitprice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qty </a:t>
            </a:r>
            <a:r>
              <a:rPr lang="en-US" sz="18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quantity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Sales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OrderDetails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458788" y="3682918"/>
            <a:ext cx="7751762" cy="57542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174625" indent="-17462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69863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54075" indent="-173038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254125" indent="-16510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Font typeface="Segoe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5446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0000FF"/>
                </a:solidFill>
                <a:latin typeface="Lucida Sans Typewriter" panose="020B0509030504030204" pitchFamily="49" charset="0"/>
                <a:cs typeface="Segoe UI" pitchFamily="34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orderid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unitprice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quantity </a:t>
            </a:r>
            <a:r>
              <a:rPr lang="en-US" sz="1800" b="1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qty </a:t>
            </a:r>
            <a:endParaRPr lang="en-US" sz="1800" dirty="0">
              <a:solidFill>
                <a:srgbClr val="0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8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Sales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OrderDetails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  <p:sp>
        <p:nvSpPr>
          <p:cNvPr id="7" name="AutoShape 3"/>
          <p:cNvSpPr txBox="1">
            <a:spLocks noChangeArrowheads="1"/>
          </p:cNvSpPr>
          <p:nvPr/>
        </p:nvSpPr>
        <p:spPr bwMode="auto">
          <a:xfrm>
            <a:off x="458788" y="5647458"/>
            <a:ext cx="7751762" cy="57542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174625" indent="-17462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69863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54075" indent="-173038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254125" indent="-16510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Font typeface="Segoe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5446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ClrTx/>
              <a:buSzTx/>
              <a:buNone/>
              <a:tabLst>
                <a:tab pos="457200" algn="l"/>
              </a:tabLst>
              <a:defRPr/>
            </a:pPr>
            <a:r>
              <a:rPr lang="en-US" sz="1800" b="1" dirty="0">
                <a:solidFill>
                  <a:srgbClr val="0000FF"/>
                </a:solidFill>
                <a:latin typeface="Lucida Sans Typewriter" panose="020B0509030504030204" pitchFamily="49" charset="0"/>
                <a:cs typeface="Segoe UI" pitchFamily="34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orderid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unitprice</a:t>
            </a:r>
            <a:r>
              <a:rPr lang="en-US" sz="18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quantity </a:t>
            </a:r>
            <a:endParaRPr lang="en-US" sz="1800" dirty="0">
              <a:solidFill>
                <a:srgbClr val="0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8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Sales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OrderDetails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86740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6bc6441-74ea-456f-a24b-e5537bdd02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Usar alias para referirse a las tablas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Crear alias de tabla en la cláusula FROM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Alias de tabla con AS</a:t>
            </a: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Alias de tabla sin AS</a:t>
            </a: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Usar alias de tabla en la cláusula SELECT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 txBox="1">
            <a:spLocks noChangeArrowheads="1"/>
          </p:cNvSpPr>
          <p:nvPr/>
        </p:nvSpPr>
        <p:spPr bwMode="auto">
          <a:xfrm>
            <a:off x="571083" y="2163588"/>
            <a:ext cx="7751762" cy="57542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174625" indent="-17462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69863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54075" indent="-173038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254125" indent="-16510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Font typeface="Segoe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5446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0000FF"/>
                </a:solidFill>
                <a:latin typeface="Lucida Sans Typewriter" panose="020B0509030504030204" pitchFamily="49" charset="0"/>
                <a:cs typeface="Segoe UI" pitchFamily="34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custid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orderdate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FROM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Sales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 </a:t>
            </a:r>
            <a:r>
              <a:rPr lang="en-US" sz="18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SO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571083" y="3655757"/>
            <a:ext cx="7751762" cy="57542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174625" indent="-17462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69863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54075" indent="-173038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254125" indent="-16510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Font typeface="Segoe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5446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0000FF"/>
                </a:solidFill>
                <a:latin typeface="Lucida Sans Typewriter" panose="020B0509030504030204" pitchFamily="49" charset="0"/>
                <a:cs typeface="Segoe UI" pitchFamily="34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custid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orderdate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FROM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Sales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 SO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  <p:sp>
        <p:nvSpPr>
          <p:cNvPr id="7" name="AutoShape 3"/>
          <p:cNvSpPr txBox="1">
            <a:spLocks noChangeArrowheads="1"/>
          </p:cNvSpPr>
          <p:nvPr/>
        </p:nvSpPr>
        <p:spPr bwMode="auto">
          <a:xfrm>
            <a:off x="517153" y="5249556"/>
            <a:ext cx="7751762" cy="57542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174625" indent="-17462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69863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54075" indent="-173038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254125" indent="-16510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Font typeface="Segoe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5446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0000FF"/>
                </a:solidFill>
                <a:latin typeface="Lucida Sans Typewriter" panose="020B0509030504030204" pitchFamily="49" charset="0"/>
                <a:cs typeface="Segoe UI" pitchFamily="34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SO.custid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SO.orderdate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FROM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Sales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 </a:t>
            </a:r>
            <a:r>
              <a:rPr lang="en-US" sz="18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SO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0851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01170552-122c-40f9-b191-6f18768e28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4" y="-2"/>
            <a:ext cx="8117569" cy="740664"/>
          </a:xfrm>
        </p:spPr>
        <p:txBody>
          <a:bodyPr/>
          <a:lstStyle/>
          <a:p>
            <a:r>
              <a:rPr lang="es-GT" dirty="0"/>
              <a:t>El impacto de la orden de procesamiento lógico en los alias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Cláusulas FROM, WHERE, y HAVING procesadas antes de SELECT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Los alias creados en la cláusula SELECT solo son visibles para ORDER BY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Las expresiones con alias en la cláusula SELECT pueden repetirse en cualquier otro lugar de la consulta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602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e879963-9608-4971-b59e-f8fd1a65f3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4: Escribir expresiones CASE simples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GT" dirty="0"/>
              <a:t>Usar expresiones CASE en cláusulas SELECT</a:t>
            </a:r>
          </a:p>
          <a:p>
            <a:pPr lvl="0"/>
            <a:r>
              <a:rPr lang="es-GT" dirty="0"/>
              <a:t>Formas de expresiones CASE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975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731f42e4-d5bf-4387-a7ba-67d87be06b0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Usar expresiones CASE en cláusulas SELECT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Las expresiones T-SQL CASE devuelven un único valor (escalar)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Las expresiones CASE se pueden usar en: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SELECCIONAR lista de columnas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DONDE o TENER cláusulas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Cláusula ORDER BY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CASE devuelve el resultado de la expresión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No es un mecanismo de control de flujo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En la cláusula SELECT, CASE se comporta como una columna calculada que requiere un alias</a:t>
            </a:r>
            <a:endParaRPr lang="en-US" sz="2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50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1bf3a80b-4613-4bd8-b79a-c1b366c161d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Formas</a:t>
            </a:r>
            <a:r>
              <a:rPr lang="en-GB" dirty="0"/>
              <a:t> de </a:t>
            </a:r>
            <a:r>
              <a:rPr lang="en-GB" dirty="0" err="1"/>
              <a:t>expresiones</a:t>
            </a:r>
            <a:r>
              <a:rPr lang="en-GB" dirty="0"/>
              <a:t> CASE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kern="0" dirty="0"/>
              <a:t>Dos formas de expresiones T-SQL CASE:</a:t>
            </a:r>
          </a:p>
          <a:p>
            <a:r>
              <a:rPr lang="es-GT" kern="0" dirty="0"/>
              <a:t>CASE simple</a:t>
            </a:r>
          </a:p>
          <a:p>
            <a:pPr lvl="1"/>
            <a:r>
              <a:rPr lang="es-GT" kern="0" dirty="0"/>
              <a:t>Compara un valor con una lista de valores posibles</a:t>
            </a:r>
          </a:p>
          <a:p>
            <a:pPr lvl="1"/>
            <a:r>
              <a:rPr lang="es-GT" kern="0" dirty="0"/>
              <a:t>Devuelve la primera coincidencia</a:t>
            </a:r>
          </a:p>
          <a:p>
            <a:pPr lvl="1"/>
            <a:r>
              <a:rPr lang="es-GT" kern="0" dirty="0"/>
              <a:t>Si no coincide, devuelve el valor encontrado en la cláusula ELSE opcional</a:t>
            </a:r>
          </a:p>
          <a:p>
            <a:pPr lvl="1"/>
            <a:r>
              <a:rPr lang="es-GT" kern="0" dirty="0"/>
              <a:t>Si no coincide y no hay ELSE, devuelve NULL</a:t>
            </a:r>
          </a:p>
          <a:p>
            <a:r>
              <a:rPr lang="es-GT" kern="0" dirty="0"/>
              <a:t>CASE buscado</a:t>
            </a:r>
          </a:p>
          <a:p>
            <a:pPr lvl="1"/>
            <a:r>
              <a:rPr lang="es-GT" kern="0" dirty="0"/>
              <a:t>Evalúa un conjunto de predicados o expresiones lógicas</a:t>
            </a:r>
          </a:p>
          <a:p>
            <a:pPr lvl="1"/>
            <a:r>
              <a:rPr lang="es-GT" kern="0" dirty="0"/>
              <a:t>Devuelve el valor encontrado en la cláusula THEN que coincide con la primera expresión que se evalúa como TRUE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33005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Escribir consultas SELECT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GT" dirty="0"/>
              <a:t>Descripción general del módulo</a:t>
            </a:r>
          </a:p>
          <a:p>
            <a:pPr lvl="0"/>
            <a:r>
              <a:rPr lang="es-GT" dirty="0"/>
              <a:t>Escribir declaraciones SELECT simples</a:t>
            </a:r>
          </a:p>
          <a:p>
            <a:pPr lvl="0"/>
            <a:r>
              <a:rPr lang="es-GT" dirty="0"/>
              <a:t>Eliminando duplicados con DISTINCT</a:t>
            </a:r>
          </a:p>
          <a:p>
            <a:pPr lvl="0"/>
            <a:r>
              <a:rPr lang="es-GT" dirty="0"/>
              <a:t>Usar alias de columna y tabla</a:t>
            </a:r>
          </a:p>
          <a:p>
            <a:pPr lvl="0"/>
            <a:r>
              <a:rPr lang="es-GT" dirty="0"/>
              <a:t>Escribir expresiones CASE simples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80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1: Escribir declaraciones SELECT simples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GT" dirty="0"/>
              <a:t>Elementos de la declaración SELECT</a:t>
            </a:r>
          </a:p>
          <a:p>
            <a:pPr lvl="0"/>
            <a:r>
              <a:rPr lang="es-GT" dirty="0"/>
              <a:t>Recuperando columnas de una tabla o vista</a:t>
            </a:r>
          </a:p>
          <a:p>
            <a:pPr lvl="0"/>
            <a:r>
              <a:rPr lang="es-GT" dirty="0"/>
              <a:t>Exhibiendo Columnas</a:t>
            </a:r>
          </a:p>
          <a:p>
            <a:pPr lvl="0"/>
            <a:r>
              <a:rPr lang="es-GT" dirty="0"/>
              <a:t>Usar cálculos en la cláusula SELECT</a:t>
            </a:r>
          </a:p>
          <a:p>
            <a:pPr lvl="0"/>
            <a:r>
              <a:rPr lang="es-GT" dirty="0"/>
              <a:t>Demostración: Escribir declaraciones SELECT simples</a:t>
            </a:r>
          </a:p>
        </p:txBody>
      </p:sp>
    </p:spTree>
    <p:extLst>
      <p:ext uri="{BB962C8B-B14F-4D97-AF65-F5344CB8AC3E}">
        <p14:creationId xmlns:p14="http://schemas.microsoft.com/office/powerpoint/2010/main" val="58792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b815f6b-9c51-4f3a-803e-ecd54c9b54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Elementos de la declaración SELECT</a:t>
            </a:r>
            <a:endParaRPr lang="en-GB" dirty="0"/>
          </a:p>
        </p:txBody>
      </p:sp>
      <p:graphicFrame>
        <p:nvGraphicFramePr>
          <p:cNvPr id="5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589263"/>
              </p:ext>
            </p:extLst>
          </p:nvPr>
        </p:nvGraphicFramePr>
        <p:xfrm>
          <a:off x="990010" y="1214911"/>
          <a:ext cx="7122453" cy="458844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47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6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egoe" pitchFamily="34" charset="0"/>
                        </a:rPr>
                        <a:t>Cláusula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Segoe" pitchFamily="34" charset="0"/>
                        <a:ea typeface="ＭＳ Ｐゴシック" pitchFamily="-112" charset="-128"/>
                      </a:endParaRPr>
                    </a:p>
                  </a:txBody>
                  <a:tcPr marT="91440" marB="91440" anchor="ctr" horzOverflow="overflow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egoe" pitchFamily="34" charset="0"/>
                        </a:rPr>
                        <a:t>Expresión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Segoe" pitchFamily="34" charset="0"/>
                        <a:ea typeface="ＭＳ Ｐゴシック" pitchFamily="-112" charset="-128"/>
                      </a:endParaRPr>
                    </a:p>
                  </a:txBody>
                  <a:tcPr marT="91440" marB="91440" anchor="ctr" horzOverflow="overflow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Segoe" pitchFamily="34" charset="0"/>
                        </a:rPr>
                        <a:t>SELECT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ea typeface="ＭＳ Ｐゴシック" pitchFamily="-112" charset="-128"/>
                      </a:endParaRPr>
                    </a:p>
                  </a:txBody>
                  <a:tcPr marT="91440" marB="91440"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Segoe" pitchFamily="34" charset="0"/>
                        </a:rPr>
                        <a:t>&lt;</a:t>
                      </a:r>
                      <a:r>
                        <a:rPr kumimoji="0" lang="en-US" sz="2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Segoe" pitchFamily="34" charset="0"/>
                        </a:rPr>
                        <a:t>seleccionar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Segoe" pitchFamily="34" charset="0"/>
                        </a:rPr>
                        <a:t> </a:t>
                      </a:r>
                      <a:r>
                        <a:rPr kumimoji="0" lang="en-US" sz="2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Segoe" pitchFamily="34" charset="0"/>
                        </a:rPr>
                        <a:t>lista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Segoe" pitchFamily="34" charset="0"/>
                        </a:rPr>
                        <a:t>&gt;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ea typeface="ＭＳ Ｐゴシック" pitchFamily="-112" charset="-128"/>
                      </a:endParaRPr>
                    </a:p>
                  </a:txBody>
                  <a:tcPr marT="91440" marB="9144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Segoe" pitchFamily="34" charset="0"/>
                        </a:rPr>
                        <a:t>FROM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ea typeface="ＭＳ Ｐゴシック" pitchFamily="-112" charset="-128"/>
                      </a:endParaRPr>
                    </a:p>
                  </a:txBody>
                  <a:tcPr marT="91440" marB="91440"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Segoe" pitchFamily="34" charset="0"/>
                        </a:rPr>
                        <a:t>&lt;table de </a:t>
                      </a:r>
                      <a:r>
                        <a:rPr kumimoji="0" lang="en-US" sz="2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Segoe" pitchFamily="34" charset="0"/>
                        </a:rPr>
                        <a:t>origen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Segoe" pitchFamily="34" charset="0"/>
                        </a:rPr>
                        <a:t>&gt;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ea typeface="ＭＳ Ｐゴシック" pitchFamily="-112" charset="-128"/>
                      </a:endParaRPr>
                    </a:p>
                  </a:txBody>
                  <a:tcPr marT="91440" marB="9144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6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Segoe" pitchFamily="34" charset="0"/>
                        </a:rPr>
                        <a:t>WHERE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ea typeface="ＭＳ Ｐゴシック" pitchFamily="-112" charset="-128"/>
                      </a:endParaRPr>
                    </a:p>
                  </a:txBody>
                  <a:tcPr marT="91440" marB="91440"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Segoe" pitchFamily="34" charset="0"/>
                        </a:rPr>
                        <a:t>&lt;</a:t>
                      </a:r>
                      <a:r>
                        <a:rPr kumimoji="0" 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Segoe" pitchFamily="34" charset="0"/>
                        </a:rPr>
                        <a:t>condición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Segoe" pitchFamily="34" charset="0"/>
                        </a:rPr>
                        <a:t> de </a:t>
                      </a:r>
                      <a:r>
                        <a:rPr kumimoji="0" 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Segoe" pitchFamily="34" charset="0"/>
                        </a:rPr>
                        <a:t>búsqueda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Segoe" pitchFamily="34" charset="0"/>
                        </a:rPr>
                        <a:t>&gt;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ea typeface="ＭＳ Ｐゴシック" pitchFamily="-112" charset="-128"/>
                      </a:endParaRPr>
                    </a:p>
                  </a:txBody>
                  <a:tcPr marT="91440" marB="9144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ＭＳ Ｐゴシック" pitchFamily="-112" charset="-128"/>
                        </a:rPr>
                        <a:t>GROUP BY</a:t>
                      </a:r>
                    </a:p>
                  </a:txBody>
                  <a:tcPr marT="91440" marB="91440"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ＭＳ Ｐゴシック" pitchFamily="-112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ＭＳ Ｐゴシック" pitchFamily="-112" charset="-128"/>
                        </a:rPr>
                        <a:t>grupo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ＭＳ Ｐゴシック" pitchFamily="-112" charset="-128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ＭＳ Ｐゴシック" pitchFamily="-112" charset="-128"/>
                        </a:rPr>
                        <a:t>por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ＭＳ Ｐゴシック" pitchFamily="-112" charset="-128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ＭＳ Ｐゴシック" pitchFamily="-112" charset="-128"/>
                        </a:rPr>
                        <a:t>lista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ＭＳ Ｐゴシック" pitchFamily="-112" charset="-128"/>
                        </a:rPr>
                        <a:t>&gt;</a:t>
                      </a:r>
                    </a:p>
                  </a:txBody>
                  <a:tcPr marT="91440" marB="9144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9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ＭＳ Ｐゴシック" pitchFamily="-112" charset="-128"/>
                        </a:rPr>
                        <a:t>ORDER BY</a:t>
                      </a:r>
                    </a:p>
                  </a:txBody>
                  <a:tcPr marT="91440" marB="91440"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ＭＳ Ｐゴシック" pitchFamily="-112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ＭＳ Ｐゴシック" pitchFamily="-112" charset="-128"/>
                        </a:rPr>
                        <a:t>orden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ＭＳ Ｐゴシック" pitchFamily="-112" charset="-128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ＭＳ Ｐゴシック" pitchFamily="-112" charset="-128"/>
                        </a:rPr>
                        <a:t>por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ＭＳ Ｐゴシック" pitchFamily="-112" charset="-128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ＭＳ Ｐゴシック" pitchFamily="-112" charset="-128"/>
                        </a:rPr>
                        <a:t>lista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ＭＳ Ｐゴシック" pitchFamily="-112" charset="-128"/>
                        </a:rPr>
                        <a:t>&gt;</a:t>
                      </a:r>
                    </a:p>
                  </a:txBody>
                  <a:tcPr marT="91440" marB="9144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45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c65190f-0c8d-49bf-8479-4ff8dcef44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Recuperando columnas de una tabla o vista</a:t>
            </a:r>
            <a:endParaRPr lang="en-GB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8788" y="992188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sz="2400" dirty="0"/>
              <a:t>Use SELECT con la lista de columnas para mostrar las columnas</a:t>
            </a:r>
          </a:p>
          <a:p>
            <a:r>
              <a:rPr lang="es-GT" sz="2400" dirty="0"/>
              <a:t>Use FROM para especificar una tabla fuente o vista</a:t>
            </a:r>
          </a:p>
          <a:p>
            <a:pPr lvl="1"/>
            <a:r>
              <a:rPr lang="es-GT" sz="2000" dirty="0"/>
              <a:t>Especifique los nombres de esquema y tabla</a:t>
            </a:r>
          </a:p>
          <a:p>
            <a:r>
              <a:rPr lang="es-GT" sz="2400" dirty="0"/>
              <a:t>Delimite nombres si es necesario</a:t>
            </a:r>
          </a:p>
          <a:p>
            <a:r>
              <a:rPr lang="es-GT" sz="2400" dirty="0"/>
              <a:t>Termine todas las declaraciones con un punto y coma</a:t>
            </a:r>
            <a:endParaRPr lang="en-US" sz="2400" b="0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827088" y="5405257"/>
            <a:ext cx="7751762" cy="88791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174625" indent="-17462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69863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54075" indent="-173038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254125" indent="-16510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Font typeface="Segoe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5446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2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companyname</a:t>
            </a:r>
            <a:r>
              <a:rPr lang="en-US" sz="22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2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country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FROM</a:t>
            </a:r>
            <a:r>
              <a:rPr lang="en-US" sz="22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sz="22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2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Customers</a:t>
            </a:r>
            <a:r>
              <a:rPr lang="en-US" sz="22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  <p:graphicFrame>
        <p:nvGraphicFramePr>
          <p:cNvPr id="7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20827"/>
              </p:ext>
            </p:extLst>
          </p:nvPr>
        </p:nvGraphicFramePr>
        <p:xfrm>
          <a:off x="1122249" y="3424840"/>
          <a:ext cx="6424840" cy="166967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231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8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egoe UI" pitchFamily="34" charset="0"/>
                          <a:cs typeface="Segoe UI" pitchFamily="34" charset="0"/>
                        </a:rPr>
                        <a:t>Keyword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Segoe UI" pitchFamily="34" charset="0"/>
                        <a:ea typeface="ＭＳ Ｐゴシック" pitchFamily="-112" charset="-128"/>
                        <a:cs typeface="Segoe UI" pitchFamily="34" charset="0"/>
                      </a:endParaRPr>
                    </a:p>
                  </a:txBody>
                  <a:tcPr marT="91440" marB="91440" anchor="ctr" horzOverflow="overflow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egoe UI" pitchFamily="34" charset="0"/>
                          <a:cs typeface="Segoe UI" pitchFamily="34" charset="0"/>
                        </a:rPr>
                        <a:t>Expression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Segoe UI" pitchFamily="34" charset="0"/>
                        <a:ea typeface="ＭＳ Ｐゴシック" pitchFamily="-112" charset="-128"/>
                        <a:cs typeface="Segoe UI" pitchFamily="34" charset="0"/>
                      </a:endParaRPr>
                    </a:p>
                  </a:txBody>
                  <a:tcPr marT="91440" marB="91440" anchor="ctr" horzOverflow="overflow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SELECT</a:t>
                      </a:r>
                      <a:endParaRPr kumimoji="0" lang="en-US" sz="2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ＭＳ Ｐゴシック" pitchFamily="-112" charset="-128"/>
                        <a:cs typeface="Segoe UI" pitchFamily="34" charset="0"/>
                      </a:endParaRPr>
                    </a:p>
                  </a:txBody>
                  <a:tcPr marT="91440" marB="91440"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&lt;</a:t>
                      </a:r>
                      <a:r>
                        <a:rPr kumimoji="0" lang="en-US" sz="22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lista</a:t>
                      </a:r>
                      <a:r>
                        <a:rPr kumimoji="0" lang="en-US" sz="2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de </a:t>
                      </a:r>
                      <a:r>
                        <a:rPr kumimoji="0" lang="en-US" sz="22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campos</a:t>
                      </a:r>
                      <a:r>
                        <a:rPr kumimoji="0" lang="en-US" sz="2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&gt;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ＭＳ Ｐゴシック" pitchFamily="-112" charset="-128"/>
                        <a:cs typeface="Segoe UI" pitchFamily="34" charset="0"/>
                      </a:endParaRPr>
                    </a:p>
                  </a:txBody>
                  <a:tcPr marT="91440" marB="9144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FROM</a:t>
                      </a:r>
                      <a:endParaRPr kumimoji="0" lang="en-US" sz="2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ＭＳ Ｐゴシック" pitchFamily="-112" charset="-128"/>
                        <a:cs typeface="Segoe UI" pitchFamily="34" charset="0"/>
                      </a:endParaRPr>
                    </a:p>
                  </a:txBody>
                  <a:tcPr marT="91440" marB="91440"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&lt;table de </a:t>
                      </a:r>
                      <a:r>
                        <a:rPr kumimoji="0" lang="en-US" sz="22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origen</a:t>
                      </a:r>
                      <a:r>
                        <a:rPr kumimoji="0" lang="en-US" sz="2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&gt;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ＭＳ Ｐゴシック" pitchFamily="-112" charset="-128"/>
                        <a:cs typeface="Segoe UI" pitchFamily="34" charset="0"/>
                      </a:endParaRPr>
                    </a:p>
                  </a:txBody>
                  <a:tcPr marT="91440" marB="9144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80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bbc56bb-bbfe-4783-add4-552fd4cb9ef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Exhibiendo</a:t>
            </a:r>
            <a:r>
              <a:rPr lang="en-GB" dirty="0"/>
              <a:t> </a:t>
            </a:r>
            <a:r>
              <a:rPr lang="en-GB" dirty="0" err="1"/>
              <a:t>Columnas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206193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Mostrando todas las columnas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¡Esta no es una mejor práctica en el código de producción!</a:t>
            </a: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Mostrar solo columnas especificadas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 txBox="1">
            <a:spLocks noChangeArrowheads="1"/>
          </p:cNvSpPr>
          <p:nvPr/>
        </p:nvSpPr>
        <p:spPr bwMode="auto">
          <a:xfrm>
            <a:off x="939800" y="2649230"/>
            <a:ext cx="6959600" cy="57542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174625" indent="-17462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69863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54075" indent="-173038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254125" indent="-16510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Font typeface="Segoe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5446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0000FF"/>
                </a:solidFill>
                <a:latin typeface="Lucida Sans Typewriter" panose="020B0509030504030204" pitchFamily="49" charset="0"/>
                <a:cs typeface="Segoe UI" pitchFamily="34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*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FROM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Customers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939800" y="4667695"/>
            <a:ext cx="6959600" cy="57542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174625" indent="-17462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69863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54075" indent="-173038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254125" indent="-16510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Font typeface="Segoe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5446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0000FF"/>
                </a:solidFill>
                <a:latin typeface="Lucida Sans Typewriter" panose="020B0509030504030204" pitchFamily="49" charset="0"/>
                <a:cs typeface="Segoe UI" pitchFamily="34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companyname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country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FROM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Customers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0646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17fd6d62-fc7a-402a-bf36-1c8b80e8549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Usar cálculos en la cláusula SELECT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124960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Los cálculos son escalares, devolviendo un valor por fila</a:t>
            </a: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Usar expresiones escalares en la cláusula SELECT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 txBox="1">
            <a:spLocks noChangeArrowheads="1"/>
          </p:cNvSpPr>
          <p:nvPr/>
        </p:nvSpPr>
        <p:spPr bwMode="auto">
          <a:xfrm>
            <a:off x="526152" y="5976830"/>
            <a:ext cx="7751762" cy="57542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174625" indent="-17462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69863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54075" indent="-173038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254125" indent="-16510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Font typeface="Segoe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5446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0000FF"/>
                </a:solidFill>
                <a:latin typeface="Lucida Sans Typewriter" panose="020B0509030504030204" pitchFamily="49" charset="0"/>
                <a:cs typeface="Segoe UI" pitchFamily="34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unitprice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qty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18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unitprice 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*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qty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FROM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orderdetails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987157"/>
              </p:ext>
            </p:extLst>
          </p:nvPr>
        </p:nvGraphicFramePr>
        <p:xfrm>
          <a:off x="690393" y="2296266"/>
          <a:ext cx="6096000" cy="23774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Segoe UI" pitchFamily="34" charset="0"/>
                          <a:cs typeface="Segoe UI" pitchFamily="34" charset="0"/>
                        </a:rPr>
                        <a:t>Operador</a:t>
                      </a:r>
                      <a:endParaRPr lang="en-US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Segoe UI" pitchFamily="34" charset="0"/>
                          <a:cs typeface="Segoe UI" pitchFamily="34" charset="0"/>
                        </a:rPr>
                        <a:t>Descripción</a:t>
                      </a:r>
                      <a:endParaRPr lang="en-US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itchFamily="34" charset="0"/>
                          <a:cs typeface="Segoe UI" pitchFamily="34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Segoe UI" pitchFamily="34" charset="0"/>
                          <a:cs typeface="Segoe UI" pitchFamily="34" charset="0"/>
                        </a:rPr>
                        <a:t>Sumar</a:t>
                      </a:r>
                      <a:r>
                        <a:rPr lang="en-US" sz="2000" dirty="0">
                          <a:latin typeface="Segoe UI" pitchFamily="34" charset="0"/>
                          <a:cs typeface="Segoe UI" pitchFamily="34" charset="0"/>
                        </a:rPr>
                        <a:t> o </a:t>
                      </a:r>
                      <a:r>
                        <a:rPr lang="en-US" sz="2000" dirty="0" err="1">
                          <a:latin typeface="Segoe UI" pitchFamily="34" charset="0"/>
                          <a:cs typeface="Segoe UI" pitchFamily="34" charset="0"/>
                        </a:rPr>
                        <a:t>concatenar</a:t>
                      </a:r>
                      <a:endParaRPr lang="en-US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itchFamily="34" charset="0"/>
                          <a:cs typeface="Segoe UI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Segoe UI" pitchFamily="34" charset="0"/>
                          <a:cs typeface="Segoe UI" pitchFamily="34" charset="0"/>
                        </a:rPr>
                        <a:t>Restar</a:t>
                      </a:r>
                      <a:endParaRPr lang="en-US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itchFamily="34" charset="0"/>
                          <a:cs typeface="Segoe UI" pitchFamily="3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Segoe UI" pitchFamily="34" charset="0"/>
                          <a:cs typeface="Segoe UI" pitchFamily="34" charset="0"/>
                        </a:rPr>
                        <a:t>Multiplicar</a:t>
                      </a:r>
                      <a:endParaRPr lang="en-US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itchFamily="34" charset="0"/>
                          <a:cs typeface="Segoe UI" pitchFamily="34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Segoe UI" pitchFamily="34" charset="0"/>
                          <a:cs typeface="Segoe UI" pitchFamily="34" charset="0"/>
                        </a:rPr>
                        <a:t>Dividir</a:t>
                      </a:r>
                      <a:endParaRPr lang="en-US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itchFamily="34" charset="0"/>
                          <a:cs typeface="Segoe UI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Segoe UI" pitchFamily="34" charset="0"/>
                          <a:cs typeface="Segoe UI" pitchFamily="34" charset="0"/>
                        </a:rPr>
                        <a:t>Residuo</a:t>
                      </a:r>
                      <a:endParaRPr lang="en-US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08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790c2726-dee2-4302-92bf-ee055f6a8b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-2"/>
            <a:ext cx="8445500" cy="740664"/>
          </a:xfrm>
        </p:spPr>
        <p:txBody>
          <a:bodyPr/>
          <a:lstStyle/>
          <a:p>
            <a:r>
              <a:rPr lang="es-GT" dirty="0"/>
              <a:t>Demostración: Escribir declaraciones SELECT simples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s-GT" kern="0" dirty="0"/>
              <a:t>En esta demostración, verás cómo:</a:t>
            </a:r>
          </a:p>
          <a:p>
            <a:r>
              <a:rPr lang="es-GT" kern="0" dirty="0"/>
              <a:t>Use consultas SELECT simples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01563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519e9d4-6aca-488a-83ff-34891af588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Lección</a:t>
            </a:r>
            <a:r>
              <a:rPr lang="en-GB" dirty="0"/>
              <a:t> 2: </a:t>
            </a:r>
            <a:r>
              <a:rPr lang="en-GB" dirty="0" err="1"/>
              <a:t>Eliminar</a:t>
            </a:r>
            <a:r>
              <a:rPr lang="en-GB" dirty="0"/>
              <a:t> </a:t>
            </a:r>
            <a:r>
              <a:rPr lang="en-GB" dirty="0" err="1"/>
              <a:t>duplicados</a:t>
            </a:r>
            <a:r>
              <a:rPr lang="en-GB" dirty="0"/>
              <a:t> con DISTINCT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dirty="0"/>
              <a:t>Conjuntos de SQL y </a:t>
            </a:r>
            <a:r>
              <a:rPr lang="en-GB" dirty="0" err="1"/>
              <a:t>filas</a:t>
            </a:r>
            <a:r>
              <a:rPr lang="en-GB" dirty="0"/>
              <a:t> </a:t>
            </a:r>
            <a:r>
              <a:rPr lang="en-GB" dirty="0" err="1"/>
              <a:t>duplicadas</a:t>
            </a:r>
            <a:endParaRPr lang="en-GB" dirty="0"/>
          </a:p>
          <a:p>
            <a:pPr lvl="0"/>
            <a:r>
              <a:rPr lang="en-GB" dirty="0" err="1"/>
              <a:t>Comprender</a:t>
            </a:r>
            <a:r>
              <a:rPr lang="en-GB" dirty="0"/>
              <a:t> DISTINCT</a:t>
            </a:r>
          </a:p>
          <a:p>
            <a:pPr lvl="0"/>
            <a:r>
              <a:rPr lang="en-GB" dirty="0" err="1"/>
              <a:t>Sintaxis</a:t>
            </a:r>
            <a:r>
              <a:rPr lang="en-GB" dirty="0"/>
              <a:t> SELECT DISTINCT</a:t>
            </a:r>
          </a:p>
          <a:p>
            <a:pPr lvl="0"/>
            <a:r>
              <a:rPr lang="en-GB" dirty="0" err="1"/>
              <a:t>Demostración</a:t>
            </a:r>
            <a:r>
              <a:rPr lang="en-GB" dirty="0"/>
              <a:t>: </a:t>
            </a:r>
            <a:r>
              <a:rPr lang="en-GB" dirty="0" err="1"/>
              <a:t>eliminando</a:t>
            </a:r>
            <a:r>
              <a:rPr lang="en-GB" dirty="0"/>
              <a:t> </a:t>
            </a:r>
            <a:r>
              <a:rPr lang="en-GB" dirty="0" err="1"/>
              <a:t>duplicados</a:t>
            </a:r>
            <a:r>
              <a:rPr lang="en-GB" dirty="0"/>
              <a:t> con DISTINCT</a:t>
            </a:r>
          </a:p>
          <a:p>
            <a:pPr lvl="0"/>
            <a:r>
              <a:rPr lang="en-GB" dirty="0"/>
              <a:t>Conjuntos de SQL y </a:t>
            </a:r>
            <a:r>
              <a:rPr lang="en-GB" dirty="0" err="1"/>
              <a:t>filas</a:t>
            </a:r>
            <a:r>
              <a:rPr lang="en-GB" dirty="0"/>
              <a:t> </a:t>
            </a:r>
            <a:r>
              <a:rPr lang="en-GB" dirty="0" err="1"/>
              <a:t>duplicadas</a:t>
            </a:r>
            <a:endParaRPr lang="en-GB" dirty="0"/>
          </a:p>
          <a:p>
            <a:pPr lvl="0"/>
            <a:r>
              <a:rPr lang="en-GB" dirty="0" err="1"/>
              <a:t>Comprender</a:t>
            </a:r>
            <a:r>
              <a:rPr lang="en-GB" dirty="0"/>
              <a:t> DISTINCT</a:t>
            </a:r>
          </a:p>
          <a:p>
            <a:pPr lvl="0"/>
            <a:r>
              <a:rPr lang="en-GB" dirty="0" err="1"/>
              <a:t>Sintaxis</a:t>
            </a:r>
            <a:r>
              <a:rPr lang="en-GB" dirty="0"/>
              <a:t> SELECT DISTINCT</a:t>
            </a:r>
          </a:p>
        </p:txBody>
      </p:sp>
    </p:spTree>
    <p:extLst>
      <p:ext uri="{BB962C8B-B14F-4D97-AF65-F5344CB8AC3E}">
        <p14:creationId xmlns:p14="http://schemas.microsoft.com/office/powerpoint/2010/main" val="2734621962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8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9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20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140</TotalTime>
  <Words>1018</Words>
  <Application>Microsoft Office PowerPoint</Application>
  <PresentationFormat>Presentación en pantalla (4:3)</PresentationFormat>
  <Paragraphs>253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20</vt:i4>
      </vt:variant>
      <vt:variant>
        <vt:lpstr>Títulos de diapositiva</vt:lpstr>
      </vt:variant>
      <vt:variant>
        <vt:i4>19</vt:i4>
      </vt:variant>
    </vt:vector>
  </HeadingPairs>
  <TitlesOfParts>
    <vt:vector size="49" baseType="lpstr">
      <vt:lpstr>Segoe</vt:lpstr>
      <vt:lpstr>Times New Roman</vt:lpstr>
      <vt:lpstr>Lucida Sans Unicode</vt:lpstr>
      <vt:lpstr>ＭＳ Ｐゴシック</vt:lpstr>
      <vt:lpstr>Wingdings</vt:lpstr>
      <vt:lpstr>Segoe UI</vt:lpstr>
      <vt:lpstr>Arial</vt:lpstr>
      <vt:lpstr>Calibri</vt:lpstr>
      <vt:lpstr>Lucida Sans Typewriter</vt:lpstr>
      <vt:lpstr>Verdana</vt:lpstr>
      <vt:lpstr>NG_MOC_Core_ModuleNew2</vt:lpstr>
      <vt:lpstr>1_NG_MOC_Core_ModuleNew2</vt:lpstr>
      <vt:lpstr>2_NG_MOC_Core_ModuleNew2</vt:lpstr>
      <vt:lpstr>3_NG_MOC_Core_ModuleNew2</vt:lpstr>
      <vt:lpstr>4_NG_MOC_Core_ModuleNew2</vt:lpstr>
      <vt:lpstr>5_NG_MOC_Core_ModuleNew2</vt:lpstr>
      <vt:lpstr>6_NG_MOC_Core_ModuleNew2</vt:lpstr>
      <vt:lpstr>7_NG_MOC_Core_ModuleNew2</vt:lpstr>
      <vt:lpstr>8_NG_MOC_Core_ModuleNew2</vt:lpstr>
      <vt:lpstr>9_NG_MOC_Core_ModuleNew2</vt:lpstr>
      <vt:lpstr>10_NG_MOC_Core_ModuleNew2</vt:lpstr>
      <vt:lpstr>11_NG_MOC_Core_ModuleNew2</vt:lpstr>
      <vt:lpstr>13_NG_MOC_Core_ModuleNew2</vt:lpstr>
      <vt:lpstr>14_NG_MOC_Core_ModuleNew2</vt:lpstr>
      <vt:lpstr>15_NG_MOC_Core_ModuleNew2</vt:lpstr>
      <vt:lpstr>16_NG_MOC_Core_ModuleNew2</vt:lpstr>
      <vt:lpstr>18_NG_MOC_Core_ModuleNew2</vt:lpstr>
      <vt:lpstr>19_NG_MOC_Core_ModuleNew2</vt:lpstr>
      <vt:lpstr>20_NG_MOC_Core_ModuleNew2</vt:lpstr>
      <vt:lpstr>21_NG_MOC_Core_ModuleNew2</vt:lpstr>
      <vt:lpstr>Módulo 3</vt:lpstr>
      <vt:lpstr>Escribir consultas SELECT</vt:lpstr>
      <vt:lpstr>Lección 1: Escribir declaraciones SELECT simples</vt:lpstr>
      <vt:lpstr>Elementos de la declaración SELECT</vt:lpstr>
      <vt:lpstr>Recuperando columnas de una tabla o vista</vt:lpstr>
      <vt:lpstr>Exhibiendo Columnas</vt:lpstr>
      <vt:lpstr>Usar cálculos en la cláusula SELECT</vt:lpstr>
      <vt:lpstr>Demostración: Escribir declaraciones SELECT simples</vt:lpstr>
      <vt:lpstr>Lección 2: Eliminar duplicados con DISTINCT</vt:lpstr>
      <vt:lpstr>Conjuntos de SQL y filas duplicadas</vt:lpstr>
      <vt:lpstr>Comprender DISTINCT</vt:lpstr>
      <vt:lpstr>Sintaxis SELECT DISTINCT</vt:lpstr>
      <vt:lpstr>Lección 3: Usar alias de columnas y tablas</vt:lpstr>
      <vt:lpstr>Usar alias para referirse a columnas</vt:lpstr>
      <vt:lpstr>Usar alias para referirse a las tablas</vt:lpstr>
      <vt:lpstr>El impacto de la orden de procesamiento lógico en los alias</vt:lpstr>
      <vt:lpstr>Lección 4: Escribir expresiones CASE simples</vt:lpstr>
      <vt:lpstr>Usar expresiones CASE en cláusulas SELECT</vt:lpstr>
      <vt:lpstr>Formas de expresiones CASE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</dc:title>
  <dc:creator>Christopher Bartlett</dc:creator>
  <cp:lastModifiedBy>Víctor Hugo Cárdenas Valenzuela</cp:lastModifiedBy>
  <cp:revision>16</cp:revision>
  <dcterms:created xsi:type="dcterms:W3CDTF">2014-08-01T13:10:26Z</dcterms:created>
  <dcterms:modified xsi:type="dcterms:W3CDTF">2018-01-12T17:08:08Z</dcterms:modified>
</cp:coreProperties>
</file>