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3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24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25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26.xml" ContentType="application/vnd.openxmlformats-officedocument.theme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theme/theme27.xml" ContentType="application/vnd.openxmlformats-officedocument.theme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theme/theme28.xml" ContentType="application/vnd.openxmlformats-officedocument.theme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theme/theme29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theme/theme30.xml" ContentType="application/vnd.openxmlformats-officedocument.theme+xml"/>
  <Override PartName="/ppt/theme/theme3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16" r:id="rId13"/>
    <p:sldMasterId id="2147483829" r:id="rId14"/>
    <p:sldMasterId id="2147483842" r:id="rId15"/>
    <p:sldMasterId id="2147483855" r:id="rId16"/>
    <p:sldMasterId id="2147483868" r:id="rId17"/>
    <p:sldMasterId id="2147483881" r:id="rId18"/>
    <p:sldMasterId id="2147483894" r:id="rId19"/>
    <p:sldMasterId id="2147483907" r:id="rId20"/>
    <p:sldMasterId id="2147483920" r:id="rId21"/>
    <p:sldMasterId id="2147483933" r:id="rId22"/>
    <p:sldMasterId id="2147483946" r:id="rId23"/>
    <p:sldMasterId id="2147483959" r:id="rId24"/>
    <p:sldMasterId id="2147483972" r:id="rId25"/>
    <p:sldMasterId id="2147483985" r:id="rId26"/>
    <p:sldMasterId id="2147483998" r:id="rId27"/>
    <p:sldMasterId id="2147484011" r:id="rId28"/>
    <p:sldMasterId id="2147484024" r:id="rId29"/>
    <p:sldMasterId id="2147484037" r:id="rId30"/>
  </p:sldMasterIdLst>
  <p:notesMasterIdLst>
    <p:notesMasterId r:id="rId56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</p:sldIdLst>
  <p:sldSz cx="9144000" cy="6858000" type="screen4x3"/>
  <p:notesSz cx="6858000" cy="9144000"/>
  <p:embeddedFontLst>
    <p:embeddedFont>
      <p:font typeface="Segoe" panose="020B0604020202020204" charset="0"/>
      <p:regular r:id="rId57"/>
      <p:bold r:id="rId58"/>
      <p:italic r:id="rId59"/>
      <p:boldItalic r:id="rId60"/>
    </p:embeddedFont>
    <p:embeddedFont>
      <p:font typeface="Verdana" panose="020B0604030504040204" pitchFamily="34" charset="0"/>
      <p:regular r:id="rId61"/>
      <p:bold r:id="rId62"/>
      <p:italic r:id="rId63"/>
      <p:boldItalic r:id="rId64"/>
    </p:embeddedFont>
    <p:embeddedFont>
      <p:font typeface="Segoe UI" panose="020B0502040204020203" pitchFamily="34" charset="0"/>
      <p:regular r:id="rId65"/>
      <p:bold r:id="rId66"/>
      <p:italic r:id="rId67"/>
      <p:boldItalic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Lucida Sans Unicode" panose="020B0602030504020204" pitchFamily="34" charset="0"/>
      <p:regular r:id="rId7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52" autoAdjust="0"/>
  </p:normalViewPr>
  <p:slideViewPr>
    <p:cSldViewPr snapToGrid="0">
      <p:cViewPr varScale="1">
        <p:scale>
          <a:sx n="51" d="100"/>
          <a:sy n="51" d="100"/>
        </p:scale>
        <p:origin x="18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-2971" y="-19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9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4.xml"/><Relationship Id="rId42" Type="http://schemas.openxmlformats.org/officeDocument/2006/relationships/slide" Target="slides/slide12.xml"/><Relationship Id="rId47" Type="http://schemas.openxmlformats.org/officeDocument/2006/relationships/slide" Target="slides/slide17.xml"/><Relationship Id="rId50" Type="http://schemas.openxmlformats.org/officeDocument/2006/relationships/slide" Target="slides/slide20.xml"/><Relationship Id="rId55" Type="http://schemas.openxmlformats.org/officeDocument/2006/relationships/slide" Target="slides/slide25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6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slide" Target="slides/slide10.xml"/><Relationship Id="rId45" Type="http://schemas.openxmlformats.org/officeDocument/2006/relationships/slide" Target="slides/slide15.xml"/><Relationship Id="rId53" Type="http://schemas.openxmlformats.org/officeDocument/2006/relationships/slide" Target="slides/slide23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6.xml"/><Relationship Id="rId49" Type="http://schemas.openxmlformats.org/officeDocument/2006/relationships/slide" Target="slides/slide19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.xml"/><Relationship Id="rId44" Type="http://schemas.openxmlformats.org/officeDocument/2006/relationships/slide" Target="slides/slide14.xml"/><Relationship Id="rId52" Type="http://schemas.openxmlformats.org/officeDocument/2006/relationships/slide" Target="slides/slide22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5.xml"/><Relationship Id="rId43" Type="http://schemas.openxmlformats.org/officeDocument/2006/relationships/slide" Target="slides/slide13.xml"/><Relationship Id="rId48" Type="http://schemas.openxmlformats.org/officeDocument/2006/relationships/slide" Target="slides/slide18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1.xml"/><Relationship Id="rId72" Type="http://schemas.openxmlformats.org/officeDocument/2006/relationships/font" Target="fonts/font16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slide" Target="slides/slide16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1.xml"/><Relationship Id="rId54" Type="http://schemas.openxmlformats.org/officeDocument/2006/relationships/slide" Target="slides/slide24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A7DEB-8953-4218-A00E-0527179D3043}" type="datetimeFigureOut">
              <a:rPr lang="en-GB" smtClean="0"/>
              <a:t>11/01/2018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5CB73-ED6B-464F-9051-4F895A4DDF57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380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84522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1101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413269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10721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3376484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2449551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1862764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589084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slide, provided for additional reference only.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717886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3397282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312779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1339746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3190869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762536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3134961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23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2045761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that, for the purposes of this discussion, TOP, DISTINCT and OVER are omitted.</a:t>
            </a: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55618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25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156704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396456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306864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3788903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403843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192560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1702813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5CB73-ED6B-464F-9051-4F895A4DDF57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  <a:latin typeface="Arial" panose="020B0604020202020204" pitchFamily="34" charset="0"/>
              </a:rPr>
              <a:t>20461C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336699"/>
                </a:solidFill>
                <a:latin typeface="Arial" panose="020B0604020202020204" pitchFamily="34" charset="0"/>
              </a:rPr>
              <a:t>2: Introduction to T-SQL Querying</a:t>
            </a:r>
          </a:p>
        </p:txBody>
      </p:sp>
    </p:spTree>
    <p:extLst>
      <p:ext uri="{BB962C8B-B14F-4D97-AF65-F5344CB8AC3E}">
        <p14:creationId xmlns:p14="http://schemas.microsoft.com/office/powerpoint/2010/main" val="322114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12189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664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265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5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55042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5506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3084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5685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2999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201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6073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92408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7454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2639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78426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667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0274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5007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99341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4500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4452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1829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3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5019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013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1395636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2450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1285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0942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8833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02663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8000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69068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179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20719153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0286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6155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631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7402705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27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11181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6709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0924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6121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35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9864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84815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2932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333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793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403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91354016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9886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193621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8185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5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89405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39348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1859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47705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71689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8661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6091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433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2567957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717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691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0467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5953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9753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697042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10660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5871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29605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4127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0735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6026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08169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1837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062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635919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9557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9156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9802644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69125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08877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2592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3808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22420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2901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2084072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586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88048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955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5828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618481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3367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19828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241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5316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601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1048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891797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1202902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9764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0452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1138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18967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993439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21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98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20088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925497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002602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9746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012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4419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68342682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4829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81017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5002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70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86012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85095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838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515270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23589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7249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726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8107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03612012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7460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677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099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2914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618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38408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59608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826994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48573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2034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9392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58015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6387561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6081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25992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098653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1548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1103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4634878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33807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0720971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22104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340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79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44249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1678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450130107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5937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215901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67677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1447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265950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7668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438101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883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25774013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199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4569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48127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62705507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94095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1094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5666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0916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2718091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3644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8713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435726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5292351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8342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98431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1881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33300462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5722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566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63034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000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999281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997337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7954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83204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78608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8859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90764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003990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355285339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952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17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42277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95809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4517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6459369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55768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83640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07065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68937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39606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13577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687099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43773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0749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77188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46651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1862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94292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66052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715466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852738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89550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9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23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4977627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2000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5648923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4062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197009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6375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3664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952156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66802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5666530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31036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23190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9258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77346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155640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562101225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39050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187345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79586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14320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3038310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961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753198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347772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693973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89812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67903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43428521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74602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482870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6953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41043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441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917244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616700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819463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9833507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08361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90060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038273072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89790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8012469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1912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7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10706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3230401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73710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4288396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731629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9536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66057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709751873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70917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203015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097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2938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94092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1866499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588023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5194937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187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93239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26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8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8568889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74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5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008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974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65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3789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881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2502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9092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074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333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7132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3637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58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18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788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70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653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1205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2095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943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8465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146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4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3350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223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9247758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48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547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732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076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5038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4114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4712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746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9304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256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300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382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694374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631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27394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973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823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1230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23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7115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21522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4248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748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2945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054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37671514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0393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7813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535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4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0533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400797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9268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76623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0155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783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900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90387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165942683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949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8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8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6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0.xml"/><Relationship Id="rId1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98.xml"/><Relationship Id="rId4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13" Type="http://schemas.openxmlformats.org/officeDocument/2006/relationships/theme" Target="../theme/theme26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12.xml"/><Relationship Id="rId2" Type="http://schemas.openxmlformats.org/officeDocument/2006/relationships/slideLayout" Target="../slideLayouts/slideLayout302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0.xml"/><Relationship Id="rId3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9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314.xml"/><Relationship Id="rId1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17.xml"/><Relationship Id="rId10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21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1.xml"/><Relationship Id="rId3" Type="http://schemas.openxmlformats.org/officeDocument/2006/relationships/slideLayout" Target="../slideLayouts/slideLayout326.xml"/><Relationship Id="rId7" Type="http://schemas.openxmlformats.org/officeDocument/2006/relationships/slideLayout" Target="../slideLayouts/slideLayout330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325.xml"/><Relationship Id="rId1" Type="http://schemas.openxmlformats.org/officeDocument/2006/relationships/slideLayout" Target="../slideLayouts/slideLayout324.xml"/><Relationship Id="rId6" Type="http://schemas.openxmlformats.org/officeDocument/2006/relationships/slideLayout" Target="../slideLayouts/slideLayout329.xml"/><Relationship Id="rId11" Type="http://schemas.openxmlformats.org/officeDocument/2006/relationships/slideLayout" Target="../slideLayouts/slideLayout334.xml"/><Relationship Id="rId5" Type="http://schemas.openxmlformats.org/officeDocument/2006/relationships/slideLayout" Target="../slideLayouts/slideLayout328.xml"/><Relationship Id="rId10" Type="http://schemas.openxmlformats.org/officeDocument/2006/relationships/slideLayout" Target="../slideLayouts/slideLayout333.xml"/><Relationship Id="rId4" Type="http://schemas.openxmlformats.org/officeDocument/2006/relationships/slideLayout" Target="../slideLayouts/slideLayout327.xml"/><Relationship Id="rId9" Type="http://schemas.openxmlformats.org/officeDocument/2006/relationships/slideLayout" Target="../slideLayouts/slideLayout332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2.xml"/><Relationship Id="rId3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341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36.xml"/><Relationship Id="rId1" Type="http://schemas.openxmlformats.org/officeDocument/2006/relationships/slideLayout" Target="../slideLayouts/slideLayout335.xml"/><Relationship Id="rId6" Type="http://schemas.openxmlformats.org/officeDocument/2006/relationships/slideLayout" Target="../slideLayouts/slideLayout340.xml"/><Relationship Id="rId11" Type="http://schemas.openxmlformats.org/officeDocument/2006/relationships/slideLayout" Target="../slideLayouts/slideLayout345.xml"/><Relationship Id="rId5" Type="http://schemas.openxmlformats.org/officeDocument/2006/relationships/slideLayout" Target="../slideLayouts/slideLayout339.xml"/><Relationship Id="rId10" Type="http://schemas.openxmlformats.org/officeDocument/2006/relationships/slideLayout" Target="../slideLayouts/slideLayout344.xml"/><Relationship Id="rId4" Type="http://schemas.openxmlformats.org/officeDocument/2006/relationships/slideLayout" Target="../slideLayouts/slideLayout338.xml"/><Relationship Id="rId9" Type="http://schemas.openxmlformats.org/officeDocument/2006/relationships/slideLayout" Target="../slideLayouts/slideLayout34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3.xml"/><Relationship Id="rId3" Type="http://schemas.openxmlformats.org/officeDocument/2006/relationships/slideLayout" Target="../slideLayouts/slideLayout348.xml"/><Relationship Id="rId7" Type="http://schemas.openxmlformats.org/officeDocument/2006/relationships/slideLayout" Target="../slideLayouts/slideLayout352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47.xml"/><Relationship Id="rId1" Type="http://schemas.openxmlformats.org/officeDocument/2006/relationships/slideLayout" Target="../slideLayouts/slideLayout346.xml"/><Relationship Id="rId6" Type="http://schemas.openxmlformats.org/officeDocument/2006/relationships/slideLayout" Target="../slideLayouts/slideLayout351.xml"/><Relationship Id="rId11" Type="http://schemas.openxmlformats.org/officeDocument/2006/relationships/slideLayout" Target="../slideLayouts/slideLayout356.xml"/><Relationship Id="rId5" Type="http://schemas.openxmlformats.org/officeDocument/2006/relationships/slideLayout" Target="../slideLayouts/slideLayout350.xml"/><Relationship Id="rId10" Type="http://schemas.openxmlformats.org/officeDocument/2006/relationships/slideLayout" Target="../slideLayouts/slideLayout355.xml"/><Relationship Id="rId4" Type="http://schemas.openxmlformats.org/officeDocument/2006/relationships/slideLayout" Target="../slideLayouts/slideLayout349.xml"/><Relationship Id="rId9" Type="http://schemas.openxmlformats.org/officeDocument/2006/relationships/slideLayout" Target="../slideLayouts/slideLayout35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95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700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34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924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95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10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45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279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739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21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3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106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142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47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812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85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52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00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41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735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4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335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23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4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860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6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7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123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774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2022868"/>
            <a:ext cx="5732417" cy="627864"/>
          </a:xfrm>
        </p:spPr>
        <p:txBody>
          <a:bodyPr/>
          <a:lstStyle/>
          <a:p>
            <a:r>
              <a:rPr lang="en-GB" dirty="0" err="1"/>
              <a:t>Módulo</a:t>
            </a:r>
            <a:r>
              <a:rPr lang="en-GB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err="1"/>
              <a:t>Introducción</a:t>
            </a:r>
            <a:r>
              <a:rPr lang="en-GB" dirty="0"/>
              <a:t> a </a:t>
            </a:r>
            <a:r>
              <a:rPr lang="en-GB" dirty="0" err="1"/>
              <a:t>Consultas</a:t>
            </a:r>
            <a:r>
              <a:rPr lang="en-GB" dirty="0"/>
              <a:t> T-SQL 
</a:t>
            </a:r>
          </a:p>
        </p:txBody>
      </p:sp>
    </p:spTree>
    <p:extLst>
      <p:ext uri="{BB962C8B-B14F-4D97-AF65-F5344CB8AC3E}">
        <p14:creationId xmlns:p14="http://schemas.microsoft.com/office/powerpoint/2010/main" val="343103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24e35ed-e1da-4db6-bdcd-d453aba554d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Elementos del lenguaje T-SQL: expresiones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2600" kern="0" dirty="0">
                <a:solidFill>
                  <a:srgbClr val="000000"/>
                </a:solidFill>
              </a:rPr>
              <a:t>Combinación de identificadores, valores y operadores evaluados para obtener un único resultado</a:t>
            </a:r>
          </a:p>
          <a:p>
            <a:pPr lvl="0"/>
            <a:r>
              <a:rPr lang="es-GT" sz="2600" kern="0" dirty="0">
                <a:solidFill>
                  <a:srgbClr val="000000"/>
                </a:solidFill>
              </a:rPr>
              <a:t>Se puede usar en sentencias SELECT</a:t>
            </a:r>
          </a:p>
          <a:p>
            <a:pPr lvl="1"/>
            <a:r>
              <a:rPr lang="es-GT" sz="2200" kern="0" dirty="0">
                <a:solidFill>
                  <a:srgbClr val="000000"/>
                </a:solidFill>
              </a:rPr>
              <a:t>Cláusula SELECT</a:t>
            </a:r>
          </a:p>
          <a:p>
            <a:pPr lvl="1"/>
            <a:r>
              <a:rPr lang="es-GT" sz="2200" kern="0" dirty="0">
                <a:solidFill>
                  <a:srgbClr val="000000"/>
                </a:solidFill>
              </a:rPr>
              <a:t>Cláusula WHERE</a:t>
            </a:r>
          </a:p>
          <a:p>
            <a:pPr lvl="0"/>
            <a:r>
              <a:rPr lang="es-GT" sz="2600" kern="0" dirty="0">
                <a:solidFill>
                  <a:srgbClr val="000000"/>
                </a:solidFill>
              </a:rPr>
              <a:t>Puede ser una sola constante, función de un solo valor o variable</a:t>
            </a:r>
          </a:p>
          <a:p>
            <a:pPr lvl="0"/>
            <a:r>
              <a:rPr lang="es-GT" sz="2600" kern="0" dirty="0">
                <a:solidFill>
                  <a:srgbClr val="000000"/>
                </a:solidFill>
              </a:rPr>
              <a:t>Se puede combinar si las expresiones tienen el mismo tipo de datos</a:t>
            </a:r>
            <a:endParaRPr lang="en-US" sz="2600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89305" y="5333810"/>
            <a:ext cx="6256338" cy="41558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+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...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89305" y="5874950"/>
            <a:ext cx="6256338" cy="41558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qty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*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unitprice ...</a:t>
            </a:r>
            <a:endParaRPr lang="en-US" sz="2000" b="1" dirty="0">
              <a:solidFill>
                <a:srgbClr val="80808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7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2ad1fca-19b4-49fe-91c1-68203f3cae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Elementos del lenguaje T-SQL: control de flujo, errores y transacciones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3538" y="1021215"/>
            <a:ext cx="8119156" cy="182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Le permite controlar el flujo de ejecución dentro del código, manejar errores y mantener transacciones</a:t>
            </a:r>
          </a:p>
          <a:p>
            <a:r>
              <a:rPr lang="es-GT" sz="2400" kern="0" dirty="0"/>
              <a:t>Utilizado en objetos de código programático</a:t>
            </a:r>
          </a:p>
          <a:p>
            <a:pPr lvl="1"/>
            <a:r>
              <a:rPr lang="es-GT" sz="2000" kern="0" dirty="0"/>
              <a:t>Procedimientos almacenados, desencadenantes, bloques de instrucciones</a:t>
            </a:r>
            <a:endParaRPr lang="en-US" kern="0" dirty="0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5826579" y="3546990"/>
            <a:ext cx="2888796" cy="1887703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indent="109538" algn="ctr">
              <a:defRPr/>
            </a:pPr>
            <a:endParaRPr lang="en-US" sz="2000" b="0" dirty="0">
              <a:latin typeface="Segoe" pitchFamily="34" charset="0"/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3290203" y="3536104"/>
            <a:ext cx="2380570" cy="1898589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0" dirty="0">
                <a:latin typeface="Segoe" pitchFamily="34" charset="0"/>
              </a:rPr>
              <a:t>TRY...CATCH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409581" y="3546991"/>
            <a:ext cx="2709863" cy="1887702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indent="109538" algn="ctr">
              <a:defRPr/>
            </a:pPr>
            <a:endParaRPr lang="en-US" sz="2000" b="0" dirty="0">
              <a:latin typeface="Segoe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893" y="3581916"/>
            <a:ext cx="2207532" cy="1852778"/>
          </a:xfrm>
          <a:prstGeom prst="rect">
            <a:avLst/>
          </a:prstGeom>
        </p:spPr>
        <p:txBody>
          <a:bodyPr lIns="0" tIns="0" rIns="0" bIns="0"/>
          <a:lstStyle/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>
                <a:latin typeface="Segoe" pitchFamily="34" charset="0"/>
              </a:rPr>
              <a:t>IF...ELSE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>
                <a:latin typeface="Segoe" pitchFamily="34" charset="0"/>
              </a:rPr>
              <a:t>WHILE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>
                <a:latin typeface="Segoe" pitchFamily="34" charset="0"/>
              </a:rPr>
              <a:t>BREAK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>
                <a:latin typeface="Segoe" pitchFamily="34" charset="0"/>
              </a:rPr>
              <a:t>CONTINUE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sz="2000" b="0" dirty="0">
                <a:latin typeface="Segoe" pitchFamily="34" charset="0"/>
              </a:rPr>
              <a:t>BEGIN...END</a:t>
            </a: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6002565" y="3600183"/>
            <a:ext cx="2654074" cy="188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6688" indent="-166688">
              <a:buFont typeface="Arial" charset="0"/>
              <a:buChar char="•"/>
            </a:pPr>
            <a:r>
              <a:rPr lang="en-US" sz="2000" b="0" dirty="0">
                <a:latin typeface="Segoe" pitchFamily="34" charset="0"/>
              </a:rPr>
              <a:t>BEGIN TRANSACTION</a:t>
            </a:r>
          </a:p>
          <a:p>
            <a:pPr marL="166688" indent="-166688">
              <a:buFont typeface="Arial" charset="0"/>
              <a:buChar char="•"/>
            </a:pPr>
            <a:r>
              <a:rPr lang="en-US" sz="2000" b="0" dirty="0">
                <a:latin typeface="Segoe" pitchFamily="34" charset="0"/>
              </a:rPr>
              <a:t>COMMIT TRANSACTION</a:t>
            </a:r>
          </a:p>
          <a:p>
            <a:pPr marL="166688" indent="-166688">
              <a:buFont typeface="Arial" charset="0"/>
              <a:buChar char="•"/>
            </a:pPr>
            <a:r>
              <a:rPr lang="en-US" sz="2000" b="0" dirty="0">
                <a:latin typeface="Segoe" pitchFamily="34" charset="0"/>
              </a:rPr>
              <a:t>ROLLBACK TRANSACTION</a:t>
            </a:r>
          </a:p>
        </p:txBody>
      </p:sp>
      <p:sp>
        <p:nvSpPr>
          <p:cNvPr id="11" name="Text Box 99"/>
          <p:cNvSpPr txBox="1">
            <a:spLocks noChangeArrowheads="1"/>
          </p:cNvSpPr>
          <p:nvPr/>
        </p:nvSpPr>
        <p:spPr bwMode="auto">
          <a:xfrm>
            <a:off x="407994" y="2858015"/>
            <a:ext cx="2743200" cy="688976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r>
              <a:rPr lang="en-US" sz="2000" dirty="0">
                <a:latin typeface="Segoe" pitchFamily="34" charset="0"/>
              </a:rPr>
              <a:t>Control de </a:t>
            </a:r>
            <a:r>
              <a:rPr lang="en-US" sz="2000" dirty="0" err="1">
                <a:latin typeface="Segoe" pitchFamily="34" charset="0"/>
              </a:rPr>
              <a:t>Flujo</a:t>
            </a:r>
            <a:endParaRPr lang="en-US" sz="2000" dirty="0">
              <a:latin typeface="Segoe" pitchFamily="34" charset="0"/>
            </a:endParaRPr>
          </a:p>
        </p:txBody>
      </p:sp>
      <p:sp>
        <p:nvSpPr>
          <p:cNvPr id="12" name="Text Box 99"/>
          <p:cNvSpPr txBox="1">
            <a:spLocks noChangeArrowheads="1"/>
          </p:cNvSpPr>
          <p:nvPr/>
        </p:nvSpPr>
        <p:spPr bwMode="auto">
          <a:xfrm>
            <a:off x="3279773" y="2858015"/>
            <a:ext cx="2408461" cy="688975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r>
              <a:rPr lang="en-US" sz="2000" dirty="0" err="1">
                <a:latin typeface="Segoe" pitchFamily="34" charset="0"/>
              </a:rPr>
              <a:t>Manejo</a:t>
            </a:r>
            <a:r>
              <a:rPr lang="en-US" sz="2000" dirty="0">
                <a:latin typeface="Segoe" pitchFamily="34" charset="0"/>
              </a:rPr>
              <a:t> de </a:t>
            </a:r>
            <a:r>
              <a:rPr lang="en-US" sz="2000" dirty="0" err="1">
                <a:latin typeface="Segoe" pitchFamily="34" charset="0"/>
              </a:rPr>
              <a:t>Errores</a:t>
            </a:r>
            <a:endParaRPr lang="en-US" sz="2000" dirty="0">
              <a:latin typeface="Segoe" pitchFamily="34" charset="0"/>
            </a:endParaRPr>
          </a:p>
        </p:txBody>
      </p:sp>
      <p:sp>
        <p:nvSpPr>
          <p:cNvPr id="13" name="Text Box 99"/>
          <p:cNvSpPr txBox="1">
            <a:spLocks noChangeArrowheads="1"/>
          </p:cNvSpPr>
          <p:nvPr/>
        </p:nvSpPr>
        <p:spPr bwMode="auto">
          <a:xfrm>
            <a:off x="5800670" y="2858016"/>
            <a:ext cx="2922644" cy="678088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eaLnBrk="0" hangingPunct="0">
              <a:lnSpc>
                <a:spcPct val="90000"/>
              </a:lnSpc>
              <a:spcBef>
                <a:spcPct val="60000"/>
              </a:spcBef>
              <a:buClr>
                <a:srgbClr val="8DACD0"/>
              </a:buClr>
              <a:buSzPct val="70000"/>
            </a:pPr>
            <a:r>
              <a:rPr lang="en-US" sz="2000" dirty="0">
                <a:latin typeface="Segoe" pitchFamily="34" charset="0"/>
              </a:rPr>
              <a:t>Control de </a:t>
            </a:r>
            <a:r>
              <a:rPr lang="en-US" sz="2000" dirty="0" err="1">
                <a:latin typeface="Segoe" pitchFamily="34" charset="0"/>
              </a:rPr>
              <a:t>Transacciones</a:t>
            </a:r>
            <a:endParaRPr lang="en-US" sz="2000" dirty="0"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5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a537b8c-a95e-47de-bc5a-ce25c0c464b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Elementos del lenguaje T-SQL: Comentarios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6609" y="1135152"/>
            <a:ext cx="7751762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sz="2400" kern="0" dirty="0"/>
              <a:t>Marca el código T-SQL como un comentario:</a:t>
            </a:r>
          </a:p>
          <a:p>
            <a:r>
              <a:rPr lang="es-GT" sz="2400" kern="0" dirty="0"/>
              <a:t>Para un bloque, enciérralo entre / * y * / caracteres</a:t>
            </a:r>
          </a:p>
          <a:p>
            <a:endParaRPr lang="es-GT" sz="2400" kern="0" dirty="0"/>
          </a:p>
          <a:p>
            <a:endParaRPr lang="es-GT" sz="2400" kern="0" dirty="0"/>
          </a:p>
          <a:p>
            <a:endParaRPr lang="es-GT" sz="2400" kern="0" dirty="0"/>
          </a:p>
          <a:p>
            <a:endParaRPr lang="es-GT" sz="2400" kern="0" dirty="0"/>
          </a:p>
          <a:p>
            <a:r>
              <a:rPr lang="es-GT" sz="2400" kern="0" dirty="0"/>
              <a:t>Para el texto en línea, preceda los comentarios con -</a:t>
            </a:r>
          </a:p>
          <a:p>
            <a:endParaRPr lang="es-GT" sz="2400" kern="0" dirty="0"/>
          </a:p>
          <a:p>
            <a:endParaRPr lang="es-GT" sz="2400" kern="0" dirty="0"/>
          </a:p>
          <a:p>
            <a:r>
              <a:rPr lang="es-GT" sz="2400" kern="0" dirty="0"/>
              <a:t>Los editores de T-SQL como SSMS generalmente codificarán los comentarios en color, como se muestra arriba.</a:t>
            </a:r>
            <a:endParaRPr lang="en-US" sz="2400" kern="0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867126" y="2218239"/>
            <a:ext cx="6256338" cy="124676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/* </a:t>
            </a:r>
          </a:p>
          <a:p>
            <a:r>
              <a:rPr lang="en-US" sz="240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Este </a:t>
            </a:r>
            <a:r>
              <a:rPr lang="en-US" sz="2400" dirty="0" err="1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</a:t>
            </a:r>
            <a:r>
              <a:rPr lang="en-US" sz="240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un </a:t>
            </a:r>
            <a:r>
              <a:rPr lang="en-US" sz="2400" dirty="0" err="1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comentario</a:t>
            </a:r>
            <a:endParaRPr lang="en-US" sz="2400" dirty="0">
              <a:solidFill>
                <a:srgbClr val="00800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*/</a:t>
            </a:r>
            <a:endParaRPr lang="en-US" sz="2400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973806" y="4392532"/>
            <a:ext cx="6256338" cy="450753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defTabSz="457200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240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--	</a:t>
            </a:r>
            <a:r>
              <a:rPr lang="en-US" sz="2400" dirty="0" err="1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Esta</a:t>
            </a:r>
            <a:r>
              <a:rPr lang="en-US" sz="240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línea</a:t>
            </a:r>
            <a:r>
              <a:rPr lang="en-US" sz="240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en-US" sz="2400" dirty="0" err="1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texto</a:t>
            </a:r>
            <a:r>
              <a:rPr lang="en-US" sz="240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es</a:t>
            </a:r>
            <a:r>
              <a:rPr lang="en-US" sz="2400" dirty="0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ignorada</a:t>
            </a:r>
            <a:endParaRPr lang="en-US" sz="2400" b="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1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b388e7d-8fdb-4ef3-9591-f40b2c779d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Elementos del lenguaje T-SQL: Separadores de lotes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Los lotes son conjuntos de comandos enviados a SQL Server como una unidad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Los lotes determinan el alcance variable, la resolución del nombre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Para separar las declaraciones en lotes, use un separador: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Las herramientas de SQL Server usan la palabra clave GO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GO no es un comando de SQL Server T-SQL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Característica GO [Número] de veces fue agregada en SQL Server 2005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2: Comprender los conjuntos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Teoría</a:t>
            </a:r>
            <a:r>
              <a:rPr lang="en-GB" dirty="0"/>
              <a:t> de Conjuntos y SQL Server
La </a:t>
            </a:r>
            <a:r>
              <a:rPr lang="en-GB" dirty="0" err="1"/>
              <a:t>teoría</a:t>
            </a:r>
            <a:r>
              <a:rPr lang="en-GB" dirty="0"/>
              <a:t> </a:t>
            </a:r>
            <a:r>
              <a:rPr lang="en-GB" dirty="0" err="1"/>
              <a:t>aplicada</a:t>
            </a:r>
            <a:r>
              <a:rPr lang="en-GB" dirty="0"/>
              <a:t> a </a:t>
            </a:r>
            <a:r>
              <a:rPr lang="en-GB" dirty="0" err="1"/>
              <a:t>consultas</a:t>
            </a:r>
            <a:r>
              <a:rPr lang="en-GB" dirty="0"/>
              <a:t> de SQL Server</a:t>
            </a:r>
          </a:p>
        </p:txBody>
      </p:sp>
    </p:spTree>
    <p:extLst>
      <p:ext uri="{BB962C8B-B14F-4D97-AF65-F5344CB8AC3E}">
        <p14:creationId xmlns:p14="http://schemas.microsoft.com/office/powerpoint/2010/main" val="47138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Teoría</a:t>
            </a:r>
            <a:r>
              <a:rPr lang="en-GB" dirty="0"/>
              <a:t> de Conjuntos y SQL Server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92188"/>
            <a:ext cx="7751762" cy="210585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 teoría de conjuntos es una base matemática para el modelo de base de datos relacional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¿Qué es un conjunto?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Una colección de objetos distintos considerados como un todo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"Todos los clientes que viven en Portland"</a:t>
            </a:r>
            <a:endParaRPr 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77126"/>
              </p:ext>
            </p:extLst>
          </p:nvPr>
        </p:nvGraphicFramePr>
        <p:xfrm>
          <a:off x="955343" y="3292418"/>
          <a:ext cx="7233313" cy="3413760"/>
        </p:xfrm>
        <a:graphic>
          <a:graphicData uri="http://schemas.openxmlformats.org/drawingml/2006/table">
            <a:tbl>
              <a:tblPr/>
              <a:tblGrid>
                <a:gridCol w="3615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Características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del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elemento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 conjunto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b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Ejemplo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912">
                <a:tc>
                  <a:txBody>
                    <a:bodyPr/>
                    <a:lstStyle/>
                    <a:p>
                      <a:r>
                        <a:rPr lang="es-GT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Elementos de un conjunto llamados miembros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GT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Cliente como miembro de un conjunto de Clientes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389">
                <a:tc>
                  <a:txBody>
                    <a:bodyPr/>
                    <a:lstStyle/>
                    <a:p>
                      <a:r>
                        <a:rPr lang="es-GT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Los elementos de un conjunto se describen por atributos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GT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Nombre del cliente, apellido, fecha de nacimiento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538">
                <a:tc>
                  <a:txBody>
                    <a:bodyPr/>
                    <a:lstStyle/>
                    <a:p>
                      <a:r>
                        <a:rPr lang="es-GT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Los elementos deben ser distintos o únicos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 ID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87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Teoría de conjuntos aplicada a las consultas de SQL Server</a:t>
            </a:r>
            <a:endParaRPr lang="en-GB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997304"/>
              </p:ext>
            </p:extLst>
          </p:nvPr>
        </p:nvGraphicFramePr>
        <p:xfrm>
          <a:off x="681591" y="860535"/>
          <a:ext cx="7762018" cy="59258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214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Aplicación</a:t>
                      </a:r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 de la </a:t>
                      </a:r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teoría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Comentario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000" dirty="0">
                          <a:latin typeface="Segoe UI" pitchFamily="34" charset="0"/>
                          <a:cs typeface="Segoe UI" pitchFamily="34" charset="0"/>
                        </a:rPr>
                        <a:t>Actuar sobre todos los elementos de un conjunto a la vez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000" dirty="0">
                          <a:latin typeface="Segoe UI" pitchFamily="34" charset="0"/>
                          <a:cs typeface="Segoe UI" pitchFamily="34" charset="0"/>
                        </a:rPr>
                        <a:t>Consulta toda la tabla a la vez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000" dirty="0">
                          <a:latin typeface="Segoe UI" pitchFamily="34" charset="0"/>
                          <a:cs typeface="Segoe UI" pitchFamily="34" charset="0"/>
                        </a:rPr>
                        <a:t>Use un proceso declarativo basado en conjuntos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000" dirty="0">
                          <a:latin typeface="Segoe UI" pitchFamily="34" charset="0"/>
                          <a:cs typeface="Segoe UI" pitchFamily="34" charset="0"/>
                        </a:rPr>
                        <a:t>Dile al motor lo que quieres recuperar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000" dirty="0">
                          <a:latin typeface="Segoe UI" pitchFamily="34" charset="0"/>
                          <a:cs typeface="Segoe UI" pitchFamily="34" charset="0"/>
                        </a:rPr>
                        <a:t>Evitar el procesamiento basado en cursor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No le </a:t>
                      </a:r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digas</a:t>
                      </a:r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 al motor </a:t>
                      </a:r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cómo</a:t>
                      </a:r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recuperarlo</a:t>
                      </a:r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. No </a:t>
                      </a:r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proceses</a:t>
                      </a:r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cada</a:t>
                      </a:r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resultado</a:t>
                      </a:r>
                      <a:r>
                        <a:rPr lang="en-US" sz="200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000" dirty="0" err="1">
                          <a:latin typeface="Segoe UI" pitchFamily="34" charset="0"/>
                          <a:cs typeface="Segoe UI" pitchFamily="34" charset="0"/>
                        </a:rPr>
                        <a:t>individualmente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7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000" dirty="0">
                          <a:latin typeface="Segoe UI" pitchFamily="34" charset="0"/>
                          <a:cs typeface="Segoe UI" pitchFamily="34" charset="0"/>
                        </a:rPr>
                        <a:t>Los elementos del conjunto deben ser únicos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GT" sz="2000" dirty="0">
                          <a:latin typeface="Segoe UI" pitchFamily="34" charset="0"/>
                          <a:cs typeface="Segoe UI" pitchFamily="34" charset="0"/>
                        </a:rPr>
                        <a:t>Definir claves únicas en una tabla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2775">
                <a:tc>
                  <a:txBody>
                    <a:bodyPr/>
                    <a:lstStyle/>
                    <a:p>
                      <a:r>
                        <a:rPr lang="es-GT" sz="2000" dirty="0">
                          <a:latin typeface="Segoe UI" pitchFamily="34" charset="0"/>
                          <a:cs typeface="Segoe UI" pitchFamily="34" charset="0"/>
                        </a:rPr>
                        <a:t>Sin orden definido para resultado conjunto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28600">
                        <a:buFont typeface="Arial" pitchFamily="34" charset="0"/>
                        <a:buNone/>
                      </a:pPr>
                      <a:r>
                        <a:rPr lang="es-GT" sz="2000" dirty="0">
                          <a:latin typeface="Segoe UI" pitchFamily="34" charset="0"/>
                          <a:cs typeface="Segoe UI" pitchFamily="34" charset="0"/>
                        </a:rPr>
                        <a:t>Los artículos pueden ser devueltos en cualquier orden. Esto requiere instrucciones de clasificación explícitas si se desea una orden</a:t>
                      </a:r>
                      <a:endParaRPr lang="en-US" sz="20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26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86d94297-062e-4ac8-9804-6f59f1192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Teoría de conjuntos aplicada a las consultas de SQL Server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Empleados (conjunto de todos los empleados)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Clientes (conjunto de todos los clientes)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Pedidos (conjunto de todos los pedidos)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Clientes ubicados en Portland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Empleados contratados entre 2002 y 2008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Clientes que hicieron pedidos en 2006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9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3: Comprender la lógica de predicados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predicado</a:t>
            </a:r>
            <a:r>
              <a:rPr lang="en-GB" dirty="0"/>
              <a:t> y SQL Server</a:t>
            </a:r>
          </a:p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predicados</a:t>
            </a:r>
            <a:r>
              <a:rPr lang="en-GB" dirty="0"/>
              <a:t> </a:t>
            </a:r>
            <a:r>
              <a:rPr lang="en-GB" dirty="0" err="1"/>
              <a:t>aplicada</a:t>
            </a:r>
            <a:r>
              <a:rPr lang="en-GB" dirty="0"/>
              <a:t> a </a:t>
            </a:r>
            <a:r>
              <a:rPr lang="en-GB" dirty="0" err="1"/>
              <a:t>consultas</a:t>
            </a:r>
            <a:r>
              <a:rPr lang="en-GB" dirty="0"/>
              <a:t> de SQL Server</a:t>
            </a:r>
          </a:p>
        </p:txBody>
      </p:sp>
    </p:spTree>
    <p:extLst>
      <p:ext uri="{BB962C8B-B14F-4D97-AF65-F5344CB8AC3E}">
        <p14:creationId xmlns:p14="http://schemas.microsoft.com/office/powerpoint/2010/main" val="152966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predicado</a:t>
            </a:r>
            <a:r>
              <a:rPr lang="en-GB" dirty="0"/>
              <a:t> y SQL Server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 lógica de predicado es una base matemática para el modelo de base de datos relacional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En teoría, un predicado es una propiedad o expresión que es verdadera o falsa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El Predicado también se conoce como una expresión booleana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2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Temas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Introducción</a:t>
            </a:r>
            <a:r>
              <a:rPr lang="en-GB" dirty="0"/>
              <a:t> T-SQL
</a:t>
            </a:r>
            <a:r>
              <a:rPr lang="en-GB" dirty="0" err="1"/>
              <a:t>Entender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conjuntos de scripts o </a:t>
            </a:r>
            <a:r>
              <a:rPr lang="en-GB" dirty="0" err="1"/>
              <a:t>lotes</a:t>
            </a:r>
            <a:r>
              <a:rPr lang="en-GB" dirty="0"/>
              <a:t> de </a:t>
            </a:r>
            <a:r>
              <a:rPr lang="en-GB" dirty="0" err="1"/>
              <a:t>instrucciones</a:t>
            </a:r>
            <a:r>
              <a:rPr lang="en-GB" dirty="0"/>
              <a:t>.
</a:t>
            </a:r>
            <a:r>
              <a:rPr lang="en-GB" dirty="0" err="1"/>
              <a:t>Entender</a:t>
            </a:r>
            <a:r>
              <a:rPr lang="en-GB" dirty="0"/>
              <a:t> </a:t>
            </a:r>
            <a:r>
              <a:rPr lang="en-GB" dirty="0" err="1"/>
              <a:t>predicados</a:t>
            </a:r>
            <a:r>
              <a:rPr lang="en-GB" dirty="0"/>
              <a:t> </a:t>
            </a:r>
            <a:r>
              <a:rPr lang="en-GB" dirty="0" err="1"/>
              <a:t>logicos</a:t>
            </a:r>
            <a:r>
              <a:rPr lang="en-GB" dirty="0"/>
              <a:t>
</a:t>
            </a:r>
            <a:r>
              <a:rPr lang="en-GB" dirty="0" err="1"/>
              <a:t>Entender</a:t>
            </a:r>
            <a:r>
              <a:rPr lang="en-GB" dirty="0"/>
              <a:t> el </a:t>
            </a:r>
            <a:r>
              <a:rPr lang="en-GB" dirty="0" err="1"/>
              <a:t>orden</a:t>
            </a:r>
            <a:r>
              <a:rPr lang="en-GB" dirty="0"/>
              <a:t> </a:t>
            </a:r>
            <a:r>
              <a:rPr lang="en-GB" dirty="0" err="1"/>
              <a:t>lógico</a:t>
            </a:r>
            <a:r>
              <a:rPr lang="en-GB" dirty="0"/>
              <a:t>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operadores</a:t>
            </a:r>
            <a:r>
              <a:rPr lang="en-GB" dirty="0"/>
              <a:t> de la </a:t>
            </a:r>
            <a:r>
              <a:rPr lang="en-GB" dirty="0" err="1"/>
              <a:t>instrucción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77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predicados</a:t>
            </a:r>
            <a:r>
              <a:rPr lang="en-GB" dirty="0"/>
              <a:t> </a:t>
            </a:r>
            <a:r>
              <a:rPr lang="en-GB" dirty="0" err="1"/>
              <a:t>aplicada</a:t>
            </a:r>
            <a:r>
              <a:rPr lang="en-GB" dirty="0"/>
              <a:t> a </a:t>
            </a:r>
            <a:r>
              <a:rPr lang="en-GB" dirty="0" err="1"/>
              <a:t>consultas</a:t>
            </a:r>
            <a:r>
              <a:rPr lang="en-GB" dirty="0"/>
              <a:t> de SQL Server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4988" y="992188"/>
            <a:ext cx="7751762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sz="3000" kern="0" dirty="0">
                <a:solidFill>
                  <a:srgbClr val="000000"/>
                </a:solidFill>
              </a:rPr>
              <a:t>En SQL Server, un predicado es una propiedad o expresión que se evalúa como verdadera, falsa o desconocida (NULL)</a:t>
            </a:r>
            <a:endParaRPr lang="en-US" sz="3000" kern="0" dirty="0">
              <a:solidFill>
                <a:srgbClr val="000000"/>
              </a:solidFill>
            </a:endParaRP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1172484" y="3407124"/>
            <a:ext cx="6820166" cy="3298476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GT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Filtrar datos en consultas (cláusulas WHERE y HAVING)</a:t>
            </a:r>
          </a:p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GT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Proporcionar lógica condicional a expresiones CASE</a:t>
            </a:r>
          </a:p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GT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Unir tablas (filtro ENCENDIDO)</a:t>
            </a:r>
          </a:p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GT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Definición de subconsultas</a:t>
            </a:r>
          </a:p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GT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Aplicación de la integridad de los datos </a:t>
            </a:r>
            <a:br>
              <a:rPr lang="es-GT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s-GT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(restricciones CHECK)</a:t>
            </a:r>
          </a:p>
          <a:p>
            <a:pPr marL="28575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GT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Control de flujo (declaración IF)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2827" y="2765774"/>
            <a:ext cx="2409825" cy="2722871"/>
          </a:xfrm>
          <a:prstGeom prst="rect">
            <a:avLst/>
          </a:prstGeom>
        </p:spPr>
        <p:txBody>
          <a:bodyPr lIns="0" tIns="0" rIns="0" bIns="0"/>
          <a:lstStyle/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 Box 99"/>
          <p:cNvSpPr txBox="1">
            <a:spLocks noChangeArrowheads="1"/>
          </p:cNvSpPr>
          <p:nvPr/>
        </p:nvSpPr>
        <p:spPr bwMode="auto">
          <a:xfrm>
            <a:off x="1172485" y="2683224"/>
            <a:ext cx="6820166" cy="723900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Use el </a:t>
            </a:r>
            <a:r>
              <a:rPr lang="en-US" sz="20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predicado</a:t>
            </a:r>
            <a:endParaRPr lang="en-US" sz="20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bf1e7974-7cf9-4ef3-bac7-61925ed345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Lógica</a:t>
            </a:r>
            <a:r>
              <a:rPr lang="en-GB" dirty="0"/>
              <a:t> de </a:t>
            </a:r>
            <a:r>
              <a:rPr lang="en-GB" dirty="0" err="1"/>
              <a:t>predicados</a:t>
            </a:r>
            <a:r>
              <a:rPr lang="en-GB" dirty="0"/>
              <a:t> </a:t>
            </a:r>
            <a:r>
              <a:rPr lang="en-GB" dirty="0" err="1"/>
              <a:t>aplicada</a:t>
            </a:r>
            <a:r>
              <a:rPr lang="en-GB" dirty="0"/>
              <a:t> a </a:t>
            </a:r>
            <a:r>
              <a:rPr lang="en-GB" dirty="0" err="1"/>
              <a:t>consultas</a:t>
            </a:r>
            <a:r>
              <a:rPr lang="en-GB" dirty="0"/>
              <a:t> de SQL Server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98140" y="1516039"/>
            <a:ext cx="6256338" cy="44755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city 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'Portland'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98140" y="3113983"/>
            <a:ext cx="6256338" cy="44755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fr-FR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t1 </a:t>
            </a:r>
            <a:r>
              <a:rPr lang="fr-FR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JOIN</a:t>
            </a:r>
            <a:r>
              <a:rPr lang="fr-FR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t2 </a:t>
            </a:r>
            <a:r>
              <a:rPr lang="fr-FR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  <a:r>
              <a:rPr lang="fr-FR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t1</a:t>
            </a:r>
            <a:r>
              <a:rPr lang="fr-FR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fr-FR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c1 </a:t>
            </a:r>
            <a:r>
              <a:rPr lang="fr-FR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fr-FR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t2</a:t>
            </a:r>
            <a:r>
              <a:rPr lang="fr-FR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fr-FR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c2 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98140" y="2315011"/>
            <a:ext cx="6256338" cy="44755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orderdate </a:t>
            </a:r>
            <a:r>
              <a:rPr lang="en-US" sz="22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&lt;</a:t>
            </a:r>
            <a:r>
              <a:rPr lang="en-US" sz="22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'20090101'</a:t>
            </a:r>
          </a:p>
        </p:txBody>
      </p:sp>
    </p:spTree>
    <p:extLst>
      <p:ext uri="{BB962C8B-B14F-4D97-AF65-F5344CB8AC3E}">
        <p14:creationId xmlns:p14="http://schemas.microsoft.com/office/powerpoint/2010/main" val="314849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7919602-19a9-4a41-a007-aa6c7336502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Lección 4: Comprender el orden lógico de operaciones en las sentencias SELECT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Elementos de una declaración SELECT</a:t>
            </a:r>
          </a:p>
          <a:p>
            <a:r>
              <a:rPr lang="es-GT" dirty="0"/>
              <a:t>Procesamiento de consultas lógicas</a:t>
            </a:r>
          </a:p>
          <a:p>
            <a:r>
              <a:rPr lang="es-GT" dirty="0"/>
              <a:t>Aplicación del orden lógico de operaciones a la escritura de sentencias SELECT</a:t>
            </a:r>
          </a:p>
          <a:p>
            <a:r>
              <a:rPr lang="es-GT" dirty="0"/>
              <a:t>Demostración: procesamiento de consultas lógicas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89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ac32dcf-faba-4806-922d-fe830f00322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Elementos de una declaración SELECT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73568"/>
              </p:ext>
            </p:extLst>
          </p:nvPr>
        </p:nvGraphicFramePr>
        <p:xfrm>
          <a:off x="672230" y="1397001"/>
          <a:ext cx="7645052" cy="43281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0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Elemento</a:t>
                      </a:r>
                      <a:endParaRPr 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Expresión</a:t>
                      </a:r>
                      <a:endParaRPr 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</a:t>
                      </a:r>
                      <a:endParaRPr lang="en-US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&lt;select list&gt;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Define </a:t>
                      </a:r>
                      <a:r>
                        <a:rPr lang="en-US" sz="22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qué</a:t>
                      </a:r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columnas</a:t>
                      </a:r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volver</a:t>
                      </a:r>
                      <a:endParaRPr lang="en-US" sz="22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&lt;table source&gt;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Define </a:t>
                      </a:r>
                      <a:r>
                        <a:rPr lang="en-US" sz="22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tabla</a:t>
                      </a:r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(s) para </a:t>
                      </a:r>
                      <a:r>
                        <a:rPr lang="en-US" sz="22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consultar</a:t>
                      </a:r>
                      <a:endParaRPr lang="en-US" sz="22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&lt;search condition&gt;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Filtra </a:t>
                      </a:r>
                      <a:r>
                        <a:rPr lang="en-US" sz="22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filas</a:t>
                      </a:r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usando</a:t>
                      </a:r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un </a:t>
                      </a:r>
                      <a:r>
                        <a:rPr lang="en-US" sz="22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predicado</a:t>
                      </a:r>
                      <a:endParaRPr lang="en-US" sz="22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GROUP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&lt;group by list&gt;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 err="1">
                          <a:latin typeface="Segoe UI" pitchFamily="34" charset="0"/>
                          <a:cs typeface="Segoe UI" pitchFamily="34" charset="0"/>
                        </a:rPr>
                        <a:t>Organiza</a:t>
                      </a:r>
                      <a:r>
                        <a:rPr lang="en-US" sz="22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Segoe UI" pitchFamily="34" charset="0"/>
                          <a:cs typeface="Segoe UI" pitchFamily="34" charset="0"/>
                        </a:rPr>
                        <a:t>filas</a:t>
                      </a:r>
                      <a:r>
                        <a:rPr lang="en-US" sz="22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Segoe UI" pitchFamily="34" charset="0"/>
                          <a:cs typeface="Segoe UI" pitchFamily="34" charset="0"/>
                        </a:rPr>
                        <a:t>por</a:t>
                      </a:r>
                      <a:r>
                        <a:rPr lang="en-US" sz="2200" baseline="0" dirty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Segoe UI" pitchFamily="34" charset="0"/>
                          <a:cs typeface="Segoe UI" pitchFamily="34" charset="0"/>
                        </a:rPr>
                        <a:t>grupos</a:t>
                      </a:r>
                      <a:endParaRPr lang="en-US" sz="2200" baseline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&lt;search condition&gt;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Grupos de filtros que usan un predicado</a:t>
                      </a:r>
                      <a:endParaRPr lang="en-US" sz="22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&lt;order by list&gt;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Ordena</a:t>
                      </a:r>
                      <a:r>
                        <a:rPr lang="en-US" sz="2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la </a:t>
                      </a:r>
                      <a:r>
                        <a:rPr lang="en-US" sz="2200" baseline="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salida</a:t>
                      </a:r>
                      <a:endParaRPr lang="en-US" sz="22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3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f5c8d6b-c985-4b15-b775-ae8182bc4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Procesamiento</a:t>
            </a:r>
            <a:r>
              <a:rPr lang="en-GB" dirty="0"/>
              <a:t> de </a:t>
            </a:r>
            <a:r>
              <a:rPr lang="en-GB" dirty="0" err="1"/>
              <a:t>consultas</a:t>
            </a:r>
            <a:r>
              <a:rPr lang="en-GB" dirty="0"/>
              <a:t> </a:t>
            </a:r>
            <a:r>
              <a:rPr lang="en-GB" dirty="0" err="1"/>
              <a:t>lógicas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9900" y="1349611"/>
            <a:ext cx="7751762" cy="84679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El orden en que se escribe una consulta no es el orden en que SQL Server lo evalúa.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86899" y="2447979"/>
            <a:ext cx="7447464" cy="3836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5: SELECT	   &lt;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campos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86899" y="2977007"/>
            <a:ext cx="7447464" cy="3836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1: FROM     &lt;table de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origen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786899" y="3506118"/>
            <a:ext cx="7447464" cy="3836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2: WHERE    &lt;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condición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del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filtro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86898" y="4039225"/>
            <a:ext cx="7434763" cy="383619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3: GROUP BY &lt;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campos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los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agrupar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786898" y="4564340"/>
            <a:ext cx="7447463" cy="39161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4: HAVING &lt;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condición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del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filtro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786899" y="5107113"/>
            <a:ext cx="7434762" cy="39161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6: ORDER BY &lt;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por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la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cual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ordenar</a:t>
            </a: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745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cd1f61c-be41-45fe-a680-4e8dee1919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Aplicación del orden lógico de operaciones a la escritura de sentencias SELECT</a:t>
            </a:r>
            <a:endParaRPr lang="en-GB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36812" y="2352185"/>
            <a:ext cx="8082643" cy="2653367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USE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TSQL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80808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AS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FROM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Sales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WHERE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custid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71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YEAR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orderdate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HAVING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COUNT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(*)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&gt;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ORDER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BY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empid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orderyear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335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1: </a:t>
            </a:r>
            <a:r>
              <a:rPr lang="en-GB" dirty="0" err="1"/>
              <a:t>Introducción</a:t>
            </a:r>
            <a:r>
              <a:rPr lang="en-GB" dirty="0"/>
              <a:t> T-SQL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925965"/>
            <a:ext cx="8119156" cy="5147356"/>
          </a:xfrm>
        </p:spPr>
        <p:txBody>
          <a:bodyPr/>
          <a:lstStyle/>
          <a:p>
            <a:r>
              <a:rPr lang="es-GT" sz="2400" dirty="0"/>
              <a:t>Acerca de T-SQL</a:t>
            </a:r>
          </a:p>
          <a:p>
            <a:r>
              <a:rPr lang="es-GT" sz="2400" dirty="0"/>
              <a:t>Categorías de instrucciones T-SQL</a:t>
            </a:r>
          </a:p>
          <a:p>
            <a:r>
              <a:rPr lang="es-GT" sz="2400" dirty="0"/>
              <a:t>Elementos del lenguaje T-SQL</a:t>
            </a:r>
          </a:p>
          <a:p>
            <a:r>
              <a:rPr lang="es-GT" sz="2400" dirty="0"/>
              <a:t>Elementos del lenguaje T-SQL: predicados y operadores</a:t>
            </a:r>
          </a:p>
          <a:p>
            <a:r>
              <a:rPr lang="es-GT" sz="2400" dirty="0"/>
              <a:t>Elementos del lenguaje T-SQL: Funciones</a:t>
            </a:r>
          </a:p>
          <a:p>
            <a:r>
              <a:rPr lang="es-GT" sz="2400" dirty="0"/>
              <a:t>Elementos del lenguaje T-SQL: Variables</a:t>
            </a:r>
          </a:p>
          <a:p>
            <a:r>
              <a:rPr lang="es-GT" sz="2400" dirty="0"/>
              <a:t>Elementos del lenguaje T-SQL: Expresiones</a:t>
            </a:r>
          </a:p>
          <a:p>
            <a:r>
              <a:rPr lang="es-GT" sz="2400" dirty="0"/>
              <a:t>Elementos del lenguaje T-SQL: control de flujo, errores y transacciones</a:t>
            </a:r>
          </a:p>
          <a:p>
            <a:r>
              <a:rPr lang="es-GT" sz="2400" dirty="0"/>
              <a:t>Elementos del lenguaje T-SQL: Comentarios</a:t>
            </a:r>
          </a:p>
          <a:p>
            <a:r>
              <a:rPr lang="es-GT" sz="2400" dirty="0"/>
              <a:t>Elementos del lenguaje T-SQL: Separadores por lotes</a:t>
            </a:r>
          </a:p>
          <a:p>
            <a:r>
              <a:rPr lang="es-GT" sz="2400" dirty="0"/>
              <a:t>Demostración: Elementos del lenguaje T-SQL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6868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Acerca</a:t>
            </a:r>
            <a:r>
              <a:rPr lang="en-GB" dirty="0"/>
              <a:t> de T-SQL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8788" y="1073700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GT" kern="0" dirty="0"/>
              <a:t>Lenguaje de consulta estructurado (SQL)</a:t>
            </a:r>
          </a:p>
          <a:p>
            <a:pPr lvl="1"/>
            <a:r>
              <a:rPr lang="es-GT" kern="0" dirty="0"/>
              <a:t>Desarrollado por IBM en 1970</a:t>
            </a:r>
          </a:p>
          <a:p>
            <a:pPr lvl="1"/>
            <a:r>
              <a:rPr lang="es-GT" kern="0" dirty="0"/>
              <a:t>Adoptado como norma por los organismos de normas ANSI y ISO</a:t>
            </a:r>
          </a:p>
          <a:p>
            <a:pPr lvl="1"/>
            <a:r>
              <a:rPr lang="es-GT" kern="0" dirty="0"/>
              <a:t>Ampliamente utilizado en la industria</a:t>
            </a:r>
          </a:p>
          <a:p>
            <a:pPr lvl="1"/>
            <a:r>
              <a:rPr lang="es-GT" kern="0" dirty="0"/>
              <a:t>PL / SQL, SQL Procedural </a:t>
            </a:r>
            <a:r>
              <a:rPr lang="es-GT" kern="0" dirty="0" err="1"/>
              <a:t>Language</a:t>
            </a:r>
            <a:r>
              <a:rPr lang="es-GT" kern="0" dirty="0"/>
              <a:t>, </a:t>
            </a:r>
            <a:r>
              <a:rPr lang="es-GT" kern="0" dirty="0" err="1"/>
              <a:t>Transact</a:t>
            </a:r>
            <a:r>
              <a:rPr lang="es-GT" kern="0" dirty="0"/>
              <a:t>-SQL</a:t>
            </a:r>
          </a:p>
          <a:p>
            <a:r>
              <a:rPr lang="es-GT" kern="0" dirty="0"/>
              <a:t>La implementación de Microsoft es </a:t>
            </a:r>
            <a:r>
              <a:rPr lang="es-GT" kern="0" dirty="0" err="1"/>
              <a:t>Transact</a:t>
            </a:r>
            <a:r>
              <a:rPr lang="es-GT" kern="0" dirty="0"/>
              <a:t>-SQL</a:t>
            </a:r>
          </a:p>
          <a:p>
            <a:pPr lvl="1"/>
            <a:r>
              <a:rPr lang="es-GT" kern="0" dirty="0"/>
              <a:t>Referido como T-SQL</a:t>
            </a:r>
          </a:p>
          <a:p>
            <a:pPr lvl="1"/>
            <a:r>
              <a:rPr lang="es-GT" kern="0" dirty="0"/>
              <a:t>Lenguaje de consulta para SQL Server 2012</a:t>
            </a:r>
          </a:p>
          <a:p>
            <a:r>
              <a:rPr lang="es-GT" kern="0" dirty="0"/>
              <a:t>SQL es declarativo, no procedural</a:t>
            </a:r>
          </a:p>
          <a:p>
            <a:pPr lvl="1"/>
            <a:r>
              <a:rPr lang="es-GT" kern="0" dirty="0"/>
              <a:t>Describa lo que desea, no especifique los pasos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19350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Categorías</a:t>
            </a:r>
            <a:r>
              <a:rPr lang="en-GB" dirty="0"/>
              <a:t> de </a:t>
            </a:r>
            <a:r>
              <a:rPr lang="en-GB" dirty="0" err="1"/>
              <a:t>instrucciones</a:t>
            </a:r>
            <a:r>
              <a:rPr lang="en-GB" dirty="0"/>
              <a:t> T-SQL</a:t>
            </a:r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6100763" y="1758950"/>
            <a:ext cx="2709862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lvl="0" indent="109538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3219450" y="1758950"/>
            <a:ext cx="2709863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lvl="0" indent="109538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76225" y="1758950"/>
            <a:ext cx="2709863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lvl="0" indent="109538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</p:txBody>
      </p:sp>
      <p:sp>
        <p:nvSpPr>
          <p:cNvPr id="7" name="AutoShape 105"/>
          <p:cNvSpPr>
            <a:spLocks noChangeArrowheads="1"/>
          </p:cNvSpPr>
          <p:nvPr/>
        </p:nvSpPr>
        <p:spPr bwMode="auto">
          <a:xfrm>
            <a:off x="5099050" y="2259013"/>
            <a:ext cx="3392488" cy="3530600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234950" lvl="0" indent="-23495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8DACD0"/>
              </a:buClr>
              <a:buSzPct val="70000"/>
            </a:pPr>
            <a:endParaRPr lang="en-CA" sz="2400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850" y="1876425"/>
            <a:ext cx="2409825" cy="2722871"/>
          </a:xfrm>
          <a:prstGeom prst="rect">
            <a:avLst/>
          </a:prstGeom>
        </p:spPr>
        <p:txBody>
          <a:bodyPr lIns="0" tIns="0" rIns="0" bIns="0"/>
          <a:lstStyle/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s-GT" sz="24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Declaraciones para consultar y modificar datos</a:t>
            </a:r>
            <a:br>
              <a:rPr lang="en-US" sz="24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</a:br>
            <a:endParaRPr lang="en-US" sz="2400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SELECT, INSERT, UPDATE, DELETE</a:t>
            </a: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3360738" y="1901825"/>
            <a:ext cx="2563812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s-GT" sz="24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Declaraciones para definiciones de objetos</a:t>
            </a:r>
            <a:br>
              <a:rPr lang="en-US" sz="24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</a:br>
            <a:endParaRPr lang="en-US" sz="2400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CREATE, ALTER, DROP</a:t>
            </a: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6113463" y="1889125"/>
            <a:ext cx="2625725" cy="271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s-GT" sz="24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Declaraciones de permisos de seguridad</a:t>
            </a:r>
            <a:br>
              <a:rPr lang="en-US" sz="24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</a:br>
            <a:endParaRPr lang="en-US" sz="2400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GRANT, REVOKE, DENY</a:t>
            </a:r>
          </a:p>
        </p:txBody>
      </p:sp>
      <p:sp>
        <p:nvSpPr>
          <p:cNvPr id="11" name="Text Box 99"/>
          <p:cNvSpPr txBox="1">
            <a:spLocks noChangeArrowheads="1"/>
          </p:cNvSpPr>
          <p:nvPr/>
        </p:nvSpPr>
        <p:spPr bwMode="auto">
          <a:xfrm>
            <a:off x="274638" y="1069975"/>
            <a:ext cx="2743200" cy="723900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Data Manipulation Language (DML*)</a:t>
            </a:r>
          </a:p>
        </p:txBody>
      </p:sp>
      <p:sp>
        <p:nvSpPr>
          <p:cNvPr id="12" name="Text Box 99"/>
          <p:cNvSpPr txBox="1">
            <a:spLocks noChangeArrowheads="1"/>
          </p:cNvSpPr>
          <p:nvPr/>
        </p:nvSpPr>
        <p:spPr bwMode="auto">
          <a:xfrm>
            <a:off x="3205163" y="1069975"/>
            <a:ext cx="2741612" cy="688975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Data Definition Language (DDL)</a:t>
            </a:r>
          </a:p>
        </p:txBody>
      </p:sp>
      <p:sp>
        <p:nvSpPr>
          <p:cNvPr id="13" name="Text Box 99"/>
          <p:cNvSpPr txBox="1">
            <a:spLocks noChangeArrowheads="1"/>
          </p:cNvSpPr>
          <p:nvPr/>
        </p:nvSpPr>
        <p:spPr bwMode="auto">
          <a:xfrm>
            <a:off x="6076950" y="1069976"/>
            <a:ext cx="2741613" cy="723900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lv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8DACD0"/>
              </a:buClr>
              <a:buSzPct val="70000"/>
            </a:pPr>
            <a:r>
              <a:rPr lang="en-US" b="1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Data Control Language (DCL)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1787" y="4946959"/>
            <a:ext cx="657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* </a:t>
            </a:r>
            <a:r>
              <a:rPr lang="es-GT" sz="24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DML con SELECT es el foco de este curso</a:t>
            </a:r>
            <a:endParaRPr lang="en-US" sz="2400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2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Elementos del lenguaje T-SQL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25467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Predicados y Operadores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Funciones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Variables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Expresiones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Separadores de lotes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Control de flujo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Comentarios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8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ac63aec-24c5-4591-900d-bea7c610979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4" y="-2"/>
            <a:ext cx="8550275" cy="740664"/>
          </a:xfrm>
        </p:spPr>
        <p:txBody>
          <a:bodyPr/>
          <a:lstStyle/>
          <a:p>
            <a:r>
              <a:rPr lang="es-GT" dirty="0"/>
              <a:t>Elementos del lenguaje T-SQL: Predicados y operadores</a:t>
            </a:r>
            <a:endParaRPr lang="en-GB" dirty="0"/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25868"/>
              </p:ext>
            </p:extLst>
          </p:nvPr>
        </p:nvGraphicFramePr>
        <p:xfrm>
          <a:off x="1450552" y="1078172"/>
          <a:ext cx="6152747" cy="4894822"/>
        </p:xfrm>
        <a:graphic>
          <a:graphicData uri="http://schemas.openxmlformats.org/drawingml/2006/table">
            <a:tbl>
              <a:tblPr/>
              <a:tblGrid>
                <a:gridCol w="3075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charset="0"/>
                        </a:rPr>
                        <a:t>Elementos</a:t>
                      </a: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" pitchFamily="34" charset="0"/>
                          <a:cs typeface="Arial" charset="0"/>
                        </a:rPr>
                        <a:t>: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2200" b="1" dirty="0" err="1">
                          <a:latin typeface="Segoe" pitchFamily="34" charset="0"/>
                        </a:rPr>
                        <a:t>Predicados</a:t>
                      </a:r>
                      <a:r>
                        <a:rPr lang="en-US" sz="2200" b="1" dirty="0">
                          <a:latin typeface="Segoe" pitchFamily="34" charset="0"/>
                        </a:rPr>
                        <a:t> y </a:t>
                      </a:r>
                      <a:r>
                        <a:rPr lang="en-US" sz="2200" b="1" dirty="0" err="1">
                          <a:latin typeface="Segoe" pitchFamily="34" charset="0"/>
                        </a:rPr>
                        <a:t>operadores</a:t>
                      </a:r>
                      <a:r>
                        <a:rPr lang="en-US" sz="2200" b="1" dirty="0">
                          <a:latin typeface="Segoe" pitchFamily="34" charset="0"/>
                        </a:rPr>
                        <a:t>: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lang="en-US" sz="2200" dirty="0" err="1">
                          <a:latin typeface="Segoe" pitchFamily="34" charset="0"/>
                        </a:rPr>
                        <a:t>Predicados</a:t>
                      </a:r>
                      <a:endParaRPr kumimoji="0" lang="en-US" sz="2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" pitchFamily="34" charset="0"/>
                        <a:cs typeface="Arial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200" dirty="0">
                          <a:latin typeface="Segoe" pitchFamily="34" charset="0"/>
                        </a:rPr>
                        <a:t>IN, BETWEEN, LIKE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389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Segoe" pitchFamily="34" charset="0"/>
                        </a:rPr>
                        <a:t>Operadores</a:t>
                      </a:r>
                      <a:r>
                        <a:rPr lang="en-US" sz="2200" dirty="0">
                          <a:latin typeface="Segoe" pitchFamily="34" charset="0"/>
                        </a:rPr>
                        <a:t> de </a:t>
                      </a:r>
                      <a:r>
                        <a:rPr lang="en-US" sz="2200" dirty="0" err="1">
                          <a:latin typeface="Segoe" pitchFamily="34" charset="0"/>
                        </a:rPr>
                        <a:t>Comparación</a:t>
                      </a:r>
                      <a:endParaRPr lang="en-US" sz="2200" dirty="0">
                        <a:latin typeface="Segoe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200" dirty="0">
                          <a:latin typeface="Segoe" pitchFamily="34" charset="0"/>
                        </a:rPr>
                        <a:t>=, &gt;, &lt;, &gt;=, &lt;=, &lt;&gt;, !=, !&gt;, !&lt; 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Segoe" pitchFamily="34" charset="0"/>
                        </a:rPr>
                        <a:t>Operadores</a:t>
                      </a:r>
                      <a:r>
                        <a:rPr lang="en-US" sz="2200" dirty="0">
                          <a:latin typeface="Segoe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" pitchFamily="34" charset="0"/>
                        </a:rPr>
                        <a:t>Lógicos</a:t>
                      </a:r>
                      <a:endParaRPr lang="en-US" sz="2200" dirty="0">
                        <a:latin typeface="Segoe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200" dirty="0">
                          <a:latin typeface="Segoe" pitchFamily="34" charset="0"/>
                        </a:rPr>
                        <a:t>AND, OR, NOT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1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Segoe" pitchFamily="34" charset="0"/>
                        </a:rPr>
                        <a:t>Operadores</a:t>
                      </a:r>
                      <a:r>
                        <a:rPr lang="en-US" sz="2200" dirty="0">
                          <a:latin typeface="Segoe" pitchFamily="34" charset="0"/>
                        </a:rPr>
                        <a:t> </a:t>
                      </a:r>
                      <a:r>
                        <a:rPr lang="en-US" sz="2200" dirty="0" err="1">
                          <a:latin typeface="Segoe" pitchFamily="34" charset="0"/>
                        </a:rPr>
                        <a:t>Aritméticos</a:t>
                      </a:r>
                      <a:endParaRPr lang="en-US" sz="2200" dirty="0">
                        <a:latin typeface="Segoe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" pitchFamily="34" charset="0"/>
                        </a:rPr>
                        <a:t>+, -, *, /, %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Segoe" pitchFamily="34" charset="0"/>
                        </a:rPr>
                        <a:t>Concatenación</a:t>
                      </a:r>
                      <a:endParaRPr lang="en-US" sz="2200" dirty="0">
                        <a:latin typeface="Segoe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" pitchFamily="34" charset="0"/>
                        </a:rPr>
                        <a:t>+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56757" y="5974914"/>
            <a:ext cx="6175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GT" sz="2400" b="1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T-SQL impone la precedencia del operador</a:t>
            </a:r>
            <a:endParaRPr lang="en-US" sz="2400" b="1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4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b332789-6fd7-4cb8-85e9-f3190ed547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Elementos del lenguaje T-SQL: Funciones</a:t>
            </a:r>
            <a:endParaRPr lang="en-GB" dirty="0"/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6081713" y="1953500"/>
            <a:ext cx="2709862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lvl="0" indent="109538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3219450" y="1953500"/>
            <a:ext cx="2709863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lvl="0" indent="109538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76225" y="1953500"/>
            <a:ext cx="2709863" cy="2963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/>
          <a:lstStyle/>
          <a:p>
            <a:pPr lvl="0" indent="109538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850" y="2070975"/>
            <a:ext cx="2409825" cy="2722871"/>
          </a:xfrm>
          <a:prstGeom prst="rect">
            <a:avLst/>
          </a:prstGeom>
        </p:spPr>
        <p:txBody>
          <a:bodyPr lIns="0" tIns="0" rIns="0" bIns="0"/>
          <a:lstStyle/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SUBSTRING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LEFT, RIGHT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LEN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DATALENGTH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REPLACE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REPLICATE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UPPER, LOWER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RTRIM, LTRIM</a:t>
            </a: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360738" y="2096375"/>
            <a:ext cx="2563812" cy="282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GETDATE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SYSTDATETIME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GETUTCDATE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DATEADD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DATEDIFF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YEAR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MONTH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DAY</a:t>
            </a: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6227763" y="2083675"/>
            <a:ext cx="2625725" cy="271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SUM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MIN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MAX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AVG</a:t>
            </a:r>
          </a:p>
          <a:p>
            <a:pPr marL="166688" lvl="0" indent="-166688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COUNT</a:t>
            </a:r>
          </a:p>
        </p:txBody>
      </p:sp>
      <p:sp>
        <p:nvSpPr>
          <p:cNvPr id="10" name="Text Box 99"/>
          <p:cNvSpPr txBox="1">
            <a:spLocks noChangeArrowheads="1"/>
          </p:cNvSpPr>
          <p:nvPr/>
        </p:nvSpPr>
        <p:spPr bwMode="auto">
          <a:xfrm>
            <a:off x="274638" y="1264525"/>
            <a:ext cx="2743200" cy="723900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Segoe" pitchFamily="34" charset="0"/>
                <a:cs typeface="Arial" charset="0"/>
              </a:rPr>
              <a:t>Funciones</a:t>
            </a:r>
            <a:r>
              <a:rPr lang="en-US" b="1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latin typeface="Segoe" pitchFamily="34" charset="0"/>
                <a:cs typeface="Arial" charset="0"/>
              </a:rPr>
              <a:t>Texto</a:t>
            </a:r>
            <a:endParaRPr lang="en-US" b="1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</p:txBody>
      </p:sp>
      <p:sp>
        <p:nvSpPr>
          <p:cNvPr id="11" name="Text Box 99"/>
          <p:cNvSpPr txBox="1">
            <a:spLocks noChangeArrowheads="1"/>
          </p:cNvSpPr>
          <p:nvPr/>
        </p:nvSpPr>
        <p:spPr bwMode="auto">
          <a:xfrm>
            <a:off x="3205163" y="1264525"/>
            <a:ext cx="2741612" cy="688975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Segoe" pitchFamily="34" charset="0"/>
                <a:cs typeface="Arial" charset="0"/>
              </a:rPr>
              <a:t>Funciones</a:t>
            </a:r>
            <a:r>
              <a:rPr lang="en-US" b="1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latin typeface="Segoe" pitchFamily="34" charset="0"/>
                <a:cs typeface="Arial" charset="0"/>
              </a:rPr>
              <a:t>Fecha</a:t>
            </a:r>
            <a:r>
              <a:rPr lang="en-US" b="1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 y Hora</a:t>
            </a:r>
          </a:p>
        </p:txBody>
      </p:sp>
      <p:sp>
        <p:nvSpPr>
          <p:cNvPr id="12" name="Text Box 99"/>
          <p:cNvSpPr txBox="1">
            <a:spLocks noChangeArrowheads="1"/>
          </p:cNvSpPr>
          <p:nvPr/>
        </p:nvSpPr>
        <p:spPr bwMode="auto">
          <a:xfrm>
            <a:off x="6076950" y="1264526"/>
            <a:ext cx="2741613" cy="723900"/>
          </a:xfrm>
          <a:prstGeom prst="rect">
            <a:avLst/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5400000" scaled="1"/>
          </a:gradFill>
          <a:ln w="9525" algn="ctr">
            <a:solidFill>
              <a:srgbClr val="CCB8E4"/>
            </a:solidFill>
            <a:round/>
            <a:headEnd/>
            <a:tailEnd/>
          </a:ln>
        </p:spPr>
        <p:txBody>
          <a:bodyPr lIns="274320" tIns="109728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Segoe" pitchFamily="34" charset="0"/>
                <a:cs typeface="Arial" charset="0"/>
              </a:rPr>
              <a:t>Funciones</a:t>
            </a:r>
            <a:r>
              <a:rPr lang="en-US" b="1" dirty="0">
                <a:solidFill>
                  <a:srgbClr val="000000"/>
                </a:solidFill>
                <a:latin typeface="Segoe" pitchFamily="34" charset="0"/>
                <a:cs typeface="Arial" charset="0"/>
              </a:rPr>
              <a:t> de </a:t>
            </a:r>
            <a:r>
              <a:rPr lang="en-US" b="1" dirty="0" err="1">
                <a:solidFill>
                  <a:srgbClr val="000000"/>
                </a:solidFill>
                <a:latin typeface="Segoe" pitchFamily="34" charset="0"/>
                <a:cs typeface="Arial" charset="0"/>
              </a:rPr>
              <a:t>Agregado</a:t>
            </a:r>
            <a:endParaRPr lang="en-US" b="1" dirty="0">
              <a:solidFill>
                <a:srgbClr val="000000"/>
              </a:solidFill>
              <a:latin typeface="Segoe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7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85ae04-e375-4a41-857d-ee9443507f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Elementos del lenguaje T-SQL: variables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936706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s-GT" kern="0" dirty="0">
                <a:solidFill>
                  <a:srgbClr val="000000"/>
                </a:solidFill>
              </a:rPr>
              <a:t>Las variables locales en T-SQL almacenan temporalmente un valor de un tipo de datos específico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El nombre comienza con el signo único @</a:t>
            </a:r>
          </a:p>
          <a:p>
            <a:pPr lvl="1"/>
            <a:r>
              <a:rPr lang="es-GT" kern="0" dirty="0">
                <a:solidFill>
                  <a:srgbClr val="000000"/>
                </a:solidFill>
              </a:rPr>
              <a:t>@@ reservado para las funciones del sistema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Asignado un tipo de datos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Debe declararse y usarse dentro del mismo lote</a:t>
            </a:r>
          </a:p>
          <a:p>
            <a:pPr lvl="0"/>
            <a:r>
              <a:rPr lang="es-GT" kern="0" dirty="0">
                <a:solidFill>
                  <a:srgbClr val="000000"/>
                </a:solidFill>
              </a:rPr>
              <a:t>A partir de SQL Server 2008 y posterior, puede declarar e inicializar en la misma declaración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9136" y="5367893"/>
            <a:ext cx="7427000" cy="415588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DECLARE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@MyVar </a:t>
            </a:r>
            <a:r>
              <a:rPr lang="en-US" sz="2000" b="1" dirty="0">
                <a:solidFill>
                  <a:srgbClr val="0000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b="1" dirty="0">
                <a:solidFill>
                  <a:prstClr val="black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30</a:t>
            </a:r>
            <a:r>
              <a:rPr lang="en-US" sz="2000" b="1" dirty="0">
                <a:solidFill>
                  <a:srgbClr val="80808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4792952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9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234</TotalTime>
  <Words>1549</Words>
  <Application>Microsoft Office PowerPoint</Application>
  <PresentationFormat>Presentación en pantalla (4:3)</PresentationFormat>
  <Paragraphs>322</Paragraphs>
  <Slides>25</Slides>
  <Notes>25</Notes>
  <HiddenSlides>2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30</vt:i4>
      </vt:variant>
      <vt:variant>
        <vt:lpstr>Títulos de diapositiva</vt:lpstr>
      </vt:variant>
      <vt:variant>
        <vt:i4>25</vt:i4>
      </vt:variant>
    </vt:vector>
  </HeadingPairs>
  <TitlesOfParts>
    <vt:vector size="63" baseType="lpstr">
      <vt:lpstr>Segoe</vt:lpstr>
      <vt:lpstr>Arial</vt:lpstr>
      <vt:lpstr>Verdana</vt:lpstr>
      <vt:lpstr>Wingdings</vt:lpstr>
      <vt:lpstr>Times New Roman</vt:lpstr>
      <vt:lpstr>Segoe UI</vt:lpstr>
      <vt:lpstr>Calibri</vt:lpstr>
      <vt:lpstr>Lucida Sans Unicode</vt:lpstr>
      <vt:lpstr>NG_MOC_Core_ModuleNew2</vt:lpstr>
      <vt:lpstr>1_NG_MOC_Core_ModuleNew2</vt:lpstr>
      <vt:lpstr>2_NG_MOC_Core_ModuleNew2</vt:lpstr>
      <vt:lpstr>3_NG_MOC_Core_ModuleNew2</vt:lpstr>
      <vt:lpstr>4_NG_MOC_Core_ModuleNew2</vt:lpstr>
      <vt:lpstr>5_NG_MOC_Core_ModuleNew2</vt:lpstr>
      <vt:lpstr>6_NG_MOC_Core_ModuleNew2</vt:lpstr>
      <vt:lpstr>7_NG_MOC_Core_ModuleNew2</vt:lpstr>
      <vt:lpstr>8_NG_MOC_Core_ModuleNew2</vt:lpstr>
      <vt:lpstr>9_NG_MOC_Core_ModuleNew2</vt:lpstr>
      <vt:lpstr>10_NG_MOC_Core_ModuleNew2</vt:lpstr>
      <vt:lpstr>11_NG_MOC_Core_ModuleNew2</vt:lpstr>
      <vt:lpstr>12_NG_MOC_Core_ModuleNew2</vt:lpstr>
      <vt:lpstr>13_NG_MOC_Core_ModuleNew2</vt:lpstr>
      <vt:lpstr>14_NG_MOC_Core_ModuleNew2</vt:lpstr>
      <vt:lpstr>15_NG_MOC_Core_ModuleNew2</vt:lpstr>
      <vt:lpstr>16_NG_MOC_Core_ModuleNew2</vt:lpstr>
      <vt:lpstr>17_NG_MOC_Core_ModuleNew2</vt:lpstr>
      <vt:lpstr>18_NG_MOC_Core_ModuleNew2</vt:lpstr>
      <vt:lpstr>19_NG_MOC_Core_ModuleNew2</vt:lpstr>
      <vt:lpstr>20_NG_MOC_Core_ModuleNew2</vt:lpstr>
      <vt:lpstr>21_NG_MOC_Core_ModuleNew2</vt:lpstr>
      <vt:lpstr>22_NG_MOC_Core_ModuleNew2</vt:lpstr>
      <vt:lpstr>23_NG_MOC_Core_ModuleNew2</vt:lpstr>
      <vt:lpstr>24_NG_MOC_Core_ModuleNew2</vt:lpstr>
      <vt:lpstr>25_NG_MOC_Core_ModuleNew2</vt:lpstr>
      <vt:lpstr>26_NG_MOC_Core_ModuleNew2</vt:lpstr>
      <vt:lpstr>27_NG_MOC_Core_ModuleNew2</vt:lpstr>
      <vt:lpstr>28_NG_MOC_Core_ModuleNew2</vt:lpstr>
      <vt:lpstr>29_NG_MOC_Core_ModuleNew2</vt:lpstr>
      <vt:lpstr>Módulo 2</vt:lpstr>
      <vt:lpstr>Temas</vt:lpstr>
      <vt:lpstr>Lesson 1: Introducción T-SQL</vt:lpstr>
      <vt:lpstr>Acerca de T-SQL</vt:lpstr>
      <vt:lpstr>Categorías de instrucciones T-SQL</vt:lpstr>
      <vt:lpstr>Elementos del lenguaje T-SQL</vt:lpstr>
      <vt:lpstr>Elementos del lenguaje T-SQL: Predicados y operadores</vt:lpstr>
      <vt:lpstr>Elementos del lenguaje T-SQL: Funciones</vt:lpstr>
      <vt:lpstr>Elementos del lenguaje T-SQL: variables</vt:lpstr>
      <vt:lpstr>Elementos del lenguaje T-SQL: expresiones</vt:lpstr>
      <vt:lpstr>Elementos del lenguaje T-SQL: control de flujo, errores y transacciones</vt:lpstr>
      <vt:lpstr>Elementos del lenguaje T-SQL: Comentarios</vt:lpstr>
      <vt:lpstr>Elementos del lenguaje T-SQL: Separadores de lotes</vt:lpstr>
      <vt:lpstr>Lección 2: Comprender los conjuntos</vt:lpstr>
      <vt:lpstr>Teoría de Conjuntos y SQL Server</vt:lpstr>
      <vt:lpstr>Teoría de conjuntos aplicada a las consultas de SQL Server</vt:lpstr>
      <vt:lpstr>Teoría de conjuntos aplicada a las consultas de SQL Server</vt:lpstr>
      <vt:lpstr>Lección 3: Comprender la lógica de predicados</vt:lpstr>
      <vt:lpstr>Lógica de predicado y SQL Server</vt:lpstr>
      <vt:lpstr>Lógica de predicados aplicada a consultas de SQL Server</vt:lpstr>
      <vt:lpstr>Lógica de predicados aplicada a consultas de SQL Server</vt:lpstr>
      <vt:lpstr>Lección 4: Comprender el orden lógico de operaciones en las sentencias SELECT</vt:lpstr>
      <vt:lpstr>Elementos de una declaración SELECT</vt:lpstr>
      <vt:lpstr>Procesamiento de consultas lógicas</vt:lpstr>
      <vt:lpstr>Aplicación del orden lógico de operaciones a la escritura de sentencias SELECT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Christopher Bartlett</dc:creator>
  <cp:lastModifiedBy>Víctor Hugo Cárdenas Valenzuela</cp:lastModifiedBy>
  <cp:revision>24</cp:revision>
  <dcterms:created xsi:type="dcterms:W3CDTF">2014-08-01T10:24:09Z</dcterms:created>
  <dcterms:modified xsi:type="dcterms:W3CDTF">2018-01-12T02:47:50Z</dcterms:modified>
</cp:coreProperties>
</file>