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0" autoAdjust="0"/>
    <p:restoredTop sz="95678" autoAdjust="0"/>
  </p:normalViewPr>
  <p:slideViewPr>
    <p:cSldViewPr>
      <p:cViewPr>
        <p:scale>
          <a:sx n="38" d="100"/>
          <a:sy n="38" d="100"/>
        </p:scale>
        <p:origin x="664" y="-80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853205D5-A816-B447-9B18-7CFCB711E329}" type="datetimeFigureOut">
              <a:rPr lang="es-ES_tradnl" smtClean="0"/>
              <a:t>1/7/21</a:t>
            </a:fld>
            <a:endParaRPr lang="es-ES_tradnl"/>
          </a:p>
        </p:txBody>
      </p:sp>
      <p:sp>
        <p:nvSpPr>
          <p:cNvPr id="4" name="Marcador de imagen de diapositiva 3"/>
          <p:cNvSpPr>
            <a:spLocks noGrp="1" noRot="1" noChangeAspect="1"/>
          </p:cNvSpPr>
          <p:nvPr>
            <p:ph type="sldImg" idx="2"/>
          </p:nvPr>
        </p:nvSpPr>
        <p:spPr>
          <a:xfrm>
            <a:off x="1411288" y="1162050"/>
            <a:ext cx="4181475" cy="3135313"/>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9E3BFC3E-5294-B842-8452-82C98E6A85DA}" type="slidenum">
              <a:rPr lang="es-ES_tradnl" smtClean="0"/>
              <a:t>‹Nr.›</a:t>
            </a:fld>
            <a:endParaRPr lang="es-ES_tradnl"/>
          </a:p>
        </p:txBody>
      </p:sp>
    </p:spTree>
    <p:extLst>
      <p:ext uri="{BB962C8B-B14F-4D97-AF65-F5344CB8AC3E}">
        <p14:creationId xmlns:p14="http://schemas.microsoft.com/office/powerpoint/2010/main" val="161177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E3BFC3E-5294-B842-8452-82C98E6A85DA}" type="slidenum">
              <a:rPr lang="es-ES_tradnl" smtClean="0"/>
              <a:t>1</a:t>
            </a:fld>
            <a:endParaRPr lang="es-ES_tradnl"/>
          </a:p>
        </p:txBody>
      </p:sp>
    </p:spTree>
    <p:extLst>
      <p:ext uri="{BB962C8B-B14F-4D97-AF65-F5344CB8AC3E}">
        <p14:creationId xmlns:p14="http://schemas.microsoft.com/office/powerpoint/2010/main" val="82089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‹Nr.›</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7/1/21</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‹Nr.›</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emf"/><Relationship Id="rId24" Type="http://schemas.openxmlformats.org/officeDocument/2006/relationships/image" Target="../media/image24.emf"/><Relationship Id="rId25" Type="http://schemas.openxmlformats.org/officeDocument/2006/relationships/image" Target="../media/image25.png"/><Relationship Id="rId26" Type="http://schemas.openxmlformats.org/officeDocument/2006/relationships/image" Target="../media/image26.emf"/><Relationship Id="rId27" Type="http://schemas.openxmlformats.org/officeDocument/2006/relationships/image" Target="../media/image27.emf"/><Relationship Id="rId28" Type="http://schemas.openxmlformats.org/officeDocument/2006/relationships/image" Target="../media/image28.emf"/><Relationship Id="rId29" Type="http://schemas.openxmlformats.org/officeDocument/2006/relationships/image" Target="../media/image29.emf"/><Relationship Id="rId30" Type="http://schemas.openxmlformats.org/officeDocument/2006/relationships/image" Target="../media/image30.emf"/><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emf"/><Relationship Id="rId17" Type="http://schemas.openxmlformats.org/officeDocument/2006/relationships/image" Target="../media/image17.emf"/><Relationship Id="rId18" Type="http://schemas.openxmlformats.org/officeDocument/2006/relationships/image" Target="../media/image18.emf"/><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smtClean="0">
                <a:solidFill>
                  <a:schemeClr val="accent3">
                    <a:lumMod val="20000"/>
                    <a:lumOff val="80000"/>
                  </a:schemeClr>
                </a:solidFill>
                <a:latin typeface="+mn-lt"/>
              </a:rPr>
              <a:t>Neural oscillations level sets for activity constancy:</a:t>
            </a:r>
          </a:p>
          <a:p>
            <a:pPr algn="ctr" eaLnBrk="1" hangingPunct="1"/>
            <a:r>
              <a:rPr lang="en-US" sz="7200" b="1" dirty="0">
                <a:solidFill>
                  <a:schemeClr val="accent3">
                    <a:lumMod val="20000"/>
                    <a:lumOff val="80000"/>
                  </a:schemeClr>
                </a:solidFill>
                <a:latin typeface="+mn-lt"/>
              </a:rPr>
              <a:t>f</a:t>
            </a:r>
            <a:r>
              <a:rPr lang="en-US" sz="7200" b="1" dirty="0" smtClean="0">
                <a:solidFill>
                  <a:schemeClr val="accent3">
                    <a:lumMod val="20000"/>
                    <a:lumOff val="80000"/>
                  </a:schemeClr>
                </a:solidFill>
                <a:latin typeface="+mn-lt"/>
              </a:rPr>
              <a:t>rom single neurons to networks</a:t>
            </a:r>
            <a:endParaRPr lang="en-US" sz="72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Guillermo Villanueva</a:t>
            </a:r>
          </a:p>
          <a:p>
            <a:pPr algn="ctr" eaLnBrk="1" hangingPunct="1"/>
            <a:r>
              <a:rPr lang="en-US" sz="4000" dirty="0" err="1" smtClean="0">
                <a:solidFill>
                  <a:schemeClr val="accent3">
                    <a:lumMod val="20000"/>
                    <a:lumOff val="80000"/>
                  </a:schemeClr>
                </a:solidFill>
                <a:latin typeface="+mn-lt"/>
              </a:rPr>
              <a:t>Universitat</a:t>
            </a:r>
            <a:r>
              <a:rPr lang="en-US" sz="4000" dirty="0" smtClean="0">
                <a:solidFill>
                  <a:schemeClr val="accent3">
                    <a:lumMod val="20000"/>
                    <a:lumOff val="80000"/>
                  </a:schemeClr>
                </a:solidFill>
                <a:latin typeface="+mn-lt"/>
              </a:rPr>
              <a:t> </a:t>
            </a:r>
            <a:r>
              <a:rPr lang="en-US" sz="4000" dirty="0" err="1" smtClean="0">
                <a:solidFill>
                  <a:schemeClr val="accent3">
                    <a:lumMod val="20000"/>
                    <a:lumOff val="80000"/>
                  </a:schemeClr>
                </a:solidFill>
                <a:latin typeface="+mn-lt"/>
              </a:rPr>
              <a:t>Polit</a:t>
            </a:r>
            <a:r>
              <a:rPr lang="es-ES" sz="4000" dirty="0" err="1" smtClean="0">
                <a:solidFill>
                  <a:schemeClr val="accent3">
                    <a:lumMod val="20000"/>
                    <a:lumOff val="80000"/>
                  </a:schemeClr>
                </a:solidFill>
                <a:latin typeface="+mn-lt"/>
              </a:rPr>
              <a:t>ècnica</a:t>
            </a:r>
            <a:r>
              <a:rPr lang="es-ES" sz="4000" dirty="0" smtClean="0">
                <a:solidFill>
                  <a:schemeClr val="accent3">
                    <a:lumMod val="20000"/>
                    <a:lumOff val="80000"/>
                  </a:schemeClr>
                </a:solidFill>
                <a:latin typeface="+mn-lt"/>
              </a:rPr>
              <a:t> de Catalunya</a:t>
            </a:r>
            <a:endParaRPr lang="en-US" sz="4000" dirty="0">
              <a:solidFill>
                <a:schemeClr val="accent3">
                  <a:lumMod val="20000"/>
                  <a:lumOff val="80000"/>
                </a:schemeClr>
              </a:solidFill>
              <a:latin typeface="+mn-lt"/>
            </a:endParaRPr>
          </a:p>
        </p:txBody>
      </p:sp>
      <p:sp>
        <p:nvSpPr>
          <p:cNvPr id="24" name="TextBox 23"/>
          <p:cNvSpPr txBox="1"/>
          <p:nvPr/>
        </p:nvSpPr>
        <p:spPr>
          <a:xfrm>
            <a:off x="1463039" y="30038039"/>
            <a:ext cx="9144000" cy="1813561"/>
          </a:xfrm>
          <a:prstGeom prst="rect">
            <a:avLst/>
          </a:prstGeom>
          <a:noFill/>
        </p:spPr>
        <p:txBody>
          <a:bodyPr wrap="square" lIns="91440" tIns="91440" rIns="91440" bIns="91440" rtlCol="0">
            <a:normAutofit/>
          </a:bodyPr>
          <a:lstStyle/>
          <a:p>
            <a:pPr algn="ctr"/>
            <a:r>
              <a:rPr lang="en-US" sz="2800" dirty="0" smtClean="0"/>
              <a:t>Guillermo Villanueva</a:t>
            </a:r>
          </a:p>
          <a:p>
            <a:pPr algn="ctr"/>
            <a:r>
              <a:rPr lang="en-US" sz="2800" dirty="0" err="1" smtClean="0"/>
              <a:t>Universitat</a:t>
            </a:r>
            <a:r>
              <a:rPr lang="en-US" sz="2800" dirty="0" smtClean="0"/>
              <a:t> </a:t>
            </a:r>
            <a:r>
              <a:rPr lang="en-US" sz="2800" dirty="0" err="1" smtClean="0"/>
              <a:t>Polit</a:t>
            </a:r>
            <a:r>
              <a:rPr lang="es-ES" sz="2800" dirty="0" err="1" smtClean="0"/>
              <a:t>ècnica</a:t>
            </a:r>
            <a:r>
              <a:rPr lang="es-ES" sz="2800" dirty="0" smtClean="0"/>
              <a:t> de Catalunya</a:t>
            </a:r>
          </a:p>
          <a:p>
            <a:pPr algn="ctr"/>
            <a:r>
              <a:rPr lang="en-US" sz="2800" dirty="0" smtClean="0"/>
              <a:t>Email: </a:t>
            </a:r>
            <a:r>
              <a:rPr lang="en-US" sz="2800" dirty="0" err="1" smtClean="0"/>
              <a:t>guillermovillanuevabenito@gmail.com</a:t>
            </a:r>
            <a:endParaRPr lang="en-US" sz="2800" dirty="0" smtClean="0"/>
          </a:p>
        </p:txBody>
      </p:sp>
      <p:sp>
        <p:nvSpPr>
          <p:cNvPr id="25" name="TextBox 24"/>
          <p:cNvSpPr txBox="1"/>
          <p:nvPr/>
        </p:nvSpPr>
        <p:spPr>
          <a:xfrm>
            <a:off x="1463039"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0972800" y="30038039"/>
            <a:ext cx="29946600" cy="2499361"/>
          </a:xfrm>
          <a:prstGeom prst="rect">
            <a:avLst/>
          </a:prstGeom>
          <a:noFill/>
          <a:ln>
            <a:noFill/>
          </a:ln>
        </p:spPr>
        <p:txBody>
          <a:bodyPr wrap="square" lIns="91440" tIns="91440" rIns="91440" bIns="91440" numCol="1" spcCol="342842" rtlCol="0">
            <a:noAutofit/>
          </a:bodyPr>
          <a:lstStyle/>
          <a:p>
            <a:r>
              <a:rPr lang="en-US" sz="2800" dirty="0" smtClean="0"/>
              <a:t>[1]     </a:t>
            </a:r>
            <a:r>
              <a:rPr lang="en-US" sz="2800" dirty="0" err="1" smtClean="0"/>
              <a:t>Prinz</a:t>
            </a:r>
            <a:r>
              <a:rPr lang="en-US" sz="2800" dirty="0"/>
              <a:t>, A. A., Bucher, D. and </a:t>
            </a:r>
            <a:r>
              <a:rPr lang="en-US" sz="2800" dirty="0" err="1"/>
              <a:t>Marder</a:t>
            </a:r>
            <a:r>
              <a:rPr lang="en-US" sz="2800" dirty="0"/>
              <a:t>, E. Similar network activity from disparate circuit parameters. </a:t>
            </a:r>
            <a:r>
              <a:rPr lang="en-US" sz="2800" i="1" dirty="0"/>
              <a:t>Nat Rev </a:t>
            </a:r>
            <a:r>
              <a:rPr lang="en-US" sz="2800" i="1" dirty="0" err="1"/>
              <a:t>Neurosci</a:t>
            </a:r>
            <a:r>
              <a:rPr lang="en-US" sz="2800" dirty="0"/>
              <a:t>, 7:1345-1352 (2004</a:t>
            </a:r>
            <a:r>
              <a:rPr lang="en-US" sz="2800" dirty="0" smtClean="0"/>
              <a:t>) </a:t>
            </a:r>
            <a:endParaRPr lang="en-US" sz="2800" dirty="0"/>
          </a:p>
          <a:p>
            <a:r>
              <a:rPr lang="en-US" sz="2800" dirty="0" smtClean="0"/>
              <a:t>[2]     </a:t>
            </a:r>
            <a:r>
              <a:rPr lang="en-US" sz="2800" dirty="0" err="1" smtClean="0"/>
              <a:t>Rotstein</a:t>
            </a:r>
            <a:r>
              <a:rPr lang="en-US" sz="2800" dirty="0"/>
              <a:t>, H. G., </a:t>
            </a:r>
            <a:r>
              <a:rPr lang="en-US" sz="2800" dirty="0" err="1"/>
              <a:t>Olarinre</a:t>
            </a:r>
            <a:r>
              <a:rPr lang="en-US" sz="2800" dirty="0"/>
              <a:t>, M. and </a:t>
            </a:r>
            <a:r>
              <a:rPr lang="en-US" sz="2800" dirty="0" err="1"/>
              <a:t>Golowasch</a:t>
            </a:r>
            <a:r>
              <a:rPr lang="en-US" sz="2800" dirty="0"/>
              <a:t>, J. Dynamic compensation mechanism gives rise to period and duty cycle level sets in oscillatory neuronal models. </a:t>
            </a:r>
            <a:r>
              <a:rPr lang="en-US" sz="2800" i="1" dirty="0"/>
              <a:t>J </a:t>
            </a:r>
            <a:r>
              <a:rPr lang="en-US" sz="2800" i="1" dirty="0" err="1"/>
              <a:t>Neurophysiol</a:t>
            </a:r>
            <a:r>
              <a:rPr lang="en-US" sz="2800" dirty="0"/>
              <a:t>, 116:2431-2452 (2016</a:t>
            </a:r>
            <a:r>
              <a:rPr lang="en-US" sz="2800" dirty="0" smtClean="0"/>
              <a:t>).</a:t>
            </a:r>
            <a:endParaRPr lang="en-US" sz="2800" dirty="0"/>
          </a:p>
          <a:p>
            <a:r>
              <a:rPr lang="en-US" sz="2800" dirty="0" smtClean="0"/>
              <a:t>[3]     </a:t>
            </a:r>
            <a:r>
              <a:rPr lang="en-US" sz="2800" dirty="0" err="1" smtClean="0"/>
              <a:t>Olypher</a:t>
            </a:r>
            <a:r>
              <a:rPr lang="en-US" sz="2800" dirty="0"/>
              <a:t>, A. V. and Calabrese, R. L. Using constraints on neural activity to reveal compensatory changes in neuronal parameters. </a:t>
            </a:r>
            <a:r>
              <a:rPr lang="en-US" sz="2800" i="1" dirty="0"/>
              <a:t>J </a:t>
            </a:r>
            <a:r>
              <a:rPr lang="en-US" sz="2800" i="1" dirty="0" err="1"/>
              <a:t>Neurophysiol</a:t>
            </a:r>
            <a:r>
              <a:rPr lang="en-US" sz="2800" dirty="0"/>
              <a:t>, 98:3749-3758 (2007). </a:t>
            </a:r>
          </a:p>
          <a:p>
            <a:r>
              <a:rPr lang="en-US" sz="2800" dirty="0" smtClean="0"/>
              <a:t>[4]     </a:t>
            </a:r>
            <a:r>
              <a:rPr lang="en-US" sz="2800" dirty="0" err="1" smtClean="0"/>
              <a:t>Olypher</a:t>
            </a:r>
            <a:r>
              <a:rPr lang="en-US" sz="2800" dirty="0"/>
              <a:t>, A. V. and </a:t>
            </a:r>
            <a:r>
              <a:rPr lang="en-US" sz="2800" dirty="0" err="1"/>
              <a:t>Prinz</a:t>
            </a:r>
            <a:r>
              <a:rPr lang="en-US" sz="2800" dirty="0"/>
              <a:t>, A. A.  Geometry and dynamics of activity-dependent homeostatic regulation in neurons. </a:t>
            </a:r>
            <a:r>
              <a:rPr lang="en-US" sz="2800" i="1" dirty="0"/>
              <a:t>J Comp </a:t>
            </a:r>
            <a:r>
              <a:rPr lang="en-US" sz="2800" i="1" dirty="0" err="1"/>
              <a:t>Neurosci</a:t>
            </a:r>
            <a:r>
              <a:rPr lang="en-US" sz="2800" dirty="0"/>
              <a:t>, 28:361-374 (2010</a:t>
            </a:r>
            <a:r>
              <a:rPr lang="en-US" sz="2800" dirty="0" smtClean="0"/>
              <a:t>).</a:t>
            </a:r>
            <a:endParaRPr lang="en-US" sz="2800" dirty="0"/>
          </a:p>
          <a:p>
            <a:r>
              <a:rPr lang="en-US" sz="2800" dirty="0" smtClean="0"/>
              <a:t>[5]</a:t>
            </a:r>
            <a:r>
              <a:rPr lang="en-US" sz="2800" dirty="0"/>
              <a:t> </a:t>
            </a:r>
            <a:r>
              <a:rPr lang="en-US" sz="2800" dirty="0" smtClean="0"/>
              <a:t>    </a:t>
            </a:r>
            <a:r>
              <a:rPr lang="en-US" sz="2800" dirty="0" err="1" smtClean="0"/>
              <a:t>Swensen</a:t>
            </a:r>
            <a:r>
              <a:rPr lang="en-US" sz="2800" dirty="0" smtClean="0"/>
              <a:t> </a:t>
            </a:r>
            <a:r>
              <a:rPr lang="en-US" sz="2800" dirty="0"/>
              <a:t>AM, Bean BP. Robustness of burst firing in dissociated </a:t>
            </a:r>
            <a:r>
              <a:rPr lang="en-US" sz="2800" dirty="0" err="1"/>
              <a:t>purkinje</a:t>
            </a:r>
            <a:r>
              <a:rPr lang="en-US" sz="2800" dirty="0"/>
              <a:t> neurons with acute or long-term reductions in sodium conductance. J </a:t>
            </a:r>
            <a:r>
              <a:rPr lang="en-US" sz="2800" dirty="0" err="1"/>
              <a:t>Neurosci</a:t>
            </a:r>
            <a:r>
              <a:rPr lang="en-US" sz="2800" dirty="0"/>
              <a:t>. 2005 Apr 6;25(14):3509-20</a:t>
            </a:r>
            <a:r>
              <a:rPr lang="en-US" sz="2800" dirty="0" smtClean="0"/>
              <a:t>.</a:t>
            </a:r>
            <a:endParaRPr lang="en-US" sz="2800" dirty="0"/>
          </a:p>
          <a:p>
            <a:r>
              <a:rPr lang="en-US" sz="2800" dirty="0"/>
              <a:t/>
            </a:r>
            <a:br>
              <a:rPr lang="en-US" sz="2800" dirty="0"/>
            </a:br>
            <a:endParaRPr lang="en-US" sz="2800" dirty="0"/>
          </a:p>
          <a:p>
            <a:endParaRPr lang="en-US" sz="2800" dirty="0" smtClean="0"/>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10112068" cy="1258801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Neural oscillatory patterns can be characterized by a number of attributes, whose value is determined by the interplay of the participating currents. Experimental and theoretical work has shown that multiple combinations of parameters can generate patterns with the same attributes [1-4]. This endows neurons and networks with flexibility to adapt to changing environments and is substrate for homeostatic regulation [4]. </a:t>
            </a:r>
          </a:p>
          <a:p>
            <a:pPr eaLnBrk="1" hangingPunct="1"/>
            <a:endParaRPr lang="en-US" sz="3200" dirty="0">
              <a:latin typeface="Calibri" pitchFamily="34" charset="0"/>
            </a:endParaRPr>
          </a:p>
          <a:p>
            <a:pPr eaLnBrk="1" hangingPunct="1"/>
            <a:r>
              <a:rPr lang="en-US" sz="3200" dirty="0" smtClean="0">
                <a:latin typeface="Calibri" pitchFamily="34" charset="0"/>
              </a:rPr>
              <a:t>At the same time, it presents modelers with the phenomenon of unidentifiability in parameter estimation. Attribute level sets (LSs) in parameter are manifolds on parameter space for which a given attribute is constant. Whether and under what circumstances the attribute LSs for individual neurons are  conserved in the networks in which they are embedded and what additional network level sets emerge is not well understood.</a:t>
            </a:r>
          </a:p>
          <a:p>
            <a:pPr eaLnBrk="1" hangingPunct="1"/>
            <a:endParaRPr lang="en-US" sz="3200" dirty="0" smtClean="0">
              <a:latin typeface="Calibri" pitchFamily="34" charset="0"/>
            </a:endParaRPr>
          </a:p>
          <a:p>
            <a:pPr eaLnBrk="1" hangingPunct="1"/>
            <a:r>
              <a:rPr lang="en-US" sz="3200" dirty="0" smtClean="0">
                <a:latin typeface="Calibri" pitchFamily="34" charset="0"/>
              </a:rPr>
              <a:t>In this work we describe a canonical (C-) model for oscillations LSs for single cells. Under certain conditions, the LSs for individual C-cells are preserved in networks of C-cells. Moreover new LSs emerge in these networks. We characterize them for both homogeneous and heterogeneous networks, where individual cells are identical or not.</a:t>
            </a:r>
          </a:p>
        </p:txBody>
      </p:sp>
      <p:sp>
        <p:nvSpPr>
          <p:cNvPr id="32" name="Rectangle 31"/>
          <p:cNvSpPr/>
          <p:nvPr/>
        </p:nvSpPr>
        <p:spPr>
          <a:xfrm>
            <a:off x="1280160" y="4800600"/>
            <a:ext cx="10112068"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918639" y="17073367"/>
            <a:ext cx="10498696" cy="11287729"/>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a:buFont typeface="Arial" charset="0"/>
              <a:buChar char="•"/>
            </a:pPr>
            <a:r>
              <a:rPr lang="es-ES_tradnl" sz="3200" dirty="0"/>
              <a:t> </a:t>
            </a:r>
            <a:r>
              <a:rPr lang="es-ES_tradnl" sz="3200" dirty="0" err="1">
                <a:latin typeface="Calibri" pitchFamily="34" charset="0"/>
              </a:rPr>
              <a:t>The</a:t>
            </a:r>
            <a:r>
              <a:rPr lang="es-ES_tradnl" sz="3200" dirty="0">
                <a:latin typeface="Calibri" pitchFamily="34" charset="0"/>
              </a:rPr>
              <a:t> self-connected cell do </a:t>
            </a:r>
            <a:r>
              <a:rPr lang="es-ES_tradnl" sz="3200" dirty="0" err="1">
                <a:latin typeface="Calibri" pitchFamily="34" charset="0"/>
              </a:rPr>
              <a:t>not</a:t>
            </a:r>
            <a:r>
              <a:rPr lang="es-ES_tradnl" sz="3200" dirty="0">
                <a:latin typeface="Calibri" pitchFamily="34" charset="0"/>
              </a:rPr>
              <a:t> preserve </a:t>
            </a:r>
            <a:r>
              <a:rPr lang="es-ES_tradnl" sz="3200" dirty="0" err="1">
                <a:latin typeface="Calibri" pitchFamily="34" charset="0"/>
              </a:rPr>
              <a:t>LSs</a:t>
            </a:r>
            <a:r>
              <a:rPr lang="es-ES_tradnl" sz="3200" dirty="0">
                <a:latin typeface="Calibri" pitchFamily="34" charset="0"/>
              </a:rPr>
              <a:t>.</a:t>
            </a:r>
          </a:p>
          <a:p>
            <a:pPr marL="571500" indent="-571500">
              <a:buFont typeface="Arial" charset="0"/>
              <a:buChar char="•"/>
            </a:pPr>
            <a:endParaRPr lang="es-ES_tradnl" sz="3200" dirty="0"/>
          </a:p>
          <a:p>
            <a:pPr marL="571500" indent="-571500">
              <a:buFont typeface="Arial" charset="0"/>
              <a:buChar char="•"/>
            </a:pPr>
            <a:endParaRPr lang="es-ES_tradnl" sz="3200" dirty="0" smtClean="0"/>
          </a:p>
          <a:p>
            <a:pPr marL="571500" indent="-571500">
              <a:buFont typeface="Arial" charset="0"/>
              <a:buChar char="•"/>
            </a:pPr>
            <a:endParaRPr lang="es-ES_tradnl" sz="3200" dirty="0"/>
          </a:p>
          <a:p>
            <a:pPr marL="571500" indent="-571500">
              <a:buFont typeface="Arial" charset="0"/>
              <a:buChar char="•"/>
            </a:pPr>
            <a:endParaRPr lang="es-ES_tradnl" sz="3200" dirty="0" smtClean="0"/>
          </a:p>
          <a:p>
            <a:pPr marL="571500" indent="-571500">
              <a:buFont typeface="Arial" charset="0"/>
              <a:buChar char="•"/>
            </a:pPr>
            <a:endParaRPr lang="es-ES_tradnl" sz="3200" dirty="0"/>
          </a:p>
          <a:p>
            <a:endParaRPr lang="es-ES_tradnl" sz="3200" dirty="0" smtClean="0"/>
          </a:p>
          <a:p>
            <a:pPr marL="571500" indent="-571500">
              <a:buFont typeface="Arial" charset="0"/>
              <a:buChar char="•"/>
            </a:pPr>
            <a:r>
              <a:rPr lang="es-ES_tradnl" sz="3200" dirty="0" err="1" smtClean="0">
                <a:latin typeface="Calibri" pitchFamily="34" charset="0"/>
              </a:rPr>
              <a:t>Type</a:t>
            </a:r>
            <a:r>
              <a:rPr lang="es-ES_tradnl" sz="3200" dirty="0" smtClean="0">
                <a:latin typeface="Calibri" pitchFamily="34" charset="0"/>
              </a:rPr>
              <a:t>-I </a:t>
            </a:r>
            <a:r>
              <a:rPr lang="es-ES_tradnl" sz="3200" dirty="0">
                <a:latin typeface="Calibri" pitchFamily="34" charset="0"/>
              </a:rPr>
              <a:t>and </a:t>
            </a:r>
            <a:r>
              <a:rPr lang="es-ES_tradnl" sz="3200" dirty="0" err="1">
                <a:latin typeface="Calibri" pitchFamily="34" charset="0"/>
              </a:rPr>
              <a:t>type</a:t>
            </a:r>
            <a:r>
              <a:rPr lang="es-ES_tradnl" sz="3200" dirty="0">
                <a:latin typeface="Calibri" pitchFamily="34" charset="0"/>
              </a:rPr>
              <a:t>-II </a:t>
            </a:r>
            <a:r>
              <a:rPr lang="es-ES_tradnl" sz="3200" dirty="0" err="1">
                <a:latin typeface="Calibri" pitchFamily="34" charset="0"/>
              </a:rPr>
              <a:t>heterogeneous</a:t>
            </a:r>
            <a:r>
              <a:rPr lang="es-ES_tradnl" sz="3200" dirty="0">
                <a:latin typeface="Calibri" pitchFamily="34" charset="0"/>
              </a:rPr>
              <a:t> (</a:t>
            </a:r>
            <a:r>
              <a:rPr lang="es-ES_tradnl" sz="3200" dirty="0" err="1">
                <a:latin typeface="Calibri" pitchFamily="34" charset="0"/>
              </a:rPr>
              <a:t>cells</a:t>
            </a:r>
            <a:r>
              <a:rPr lang="es-ES_tradnl" sz="3200" dirty="0">
                <a:latin typeface="Calibri" pitchFamily="34" charset="0"/>
              </a:rPr>
              <a:t> </a:t>
            </a:r>
            <a:r>
              <a:rPr lang="es-ES_tradnl" sz="3200" dirty="0" err="1">
                <a:latin typeface="Calibri" pitchFamily="34" charset="0"/>
              </a:rPr>
              <a:t>belong</a:t>
            </a:r>
            <a:r>
              <a:rPr lang="es-ES_tradnl" sz="3200" dirty="0">
                <a:latin typeface="Calibri" pitchFamily="34" charset="0"/>
              </a:rPr>
              <a:t> to </a:t>
            </a:r>
            <a:r>
              <a:rPr lang="es-ES_tradnl" sz="3200" dirty="0" err="1">
                <a:latin typeface="Calibri" pitchFamily="34" charset="0"/>
              </a:rPr>
              <a:t>different</a:t>
            </a:r>
            <a:r>
              <a:rPr lang="es-ES_tradnl" sz="3200" dirty="0">
                <a:latin typeface="Calibri" pitchFamily="34" charset="0"/>
              </a:rPr>
              <a:t> individual </a:t>
            </a:r>
            <a:r>
              <a:rPr lang="es-ES_tradnl" sz="3200" dirty="0" err="1">
                <a:latin typeface="Calibri" pitchFamily="34" charset="0"/>
              </a:rPr>
              <a:t>amplitude</a:t>
            </a:r>
            <a:r>
              <a:rPr lang="es-ES_tradnl" sz="3200" dirty="0">
                <a:latin typeface="Calibri" pitchFamily="34" charset="0"/>
              </a:rPr>
              <a:t> </a:t>
            </a:r>
            <a:r>
              <a:rPr lang="es-ES_tradnl" sz="3200" dirty="0" err="1">
                <a:latin typeface="Calibri" pitchFamily="34" charset="0"/>
              </a:rPr>
              <a:t>LSs</a:t>
            </a:r>
            <a:r>
              <a:rPr lang="es-ES_tradnl" sz="3200" dirty="0">
                <a:latin typeface="Calibri" pitchFamily="34" charset="0"/>
              </a:rPr>
              <a:t>) </a:t>
            </a:r>
            <a:r>
              <a:rPr lang="es-ES_tradnl" sz="3200" dirty="0" err="1">
                <a:latin typeface="Calibri" pitchFamily="34" charset="0"/>
              </a:rPr>
              <a:t>two-cell</a:t>
            </a:r>
            <a:r>
              <a:rPr lang="es-ES_tradnl" sz="3200" dirty="0">
                <a:latin typeface="Calibri" pitchFamily="34" charset="0"/>
              </a:rPr>
              <a:t> </a:t>
            </a:r>
            <a:r>
              <a:rPr lang="es-ES_tradnl" sz="3200" dirty="0" err="1">
                <a:latin typeface="Calibri" pitchFamily="34" charset="0"/>
              </a:rPr>
              <a:t>networks</a:t>
            </a:r>
            <a:r>
              <a:rPr lang="es-ES_tradnl" sz="3200" dirty="0">
                <a:latin typeface="Calibri" pitchFamily="34" charset="0"/>
              </a:rPr>
              <a:t> preserve individual </a:t>
            </a:r>
            <a:r>
              <a:rPr lang="es-ES_tradnl" sz="3200" dirty="0" err="1">
                <a:latin typeface="Calibri" pitchFamily="34" charset="0"/>
              </a:rPr>
              <a:t>LSs</a:t>
            </a:r>
            <a:r>
              <a:rPr lang="es-ES_tradnl" sz="3200" dirty="0">
                <a:latin typeface="Calibri" pitchFamily="34" charset="0"/>
              </a:rPr>
              <a:t> </a:t>
            </a:r>
            <a:r>
              <a:rPr lang="es-ES_tradnl" sz="3200" dirty="0" err="1">
                <a:latin typeface="Calibri" pitchFamily="34" charset="0"/>
              </a:rPr>
              <a:t>on</a:t>
            </a:r>
            <a:r>
              <a:rPr lang="es-ES_tradnl" sz="3200" dirty="0">
                <a:latin typeface="Calibri" pitchFamily="34" charset="0"/>
              </a:rPr>
              <a:t> </a:t>
            </a:r>
            <a:r>
              <a:rPr lang="es-ES_tradnl" sz="3200" dirty="0" err="1">
                <a:latin typeface="Calibri" pitchFamily="34" charset="0"/>
              </a:rPr>
              <a:t>two-dimmensional</a:t>
            </a:r>
            <a:r>
              <a:rPr lang="es-ES_tradnl" sz="3200" dirty="0">
                <a:latin typeface="Calibri" pitchFamily="34" charset="0"/>
              </a:rPr>
              <a:t> </a:t>
            </a:r>
            <a:r>
              <a:rPr lang="es-ES_tradnl" sz="3200" dirty="0" err="1">
                <a:latin typeface="Calibri" pitchFamily="34" charset="0"/>
              </a:rPr>
              <a:t>manifolds</a:t>
            </a:r>
            <a:r>
              <a:rPr lang="es-ES_tradnl" sz="3200" dirty="0">
                <a:latin typeface="Calibri" pitchFamily="34" charset="0"/>
              </a:rPr>
              <a:t> </a:t>
            </a:r>
            <a:r>
              <a:rPr lang="es-ES_tradnl" sz="3200" dirty="0" err="1">
                <a:latin typeface="Calibri" pitchFamily="34" charset="0"/>
              </a:rPr>
              <a:t>on</a:t>
            </a:r>
            <a:r>
              <a:rPr lang="es-ES_tradnl" sz="3200" dirty="0">
                <a:latin typeface="Calibri" pitchFamily="34" charset="0"/>
              </a:rPr>
              <a:t> </a:t>
            </a:r>
            <a:r>
              <a:rPr lang="es-ES_tradnl" sz="3200" dirty="0" err="1">
                <a:latin typeface="Calibri" pitchFamily="34" charset="0"/>
              </a:rPr>
              <a:t>parameter</a:t>
            </a:r>
            <a:r>
              <a:rPr lang="es-ES_tradnl" sz="3200" dirty="0">
                <a:latin typeface="Calibri" pitchFamily="34" charset="0"/>
              </a:rPr>
              <a:t> </a:t>
            </a:r>
            <a:r>
              <a:rPr lang="es-ES_tradnl" sz="3200" dirty="0" err="1">
                <a:latin typeface="Calibri" pitchFamily="34" charset="0"/>
              </a:rPr>
              <a:t>space</a:t>
            </a:r>
            <a:r>
              <a:rPr lang="es-ES_tradnl" sz="3200" dirty="0">
                <a:latin typeface="Calibri" pitchFamily="34" charset="0"/>
              </a:rPr>
              <a:t>.</a:t>
            </a:r>
          </a:p>
          <a:p>
            <a:endParaRPr lang="es-ES_tradnl" sz="3200" dirty="0" smtClean="0"/>
          </a:p>
          <a:p>
            <a:endParaRPr lang="es-ES_tradnl" sz="3200" dirty="0" smtClean="0"/>
          </a:p>
          <a:p>
            <a:pPr marL="571500" indent="-571500">
              <a:buFont typeface="Arial" charset="0"/>
              <a:buChar char="•"/>
            </a:pPr>
            <a:endParaRPr lang="es-ES_tradnl" sz="3200" dirty="0" smtClean="0"/>
          </a:p>
          <a:p>
            <a:pPr marL="571500" indent="-571500">
              <a:buFont typeface="Arial" charset="0"/>
              <a:buChar char="•"/>
            </a:pPr>
            <a:endParaRPr lang="es-ES_tradnl" sz="3200" dirty="0"/>
          </a:p>
          <a:p>
            <a:endParaRPr lang="es-ES_tradnl" sz="3200" dirty="0"/>
          </a:p>
          <a:p>
            <a:endParaRPr lang="es-ES_tradnl" sz="3200" dirty="0" smtClean="0"/>
          </a:p>
          <a:p>
            <a:endParaRPr lang="es-ES_tradnl" sz="3200" dirty="0"/>
          </a:p>
          <a:p>
            <a:pPr marL="571500" indent="-571500">
              <a:buFont typeface="Arial" charset="0"/>
              <a:buChar char="•"/>
            </a:pPr>
            <a:r>
              <a:rPr lang="es-ES_tradnl" sz="3200" dirty="0">
                <a:latin typeface="Calibri" pitchFamily="34" charset="0"/>
              </a:rPr>
              <a:t>Gap </a:t>
            </a:r>
            <a:r>
              <a:rPr lang="es-ES_tradnl" sz="3200" dirty="0" err="1">
                <a:latin typeface="Calibri" pitchFamily="34" charset="0"/>
              </a:rPr>
              <a:t>junctions</a:t>
            </a:r>
            <a:r>
              <a:rPr lang="es-ES_tradnl" sz="3200" dirty="0">
                <a:latin typeface="Calibri" pitchFamily="34" charset="0"/>
              </a:rPr>
              <a:t> preserve </a:t>
            </a:r>
            <a:r>
              <a:rPr lang="es-ES_tradnl" sz="3200" dirty="0" err="1">
                <a:latin typeface="Calibri" pitchFamily="34" charset="0"/>
              </a:rPr>
              <a:t>LSs</a:t>
            </a:r>
            <a:r>
              <a:rPr lang="es-ES_tradnl" sz="3200" dirty="0">
                <a:latin typeface="Calibri" pitchFamily="34" charset="0"/>
              </a:rPr>
              <a:t> </a:t>
            </a:r>
            <a:r>
              <a:rPr lang="es-ES_tradnl" sz="3200" dirty="0" smtClean="0">
                <a:latin typeface="Calibri" pitchFamily="34" charset="0"/>
              </a:rPr>
              <a:t> in </a:t>
            </a:r>
            <a:r>
              <a:rPr lang="es-ES_tradnl" sz="3200" dirty="0" err="1" smtClean="0">
                <a:latin typeface="Calibri" pitchFamily="34" charset="0"/>
              </a:rPr>
              <a:t>type</a:t>
            </a:r>
            <a:r>
              <a:rPr lang="es-ES_tradnl" sz="3200" dirty="0" smtClean="0">
                <a:latin typeface="Calibri" pitchFamily="34" charset="0"/>
              </a:rPr>
              <a:t>-I </a:t>
            </a:r>
            <a:r>
              <a:rPr lang="es-ES_tradnl" sz="3200" dirty="0" err="1">
                <a:latin typeface="Calibri" pitchFamily="34" charset="0"/>
              </a:rPr>
              <a:t>heterogeneous</a:t>
            </a:r>
            <a:r>
              <a:rPr lang="es-ES_tradnl" sz="3200" dirty="0">
                <a:latin typeface="Calibri" pitchFamily="34" charset="0"/>
              </a:rPr>
              <a:t> </a:t>
            </a:r>
            <a:r>
              <a:rPr lang="es-ES_tradnl" sz="3200" dirty="0" err="1">
                <a:latin typeface="Calibri" pitchFamily="34" charset="0"/>
              </a:rPr>
              <a:t>networks</a:t>
            </a:r>
            <a:r>
              <a:rPr lang="es-ES_tradnl" sz="3200" dirty="0">
                <a:latin typeface="Calibri" pitchFamily="34" charset="0"/>
              </a:rPr>
              <a:t> (</a:t>
            </a:r>
            <a:r>
              <a:rPr lang="es-ES_tradnl" sz="3200" dirty="0" err="1">
                <a:latin typeface="Calibri" pitchFamily="34" charset="0"/>
              </a:rPr>
              <a:t>cells</a:t>
            </a:r>
            <a:r>
              <a:rPr lang="es-ES_tradnl" sz="3200" dirty="0">
                <a:latin typeface="Calibri" pitchFamily="34" charset="0"/>
              </a:rPr>
              <a:t> </a:t>
            </a:r>
            <a:r>
              <a:rPr lang="es-ES_tradnl" sz="3200" dirty="0" err="1">
                <a:latin typeface="Calibri" pitchFamily="34" charset="0"/>
              </a:rPr>
              <a:t>belong</a:t>
            </a:r>
            <a:r>
              <a:rPr lang="es-ES_tradnl" sz="3200" dirty="0">
                <a:latin typeface="Calibri" pitchFamily="34" charset="0"/>
              </a:rPr>
              <a:t> to </a:t>
            </a:r>
            <a:r>
              <a:rPr lang="es-ES_tradnl" sz="3200" dirty="0" err="1">
                <a:latin typeface="Calibri" pitchFamily="34" charset="0"/>
              </a:rPr>
              <a:t>the</a:t>
            </a:r>
            <a:r>
              <a:rPr lang="es-ES_tradnl" sz="3200" dirty="0">
                <a:latin typeface="Calibri" pitchFamily="34" charset="0"/>
              </a:rPr>
              <a:t> </a:t>
            </a:r>
            <a:r>
              <a:rPr lang="es-ES_tradnl" sz="3200" dirty="0" err="1">
                <a:latin typeface="Calibri" pitchFamily="34" charset="0"/>
              </a:rPr>
              <a:t>same</a:t>
            </a:r>
            <a:r>
              <a:rPr lang="es-ES_tradnl" sz="3200" dirty="0">
                <a:latin typeface="Calibri" pitchFamily="34" charset="0"/>
              </a:rPr>
              <a:t> </a:t>
            </a:r>
            <a:r>
              <a:rPr lang="es-ES_tradnl" sz="3200" dirty="0" err="1">
                <a:latin typeface="Calibri" pitchFamily="34" charset="0"/>
              </a:rPr>
              <a:t>amplitude</a:t>
            </a:r>
            <a:r>
              <a:rPr lang="es-ES_tradnl" sz="3200" dirty="0">
                <a:latin typeface="Calibri" pitchFamily="34" charset="0"/>
              </a:rPr>
              <a:t> and </a:t>
            </a:r>
            <a:r>
              <a:rPr lang="es-ES_tradnl" sz="3200" dirty="0" err="1">
                <a:latin typeface="Calibri" pitchFamily="34" charset="0"/>
              </a:rPr>
              <a:t>frequency</a:t>
            </a:r>
            <a:r>
              <a:rPr lang="es-ES_tradnl" sz="3200" dirty="0">
                <a:latin typeface="Calibri" pitchFamily="34" charset="0"/>
              </a:rPr>
              <a:t> LS)</a:t>
            </a:r>
          </a:p>
        </p:txBody>
      </p:sp>
      <p:sp>
        <p:nvSpPr>
          <p:cNvPr id="33" name="Rectangle 32"/>
          <p:cNvSpPr/>
          <p:nvPr/>
        </p:nvSpPr>
        <p:spPr>
          <a:xfrm>
            <a:off x="1280159" y="18520028"/>
            <a:ext cx="10112069" cy="7227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Methods</a:t>
            </a:r>
            <a:endParaRPr lang="en-US" sz="4400" b="1" dirty="0">
              <a:solidFill>
                <a:schemeClr val="accent3">
                  <a:lumMod val="20000"/>
                  <a:lumOff val="80000"/>
                </a:schemeClr>
              </a:solidFill>
            </a:endParaRPr>
          </a:p>
        </p:txBody>
      </p:sp>
      <p:sp>
        <p:nvSpPr>
          <p:cNvPr id="13" name="Text Box 192"/>
          <p:cNvSpPr txBox="1">
            <a:spLocks noChangeArrowheads="1"/>
          </p:cNvSpPr>
          <p:nvPr/>
        </p:nvSpPr>
        <p:spPr bwMode="auto">
          <a:xfrm>
            <a:off x="11908128" y="7060698"/>
            <a:ext cx="15224761" cy="700142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The Activity-dependent homeostatic regulation (ADHR) mechanism constitute a negative feedback system through which neurons are able to restore their properties and compensate changes due to perturbations. It allows neurons to maintain their so-called target activity level.</a:t>
            </a: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r>
              <a:rPr lang="en-US" sz="3200" dirty="0" smtClean="0">
                <a:latin typeface="Calibri" pitchFamily="34" charset="0"/>
              </a:rPr>
              <a:t>Neuronal activity properties need to be constrained in order to achieve the target activity level of any ADHR. Usually, these constraints result in regions on parameter space which generate a desired neuron behavior.  When characterized by certain attributes, attribute LSs can represent these regions.</a:t>
            </a:r>
          </a:p>
          <a:p>
            <a:pPr eaLnBrk="1" hangingPunct="1"/>
            <a:endParaRPr lang="en-US" sz="3200" dirty="0" smtClean="0">
              <a:latin typeface="Calibri" pitchFamily="34" charset="0"/>
            </a:endParaRPr>
          </a:p>
          <a:p>
            <a:pPr eaLnBrk="1" hangingPunct="1"/>
            <a:endParaRPr lang="en-US" sz="3200" dirty="0">
              <a:latin typeface="Calibri" pitchFamily="34" charset="0"/>
            </a:endParaRPr>
          </a:p>
        </p:txBody>
      </p:sp>
      <p:sp>
        <p:nvSpPr>
          <p:cNvPr id="34" name="Rectangle 33"/>
          <p:cNvSpPr/>
          <p:nvPr/>
        </p:nvSpPr>
        <p:spPr>
          <a:xfrm>
            <a:off x="11904104" y="4808101"/>
            <a:ext cx="30550560" cy="69475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Introduction</a:t>
            </a:r>
            <a:endParaRPr lang="en-US" sz="4400" b="1" dirty="0">
              <a:solidFill>
                <a:schemeClr val="accent3">
                  <a:lumMod val="20000"/>
                  <a:lumOff val="80000"/>
                </a:schemeClr>
              </a:solidFill>
            </a:endParaRPr>
          </a:p>
        </p:txBody>
      </p:sp>
      <p:sp>
        <p:nvSpPr>
          <p:cNvPr id="14" name="Text Box 193"/>
          <p:cNvSpPr txBox="1">
            <a:spLocks noChangeArrowheads="1"/>
          </p:cNvSpPr>
          <p:nvPr/>
        </p:nvSpPr>
        <p:spPr bwMode="auto">
          <a:xfrm>
            <a:off x="33383692" y="16010695"/>
            <a:ext cx="9122964" cy="766359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Wingdings" charset="2"/>
              <a:buChar char="ü"/>
            </a:pPr>
            <a:r>
              <a:rPr lang="en-US" sz="3200" dirty="0" smtClean="0">
                <a:latin typeface="Calibri" pitchFamily="34" charset="0"/>
              </a:rPr>
              <a:t>Gap junctions do not preserve LSs on type-II heterogeneous networks (cells belong to different amplitude LS). However </a:t>
            </a:r>
            <a:r>
              <a:rPr lang="en-US" sz="3200" dirty="0">
                <a:latin typeface="Calibri" pitchFamily="34" charset="0"/>
              </a:rPr>
              <a:t>a</a:t>
            </a:r>
            <a:r>
              <a:rPr lang="en-US" sz="3200" dirty="0" smtClean="0">
                <a:latin typeface="Calibri" pitchFamily="34" charset="0"/>
              </a:rPr>
              <a:t> readjust in self-</a:t>
            </a:r>
            <a:r>
              <a:rPr lang="en-US" sz="3200" dirty="0" err="1" smtClean="0">
                <a:latin typeface="Calibri" pitchFamily="34" charset="0"/>
              </a:rPr>
              <a:t>connectivities</a:t>
            </a:r>
            <a:r>
              <a:rPr lang="en-US" sz="3200" dirty="0" smtClean="0">
                <a:latin typeface="Calibri" pitchFamily="34" charset="0"/>
              </a:rPr>
              <a:t> guarantees LSs preservation.</a:t>
            </a:r>
          </a:p>
          <a:p>
            <a:pPr marL="457200" indent="-457200" eaLnBrk="1" hangingPunct="1">
              <a:buFont typeface="Wingdings" charset="2"/>
              <a:buChar char="ü"/>
            </a:pPr>
            <a:r>
              <a:rPr lang="en-US" sz="3200" dirty="0" smtClean="0">
                <a:latin typeface="Calibri" pitchFamily="34" charset="0"/>
              </a:rPr>
              <a:t>Several LSs have been computed (1,2-dimensional LSs on 1,2,3 or 4-dimensional parameter spaces).</a:t>
            </a:r>
          </a:p>
          <a:p>
            <a:pPr marL="457200" indent="-457200" eaLnBrk="1" hangingPunct="1">
              <a:buFont typeface="Wingdings" charset="2"/>
              <a:buChar char="ü"/>
            </a:pPr>
            <a:r>
              <a:rPr lang="en-US" sz="3200" dirty="0">
                <a:latin typeface="Calibri" pitchFamily="34" charset="0"/>
              </a:rPr>
              <a:t>The type of network (homogeneous or heterogeneous) and the model structure </a:t>
            </a:r>
            <a:r>
              <a:rPr lang="en-US" sz="3200" dirty="0" smtClean="0">
                <a:latin typeface="Calibri" pitchFamily="34" charset="0"/>
              </a:rPr>
              <a:t>does </a:t>
            </a:r>
            <a:r>
              <a:rPr lang="en-US" sz="3200" dirty="0">
                <a:latin typeface="Calibri" pitchFamily="34" charset="0"/>
              </a:rPr>
              <a:t>affect predictions in [3]. </a:t>
            </a:r>
            <a:endParaRPr lang="en-US" sz="3200" dirty="0" smtClean="0">
              <a:latin typeface="Calibri" pitchFamily="34" charset="0"/>
            </a:endParaRPr>
          </a:p>
          <a:p>
            <a:pPr eaLnBrk="1" hangingPunct="1"/>
            <a:r>
              <a:rPr lang="en-US" sz="3200" dirty="0" smtClean="0">
                <a:latin typeface="Calibri" pitchFamily="34" charset="0"/>
              </a:rPr>
              <a:t>     *Prediction in [3]: If a particular homeostatic</a:t>
            </a: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p:txBody>
      </p:sp>
      <p:sp>
        <p:nvSpPr>
          <p:cNvPr id="36" name="Rectangle 35"/>
          <p:cNvSpPr/>
          <p:nvPr/>
        </p:nvSpPr>
        <p:spPr>
          <a:xfrm>
            <a:off x="33383692" y="1531084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80158" y="19220179"/>
            <a:ext cx="10112069" cy="914091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mn-lt"/>
              </a:rPr>
              <a:t>The mathematical oscillator (C-model) used to represent the behavior of a neuron is given by</a:t>
            </a:r>
          </a:p>
          <a:p>
            <a:pPr eaLnBrk="1" hangingPunct="1"/>
            <a:endParaRPr lang="en-US" sz="3200" dirty="0">
              <a:latin typeface="+mn-lt"/>
            </a:endParaRPr>
          </a:p>
          <a:p>
            <a:pPr eaLnBrk="1" hangingPunct="1"/>
            <a:endParaRPr lang="en-US" sz="3200" dirty="0" smtClean="0">
              <a:latin typeface="+mn-lt"/>
            </a:endParaRPr>
          </a:p>
          <a:p>
            <a:pPr eaLnBrk="1" hangingPunct="1"/>
            <a:endParaRPr lang="en-US" sz="3200" dirty="0">
              <a:latin typeface="+mn-lt"/>
            </a:endParaRPr>
          </a:p>
          <a:p>
            <a:pPr eaLnBrk="1" hangingPunct="1"/>
            <a:r>
              <a:rPr lang="en-US" sz="3200" dirty="0">
                <a:latin typeface="+mn-lt"/>
              </a:rPr>
              <a:t>It is a type of the so-called Lambda-Omega systems with a single limit circle in which degeneracy is easily characterized. </a:t>
            </a:r>
            <a:r>
              <a:rPr lang="en-US" sz="3200" dirty="0" smtClean="0">
                <a:latin typeface="+mn-lt"/>
              </a:rPr>
              <a:t>Amplitude  </a:t>
            </a:r>
            <a:r>
              <a:rPr lang="en-US" sz="3200" dirty="0">
                <a:latin typeface="+mn-lt"/>
              </a:rPr>
              <a:t>and frequency LSs are given </a:t>
            </a:r>
            <a:r>
              <a:rPr lang="en-US" sz="3200" dirty="0" smtClean="0">
                <a:latin typeface="+mn-lt"/>
              </a:rPr>
              <a:t>by</a:t>
            </a: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r>
              <a:rPr lang="en-US" sz="3200" dirty="0" smtClean="0">
                <a:latin typeface="+mn-lt"/>
              </a:rPr>
              <a:t>The </a:t>
            </a:r>
            <a:r>
              <a:rPr lang="en-US" sz="3200" dirty="0">
                <a:latin typeface="+mn-lt"/>
              </a:rPr>
              <a:t>general form of the linear connectivity networks of Lambda-Omega systems are</a:t>
            </a:r>
          </a:p>
          <a:p>
            <a:pPr eaLnBrk="1" hangingPunct="1"/>
            <a:endParaRPr lang="en-US" sz="3200" dirty="0">
              <a:latin typeface="+mn-lt"/>
            </a:endParaRPr>
          </a:p>
          <a:p>
            <a:pPr eaLnBrk="1" hangingPunct="1"/>
            <a:endParaRPr lang="en-US" sz="3200" dirty="0">
              <a:latin typeface="+mn-lt"/>
            </a:endParaRPr>
          </a:p>
          <a:p>
            <a:pPr eaLnBrk="1" hangingPunct="1"/>
            <a:endParaRPr lang="en-US" sz="3200" dirty="0" smtClean="0">
              <a:latin typeface="+mn-lt"/>
            </a:endParaRPr>
          </a:p>
          <a:p>
            <a:pPr eaLnBrk="1" hangingPunct="1"/>
            <a:endParaRPr lang="en-US" sz="3200" dirty="0">
              <a:latin typeface="+mn-lt"/>
            </a:endParaRPr>
          </a:p>
          <a:p>
            <a:pPr eaLnBrk="1" hangingPunct="1"/>
            <a:r>
              <a:rPr lang="en-US" sz="3200" dirty="0" smtClean="0">
                <a:latin typeface="+mn-lt"/>
              </a:rPr>
              <a:t>where                      is the connectivity matrix</a:t>
            </a:r>
          </a:p>
        </p:txBody>
      </p:sp>
      <p:sp>
        <p:nvSpPr>
          <p:cNvPr id="45" name="Rectangle 44"/>
          <p:cNvSpPr/>
          <p:nvPr/>
        </p:nvSpPr>
        <p:spPr>
          <a:xfrm>
            <a:off x="11908128" y="15324895"/>
            <a:ext cx="21010272"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333" y="471902"/>
            <a:ext cx="3194461" cy="3194461"/>
          </a:xfrm>
          <a:prstGeom prst="rect">
            <a:avLst/>
          </a:prstGeom>
        </p:spPr>
      </p:pic>
      <p:pic>
        <p:nvPicPr>
          <p:cNvPr id="42" name="Imagen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4081" y="390382"/>
            <a:ext cx="3194461" cy="3194461"/>
          </a:xfrm>
          <a:prstGeom prst="rect">
            <a:avLst/>
          </a:prstGeom>
        </p:spPr>
      </p:pic>
      <p:sp>
        <p:nvSpPr>
          <p:cNvPr id="43" name="Text Box 192"/>
          <p:cNvSpPr txBox="1">
            <a:spLocks noChangeArrowheads="1"/>
          </p:cNvSpPr>
          <p:nvPr/>
        </p:nvSpPr>
        <p:spPr bwMode="auto">
          <a:xfrm>
            <a:off x="27519581" y="7079983"/>
            <a:ext cx="15064292" cy="7023562"/>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Neuronal parameter optimization is the process of identifying sets of parameters that lead to a desired electrical activity pattern in a given neuron or neuronal network model that is not fully determined by experimental data.</a:t>
            </a:r>
          </a:p>
          <a:p>
            <a:pPr eaLnBrk="1" hangingPunct="1"/>
            <a:endParaRPr lang="en-US" sz="3200" dirty="0">
              <a:latin typeface="Calibri" pitchFamily="34" charset="0"/>
            </a:endParaRPr>
          </a:p>
          <a:p>
            <a:pPr eaLnBrk="1" hangingPunct="1"/>
            <a:r>
              <a:rPr lang="en-US" sz="3200" dirty="0" smtClean="0">
                <a:latin typeface="Calibri" pitchFamily="34" charset="0"/>
              </a:rPr>
              <a:t>Structural degeneracy (of a given parameter model) refers to the situations where multiple sets of parameters values can produce the same observable output, therefore making the inverse problem ill-posed.</a:t>
            </a:r>
            <a:r>
              <a:rPr lang="en-US" sz="3200" dirty="0">
                <a:latin typeface="Calibri" pitchFamily="34" charset="0"/>
              </a:rPr>
              <a:t> </a:t>
            </a:r>
            <a:r>
              <a:rPr lang="en-US" sz="3200" dirty="0" smtClean="0">
                <a:latin typeface="Calibri" pitchFamily="34" charset="0"/>
              </a:rPr>
              <a:t>It is only based on the inherent structure of a given model</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46" name="Rectangle 33"/>
          <p:cNvSpPr/>
          <p:nvPr/>
        </p:nvSpPr>
        <p:spPr>
          <a:xfrm>
            <a:off x="11908129" y="6403442"/>
            <a:ext cx="15224761" cy="671982"/>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tx1"/>
                </a:solidFill>
              </a:rPr>
              <a:t>Degeneracy in Biological Systems</a:t>
            </a:r>
            <a:endParaRPr lang="en-US" sz="4400" b="1" dirty="0">
              <a:solidFill>
                <a:schemeClr val="tx1"/>
              </a:solidFill>
            </a:endParaRPr>
          </a:p>
        </p:txBody>
      </p:sp>
      <p:sp>
        <p:nvSpPr>
          <p:cNvPr id="47" name="Rectangle 33"/>
          <p:cNvSpPr/>
          <p:nvPr/>
        </p:nvSpPr>
        <p:spPr>
          <a:xfrm>
            <a:off x="27519581" y="6420626"/>
            <a:ext cx="15064292" cy="698324"/>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tx1"/>
                </a:solidFill>
              </a:rPr>
              <a:t>Parameter Estimation Unidentifiability</a:t>
            </a:r>
            <a:endParaRPr lang="en-US" sz="4400" b="1" dirty="0">
              <a:solidFill>
                <a:schemeClr val="tx1"/>
              </a:solidFill>
            </a:endParaRPr>
          </a:p>
        </p:txBody>
      </p:sp>
      <p:sp>
        <p:nvSpPr>
          <p:cNvPr id="16" name="Flecha curvada hacia arriba 15"/>
          <p:cNvSpPr/>
          <p:nvPr/>
        </p:nvSpPr>
        <p:spPr>
          <a:xfrm>
            <a:off x="25683008" y="14136861"/>
            <a:ext cx="2610085" cy="83228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pic>
        <p:nvPicPr>
          <p:cNvPr id="17" name="Imagen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8269" y="8717107"/>
            <a:ext cx="5602085" cy="3058079"/>
          </a:xfrm>
          <a:prstGeom prst="rect">
            <a:avLst/>
          </a:prstGeom>
        </p:spPr>
      </p:pic>
      <p:sp>
        <p:nvSpPr>
          <p:cNvPr id="56" name="Text Box 192"/>
          <p:cNvSpPr txBox="1">
            <a:spLocks noChangeArrowheads="1"/>
          </p:cNvSpPr>
          <p:nvPr/>
        </p:nvSpPr>
        <p:spPr bwMode="auto">
          <a:xfrm>
            <a:off x="11975862" y="9165916"/>
            <a:ext cx="8614459" cy="2580347"/>
          </a:xfrm>
          <a:prstGeom prst="rect">
            <a:avLst/>
          </a:prstGeom>
          <a:solidFill>
            <a:schemeClr val="bg1"/>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smtClean="0">
                <a:latin typeface="Calibri" pitchFamily="34" charset="0"/>
              </a:rPr>
              <a:t>The idea a given that target activity level can be achieved with different parameter combinations and that almost identical activity can arise from different intrinsic properties has both experimental and theoretical evidence [1,5]. </a:t>
            </a:r>
          </a:p>
          <a:p>
            <a:pPr eaLnBrk="1" hangingPunct="1"/>
            <a:endParaRPr lang="en-US" sz="3200" dirty="0">
              <a:latin typeface="Calibri" pitchFamily="34" charset="0"/>
            </a:endParaRPr>
          </a:p>
        </p:txBody>
      </p:sp>
      <p:sp>
        <p:nvSpPr>
          <p:cNvPr id="55" name="Text Box 180"/>
          <p:cNvSpPr txBox="1">
            <a:spLocks noChangeArrowheads="1"/>
          </p:cNvSpPr>
          <p:nvPr/>
        </p:nvSpPr>
        <p:spPr bwMode="auto">
          <a:xfrm>
            <a:off x="20848271" y="11469745"/>
            <a:ext cx="535637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b="1" dirty="0" smtClean="0">
                <a:latin typeface="Calibri" pitchFamily="34" charset="0"/>
              </a:rPr>
              <a:t>.</a:t>
            </a:r>
            <a:r>
              <a:rPr lang="en-US" sz="2400" dirty="0">
                <a:latin typeface="Calibri" pitchFamily="34" charset="0"/>
              </a:rPr>
              <a:t> </a:t>
            </a:r>
            <a:r>
              <a:rPr lang="en-US" sz="2400" dirty="0" smtClean="0">
                <a:latin typeface="Calibri" pitchFamily="34" charset="0"/>
              </a:rPr>
              <a:t>Similar neuron activity, From [5] </a:t>
            </a:r>
            <a:endParaRPr lang="en-US" sz="2400" dirty="0">
              <a:latin typeface="Calibri" pitchFamily="34" charset="0"/>
            </a:endParaRPr>
          </a:p>
        </p:txBody>
      </p:sp>
      <p:sp>
        <p:nvSpPr>
          <p:cNvPr id="57" name="Flecha curvada hacia arriba 56"/>
          <p:cNvSpPr/>
          <p:nvPr/>
        </p:nvSpPr>
        <p:spPr>
          <a:xfrm rot="10800000">
            <a:off x="25683008" y="5593508"/>
            <a:ext cx="2610085" cy="80993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58" name="Text Box 194"/>
          <p:cNvSpPr txBox="1">
            <a:spLocks noChangeArrowheads="1"/>
          </p:cNvSpPr>
          <p:nvPr/>
        </p:nvSpPr>
        <p:spPr bwMode="auto">
          <a:xfrm>
            <a:off x="22777212" y="16993257"/>
            <a:ext cx="10141188" cy="11367839"/>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a:buFont typeface="Arial" charset="0"/>
              <a:buChar char="•"/>
            </a:pPr>
            <a:r>
              <a:rPr lang="es-ES_tradnl" sz="3200" dirty="0" err="1" smtClean="0">
                <a:latin typeface="+mn-lt"/>
              </a:rPr>
              <a:t>The</a:t>
            </a:r>
            <a:r>
              <a:rPr lang="es-ES_tradnl" sz="3200" dirty="0" smtClean="0">
                <a:latin typeface="+mn-lt"/>
              </a:rPr>
              <a:t> </a:t>
            </a:r>
            <a:r>
              <a:rPr lang="es-ES_tradnl" sz="3200" dirty="0" err="1" smtClean="0">
                <a:latin typeface="+mn-lt"/>
              </a:rPr>
              <a:t>self-connected</a:t>
            </a:r>
            <a:r>
              <a:rPr lang="es-ES_tradnl" sz="3200" dirty="0" smtClean="0">
                <a:latin typeface="+mn-lt"/>
              </a:rPr>
              <a:t> </a:t>
            </a:r>
            <a:r>
              <a:rPr lang="es-ES_tradnl" sz="3200" dirty="0" err="1" smtClean="0">
                <a:latin typeface="+mn-lt"/>
              </a:rPr>
              <a:t>cell</a:t>
            </a:r>
            <a:endParaRPr lang="es-ES_tradnl" sz="3200" dirty="0">
              <a:latin typeface="+mn-lt"/>
            </a:endParaRPr>
          </a:p>
          <a:p>
            <a:pPr marL="571500" indent="-571500">
              <a:buFont typeface="Arial" charset="0"/>
              <a:buChar char="•"/>
            </a:pPr>
            <a:endParaRPr lang="es-ES_tradnl" sz="3200" dirty="0" smtClean="0">
              <a:latin typeface="+mn-lt"/>
            </a:endParaRPr>
          </a:p>
          <a:p>
            <a:endParaRPr lang="es-ES_tradnl" sz="3200" dirty="0" smtClean="0">
              <a:latin typeface="+mn-lt"/>
            </a:endParaRPr>
          </a:p>
          <a:p>
            <a:endParaRPr lang="es-ES_tradnl" sz="3200" dirty="0">
              <a:latin typeface="+mn-lt"/>
            </a:endParaRPr>
          </a:p>
          <a:p>
            <a:pPr marL="571500" indent="-571500">
              <a:buFont typeface="Arial" charset="0"/>
              <a:buChar char="•"/>
            </a:pPr>
            <a:r>
              <a:rPr lang="es-ES_tradnl" sz="3200" dirty="0" err="1" smtClean="0">
                <a:latin typeface="+mn-lt"/>
              </a:rPr>
              <a:t>Homogeneous</a:t>
            </a:r>
            <a:r>
              <a:rPr lang="es-ES_tradnl" sz="3200" dirty="0" smtClean="0">
                <a:latin typeface="+mn-lt"/>
              </a:rPr>
              <a:t> Networks</a:t>
            </a:r>
          </a:p>
          <a:p>
            <a:endParaRPr lang="es-ES_tradnl" sz="3200" dirty="0" smtClean="0"/>
          </a:p>
          <a:p>
            <a:endParaRPr lang="es-ES_tradnl" sz="3200" dirty="0" smtClean="0"/>
          </a:p>
          <a:p>
            <a:endParaRPr lang="es-ES_tradnl" sz="3200" dirty="0" smtClean="0"/>
          </a:p>
          <a:p>
            <a:pPr marL="571500" indent="-571500">
              <a:buFont typeface="Arial" charset="0"/>
              <a:buChar char="•"/>
            </a:pPr>
            <a:r>
              <a:rPr lang="es-ES_tradnl" sz="3200" dirty="0" err="1" smtClean="0">
                <a:latin typeface="+mn-lt"/>
              </a:rPr>
              <a:t>Type</a:t>
            </a:r>
            <a:r>
              <a:rPr lang="es-ES_tradnl" sz="3200" dirty="0" smtClean="0">
                <a:latin typeface="+mn-lt"/>
              </a:rPr>
              <a:t>-I </a:t>
            </a:r>
            <a:r>
              <a:rPr lang="es-ES_tradnl" sz="3200" dirty="0" err="1" smtClean="0">
                <a:latin typeface="+mn-lt"/>
              </a:rPr>
              <a:t>Heterogeneous</a:t>
            </a:r>
            <a:r>
              <a:rPr lang="es-ES_tradnl" sz="3200" dirty="0" smtClean="0">
                <a:latin typeface="+mn-lt"/>
              </a:rPr>
              <a:t> Networks</a:t>
            </a:r>
          </a:p>
          <a:p>
            <a:pPr marL="571500" indent="-571500">
              <a:buFont typeface="Arial" charset="0"/>
              <a:buChar char="•"/>
            </a:pPr>
            <a:endParaRPr lang="es-ES_tradnl" sz="3200" dirty="0">
              <a:latin typeface="+mn-lt"/>
            </a:endParaRPr>
          </a:p>
          <a:p>
            <a:endParaRPr lang="es-ES_tradnl" sz="3200" dirty="0" smtClean="0">
              <a:latin typeface="+mn-lt"/>
            </a:endParaRPr>
          </a:p>
          <a:p>
            <a:endParaRPr lang="es-ES_tradnl" sz="3200" dirty="0" smtClean="0">
              <a:latin typeface="+mn-lt"/>
            </a:endParaRPr>
          </a:p>
          <a:p>
            <a:pPr marL="571500" indent="-571500">
              <a:buFont typeface="Arial" charset="0"/>
              <a:buChar char="•"/>
            </a:pPr>
            <a:r>
              <a:rPr lang="es-ES_tradnl" sz="3200" dirty="0" err="1" smtClean="0">
                <a:latin typeface="+mn-lt"/>
              </a:rPr>
              <a:t>Type</a:t>
            </a:r>
            <a:r>
              <a:rPr lang="es-ES_tradnl" sz="3200" dirty="0" smtClean="0">
                <a:latin typeface="+mn-lt"/>
              </a:rPr>
              <a:t>-II </a:t>
            </a:r>
            <a:r>
              <a:rPr lang="es-ES_tradnl" sz="3200" dirty="0" err="1" smtClean="0">
                <a:latin typeface="+mn-lt"/>
              </a:rPr>
              <a:t>Heterogeneous</a:t>
            </a:r>
            <a:r>
              <a:rPr lang="es-ES_tradnl" sz="3200" dirty="0" smtClean="0">
                <a:latin typeface="+mn-lt"/>
              </a:rPr>
              <a:t> Networks</a:t>
            </a:r>
            <a:endParaRPr lang="es-ES_tradnl" sz="3200" dirty="0">
              <a:latin typeface="+mn-lt"/>
            </a:endParaRPr>
          </a:p>
        </p:txBody>
      </p:sp>
      <p:sp>
        <p:nvSpPr>
          <p:cNvPr id="59" name="Rectangle 33"/>
          <p:cNvSpPr/>
          <p:nvPr/>
        </p:nvSpPr>
        <p:spPr>
          <a:xfrm>
            <a:off x="11904104" y="16351686"/>
            <a:ext cx="10498696" cy="721682"/>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tx1"/>
                </a:solidFill>
              </a:rPr>
              <a:t>Attribute Level Set Preservation</a:t>
            </a:r>
            <a:endParaRPr lang="en-US" sz="4400" b="1" dirty="0">
              <a:solidFill>
                <a:schemeClr val="tx1"/>
              </a:solidFill>
            </a:endParaRPr>
          </a:p>
        </p:txBody>
      </p:sp>
      <p:sp>
        <p:nvSpPr>
          <p:cNvPr id="60" name="Rectangle 33"/>
          <p:cNvSpPr/>
          <p:nvPr/>
        </p:nvSpPr>
        <p:spPr>
          <a:xfrm>
            <a:off x="22773189" y="16351686"/>
            <a:ext cx="10145211" cy="679122"/>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tx1"/>
                </a:solidFill>
              </a:rPr>
              <a:t>Newly Emerged Network Level Sets</a:t>
            </a:r>
            <a:endParaRPr lang="en-US" sz="4400" b="1" dirty="0">
              <a:solidFill>
                <a:schemeClr val="tx1"/>
              </a:solidFill>
            </a:endParaRPr>
          </a:p>
        </p:txBody>
      </p:sp>
      <p:sp>
        <p:nvSpPr>
          <p:cNvPr id="65" name="Abrir llave 64"/>
          <p:cNvSpPr/>
          <p:nvPr/>
        </p:nvSpPr>
        <p:spPr bwMode="auto">
          <a:xfrm>
            <a:off x="2657597" y="20360327"/>
            <a:ext cx="361681" cy="1500964"/>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_tradnl" sz="2400" b="0" i="0" u="none" strike="noStrike" cap="none" normalizeH="0" baseline="0" dirty="0">
              <a:ln>
                <a:noFill/>
              </a:ln>
              <a:solidFill>
                <a:schemeClr val="bg1"/>
              </a:solidFill>
              <a:effectLst/>
              <a:latin typeface="Arial" pitchFamily="-101" charset="0"/>
              <a:ea typeface="ＭＳ Ｐゴシック" pitchFamily="-112" charset="-128"/>
              <a:cs typeface="ＭＳ Ｐゴシック" pitchFamily="-112" charset="-128"/>
            </a:endParaRPr>
          </a:p>
        </p:txBody>
      </p:sp>
      <p:pic>
        <p:nvPicPr>
          <p:cNvPr id="71" name="Imagen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4950" y="23278468"/>
            <a:ext cx="4381820" cy="708438"/>
          </a:xfrm>
          <a:prstGeom prst="rect">
            <a:avLst/>
          </a:prstGeom>
        </p:spPr>
      </p:pic>
      <p:sp>
        <p:nvSpPr>
          <p:cNvPr id="72" name="Rectángulo 71"/>
          <p:cNvSpPr/>
          <p:nvPr/>
        </p:nvSpPr>
        <p:spPr>
          <a:xfrm>
            <a:off x="1504569" y="23296578"/>
            <a:ext cx="1183823" cy="708367"/>
          </a:xfrm>
          <a:prstGeom prst="rect">
            <a:avLst/>
          </a:prstGeom>
        </p:spPr>
        <p:txBody>
          <a:bodyPr wrap="square">
            <a:spAutoFit/>
          </a:bodyPr>
          <a:lstStyle/>
          <a:p>
            <a:pPr marL="571500" indent="-571500">
              <a:buFont typeface="Arial" charset="0"/>
              <a:buChar char="•"/>
            </a:pPr>
            <a:r>
              <a:rPr lang="es-ES_tradnl" sz="4000" dirty="0"/>
              <a:t> </a:t>
            </a:r>
          </a:p>
        </p:txBody>
      </p:sp>
      <p:pic>
        <p:nvPicPr>
          <p:cNvPr id="73" name="Imagen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4951" y="23978636"/>
            <a:ext cx="5020059" cy="698668"/>
          </a:xfrm>
          <a:prstGeom prst="rect">
            <a:avLst/>
          </a:prstGeom>
        </p:spPr>
      </p:pic>
      <p:sp>
        <p:nvSpPr>
          <p:cNvPr id="74" name="Rectángulo 73"/>
          <p:cNvSpPr/>
          <p:nvPr/>
        </p:nvSpPr>
        <p:spPr>
          <a:xfrm>
            <a:off x="1489933" y="23974027"/>
            <a:ext cx="1211872" cy="707886"/>
          </a:xfrm>
          <a:prstGeom prst="rect">
            <a:avLst/>
          </a:prstGeom>
        </p:spPr>
        <p:txBody>
          <a:bodyPr wrap="square">
            <a:spAutoFit/>
          </a:bodyPr>
          <a:lstStyle/>
          <a:p>
            <a:pPr marL="571500" indent="-571500">
              <a:buFont typeface="Arial" charset="0"/>
              <a:buChar char="•"/>
            </a:pPr>
            <a:r>
              <a:rPr lang="es-ES_tradnl" sz="4000" dirty="0"/>
              <a:t> </a:t>
            </a:r>
          </a:p>
        </p:txBody>
      </p:sp>
      <p:sp>
        <p:nvSpPr>
          <p:cNvPr id="75" name="CuadroTexto 74"/>
          <p:cNvSpPr txBox="1"/>
          <p:nvPr/>
        </p:nvSpPr>
        <p:spPr>
          <a:xfrm>
            <a:off x="1348764" y="20770493"/>
            <a:ext cx="1352883" cy="646331"/>
          </a:xfrm>
          <a:prstGeom prst="rect">
            <a:avLst/>
          </a:prstGeom>
          <a:noFill/>
        </p:spPr>
        <p:txBody>
          <a:bodyPr wrap="square" rtlCol="0">
            <a:spAutoFit/>
          </a:bodyPr>
          <a:lstStyle/>
          <a:p>
            <a:pPr algn="ctr"/>
            <a:r>
              <a:rPr lang="es-ES_tradnl" sz="1800" dirty="0" err="1" smtClean="0">
                <a:solidFill>
                  <a:srgbClr val="CF0000"/>
                </a:solidFill>
              </a:rPr>
              <a:t>Neuron</a:t>
            </a:r>
            <a:r>
              <a:rPr lang="es-ES_tradnl" sz="1800" dirty="0" smtClean="0">
                <a:solidFill>
                  <a:srgbClr val="CF0000"/>
                </a:solidFill>
              </a:rPr>
              <a:t> </a:t>
            </a:r>
            <a:r>
              <a:rPr lang="es-ES_tradnl" sz="1800" dirty="0" err="1" smtClean="0">
                <a:solidFill>
                  <a:srgbClr val="CF0000"/>
                </a:solidFill>
              </a:rPr>
              <a:t>model</a:t>
            </a:r>
            <a:endParaRPr lang="es-ES_tradnl" sz="1800" dirty="0" smtClean="0">
              <a:solidFill>
                <a:srgbClr val="CF0000"/>
              </a:solidFill>
            </a:endParaRPr>
          </a:p>
        </p:txBody>
      </p:sp>
      <p:pic>
        <p:nvPicPr>
          <p:cNvPr id="76" name="Imagen 7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0" y="20360327"/>
            <a:ext cx="4239128" cy="635869"/>
          </a:xfrm>
          <a:prstGeom prst="rect">
            <a:avLst/>
          </a:prstGeom>
        </p:spPr>
      </p:pic>
      <p:pic>
        <p:nvPicPr>
          <p:cNvPr id="77" name="Imagen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00" y="21092534"/>
            <a:ext cx="4239128" cy="635869"/>
          </a:xfrm>
          <a:prstGeom prst="rect">
            <a:avLst/>
          </a:prstGeom>
        </p:spPr>
      </p:pic>
      <p:pic>
        <p:nvPicPr>
          <p:cNvPr id="78" name="Imagen 7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8000" y="25909635"/>
            <a:ext cx="6889512" cy="834942"/>
          </a:xfrm>
          <a:prstGeom prst="rect">
            <a:avLst/>
          </a:prstGeom>
        </p:spPr>
      </p:pic>
      <p:pic>
        <p:nvPicPr>
          <p:cNvPr id="79" name="Imagen 7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8000" y="26769885"/>
            <a:ext cx="5694696" cy="599580"/>
          </a:xfrm>
          <a:prstGeom prst="rect">
            <a:avLst/>
          </a:prstGeom>
        </p:spPr>
      </p:pic>
      <p:sp>
        <p:nvSpPr>
          <p:cNvPr id="80" name="Abrir llave 79"/>
          <p:cNvSpPr/>
          <p:nvPr/>
        </p:nvSpPr>
        <p:spPr bwMode="auto">
          <a:xfrm>
            <a:off x="2660633" y="25949523"/>
            <a:ext cx="361681" cy="147784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_tradnl" sz="2400" b="0" i="0" u="none" strike="noStrike" cap="none" normalizeH="0" baseline="0" dirty="0">
              <a:ln>
                <a:noFill/>
              </a:ln>
              <a:solidFill>
                <a:schemeClr val="bg1"/>
              </a:solidFill>
              <a:effectLst/>
              <a:latin typeface="Arial" pitchFamily="-101" charset="0"/>
              <a:ea typeface="ＭＳ Ｐゴシック" pitchFamily="-112" charset="-128"/>
              <a:cs typeface="ＭＳ Ｐゴシック" pitchFamily="-112" charset="-128"/>
            </a:endParaRPr>
          </a:p>
        </p:txBody>
      </p:sp>
      <p:pic>
        <p:nvPicPr>
          <p:cNvPr id="81" name="Imagen 8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47922" y="27750980"/>
            <a:ext cx="1797938" cy="398017"/>
          </a:xfrm>
          <a:prstGeom prst="rect">
            <a:avLst/>
          </a:prstGeom>
        </p:spPr>
      </p:pic>
      <p:sp>
        <p:nvSpPr>
          <p:cNvPr id="82" name="CuadroTexto 81"/>
          <p:cNvSpPr txBox="1"/>
          <p:nvPr/>
        </p:nvSpPr>
        <p:spPr>
          <a:xfrm>
            <a:off x="1356343" y="26327106"/>
            <a:ext cx="1352883" cy="646331"/>
          </a:xfrm>
          <a:prstGeom prst="rect">
            <a:avLst/>
          </a:prstGeom>
          <a:noFill/>
        </p:spPr>
        <p:txBody>
          <a:bodyPr wrap="square" rtlCol="0">
            <a:spAutoFit/>
          </a:bodyPr>
          <a:lstStyle/>
          <a:p>
            <a:pPr algn="ctr"/>
            <a:r>
              <a:rPr lang="es-ES_tradnl" sz="1800" dirty="0" smtClean="0">
                <a:solidFill>
                  <a:srgbClr val="CF0000"/>
                </a:solidFill>
              </a:rPr>
              <a:t>Network </a:t>
            </a:r>
            <a:r>
              <a:rPr lang="es-ES_tradnl" sz="1800" dirty="0" err="1" smtClean="0">
                <a:solidFill>
                  <a:srgbClr val="CF0000"/>
                </a:solidFill>
              </a:rPr>
              <a:t>model</a:t>
            </a:r>
            <a:endParaRPr lang="es-ES_tradnl" sz="1800" dirty="0" smtClean="0">
              <a:solidFill>
                <a:srgbClr val="CF0000"/>
              </a:solidFill>
            </a:endParaRPr>
          </a:p>
        </p:txBody>
      </p:sp>
      <p:sp>
        <p:nvSpPr>
          <p:cNvPr id="83" name="Elipse 82"/>
          <p:cNvSpPr/>
          <p:nvPr/>
        </p:nvSpPr>
        <p:spPr bwMode="auto">
          <a:xfrm>
            <a:off x="8508714" y="25778254"/>
            <a:ext cx="1428798" cy="1195183"/>
          </a:xfrm>
          <a:prstGeom prst="ellipse">
            <a:avLst/>
          </a:prstGeom>
          <a:solidFill>
            <a:srgbClr val="FF0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_tradnl"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84" name="Elipse 83"/>
          <p:cNvSpPr/>
          <p:nvPr/>
        </p:nvSpPr>
        <p:spPr bwMode="auto">
          <a:xfrm>
            <a:off x="37934656" y="10862357"/>
            <a:ext cx="2971800" cy="1970765"/>
          </a:xfrm>
          <a:prstGeom prst="ellipse">
            <a:avLst/>
          </a:prstGeom>
          <a:solidFill>
            <a:schemeClr val="accent2">
              <a:lumMod val="40000"/>
              <a:lumOff val="60000"/>
              <a:alpha val="4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_tradnl"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pic>
        <p:nvPicPr>
          <p:cNvPr id="86" name="Imagen 8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913696" y="11238556"/>
            <a:ext cx="216866" cy="305936"/>
          </a:xfrm>
          <a:prstGeom prst="rect">
            <a:avLst/>
          </a:prstGeom>
        </p:spPr>
      </p:pic>
      <p:pic>
        <p:nvPicPr>
          <p:cNvPr id="87" name="Imagen 8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646478" y="12188474"/>
            <a:ext cx="313995" cy="237875"/>
          </a:xfrm>
          <a:prstGeom prst="rect">
            <a:avLst/>
          </a:prstGeom>
        </p:spPr>
      </p:pic>
      <p:pic>
        <p:nvPicPr>
          <p:cNvPr id="88" name="Imagen 8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920309" y="11445789"/>
            <a:ext cx="304003" cy="292311"/>
          </a:xfrm>
          <a:prstGeom prst="rect">
            <a:avLst/>
          </a:prstGeom>
        </p:spPr>
      </p:pic>
      <p:pic>
        <p:nvPicPr>
          <p:cNvPr id="89" name="Imagen 8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518636" y="11929338"/>
            <a:ext cx="182354" cy="346918"/>
          </a:xfrm>
          <a:prstGeom prst="rect">
            <a:avLst/>
          </a:prstGeom>
        </p:spPr>
      </p:pic>
      <p:sp>
        <p:nvSpPr>
          <p:cNvPr id="93" name="Text Box 192"/>
          <p:cNvSpPr txBox="1">
            <a:spLocks noChangeArrowheads="1"/>
          </p:cNvSpPr>
          <p:nvPr/>
        </p:nvSpPr>
        <p:spPr bwMode="auto">
          <a:xfrm>
            <a:off x="27519580" y="11271806"/>
            <a:ext cx="8874960" cy="3070527"/>
          </a:xfrm>
          <a:prstGeom prst="rect">
            <a:avLst/>
          </a:prstGeom>
          <a:solidFill>
            <a:schemeClr val="bg1">
              <a:alpha val="0"/>
            </a:schemeClr>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If we create ground truth (fake) data using a particular set of parameters values, it is not </a:t>
            </a:r>
            <a:r>
              <a:rPr lang="en-US" sz="3200" dirty="0" smtClean="0">
                <a:latin typeface="Calibri" pitchFamily="34" charset="0"/>
              </a:rPr>
              <a:t>clear (¿?) </a:t>
            </a:r>
            <a:r>
              <a:rPr lang="en-US" sz="3200" dirty="0">
                <a:latin typeface="Calibri" pitchFamily="34" charset="0"/>
              </a:rPr>
              <a:t>how to retrieve the biophysical parameter values used.</a:t>
            </a:r>
          </a:p>
          <a:p>
            <a:pPr eaLnBrk="1" hangingPunct="1"/>
            <a:endParaRPr lang="en-US" sz="3200" dirty="0">
              <a:latin typeface="Calibri" pitchFamily="34" charset="0"/>
            </a:endParaRPr>
          </a:p>
        </p:txBody>
      </p:sp>
      <p:sp>
        <p:nvSpPr>
          <p:cNvPr id="94" name="Elipse 93"/>
          <p:cNvSpPr/>
          <p:nvPr/>
        </p:nvSpPr>
        <p:spPr bwMode="auto">
          <a:xfrm rot="2191947">
            <a:off x="38251229" y="11065178"/>
            <a:ext cx="1153166" cy="1464373"/>
          </a:xfrm>
          <a:prstGeom prst="ellipse">
            <a:avLst/>
          </a:prstGeom>
          <a:solidFill>
            <a:srgbClr val="00B050">
              <a:alpha val="4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_tradnl"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52" name="Text Box 180"/>
          <p:cNvSpPr txBox="1">
            <a:spLocks noChangeArrowheads="1"/>
          </p:cNvSpPr>
          <p:nvPr/>
        </p:nvSpPr>
        <p:spPr bwMode="auto">
          <a:xfrm>
            <a:off x="37521641" y="12865424"/>
            <a:ext cx="3935130"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2.</a:t>
            </a:r>
            <a:r>
              <a:rPr lang="en-US" sz="2400" dirty="0" smtClean="0">
                <a:latin typeface="Calibri" pitchFamily="34" charset="0"/>
              </a:rPr>
              <a:t> Degeneracy scheme for the neuron model</a:t>
            </a:r>
            <a:endParaRPr lang="en-US" sz="2400" dirty="0">
              <a:latin typeface="Calibri" pitchFamily="34" charset="0"/>
            </a:endParaRPr>
          </a:p>
        </p:txBody>
      </p:sp>
      <p:pic>
        <p:nvPicPr>
          <p:cNvPr id="3" name="Imagen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568768" y="18379629"/>
            <a:ext cx="3952392" cy="1976196"/>
          </a:xfrm>
          <a:prstGeom prst="rect">
            <a:avLst/>
          </a:prstGeom>
        </p:spPr>
      </p:pic>
      <p:pic>
        <p:nvPicPr>
          <p:cNvPr id="6" name="Imagen 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529108" y="17636423"/>
            <a:ext cx="3193599" cy="2661333"/>
          </a:xfrm>
          <a:prstGeom prst="rect">
            <a:avLst/>
          </a:prstGeom>
        </p:spPr>
      </p:pic>
      <p:pic>
        <p:nvPicPr>
          <p:cNvPr id="28" name="Imagen 2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020569" y="22589179"/>
            <a:ext cx="3535624" cy="2828499"/>
          </a:xfrm>
          <a:prstGeom prst="rect">
            <a:avLst/>
          </a:prstGeom>
        </p:spPr>
      </p:pic>
      <p:pic>
        <p:nvPicPr>
          <p:cNvPr id="31" name="Imagen 3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151009" y="17853943"/>
            <a:ext cx="1278297" cy="608713"/>
          </a:xfrm>
          <a:prstGeom prst="rect">
            <a:avLst/>
          </a:prstGeom>
        </p:spPr>
      </p:pic>
      <p:pic>
        <p:nvPicPr>
          <p:cNvPr id="41" name="Imagen 4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83821" y="18806481"/>
            <a:ext cx="1836923" cy="991938"/>
          </a:xfrm>
          <a:prstGeom prst="rect">
            <a:avLst/>
          </a:prstGeom>
        </p:spPr>
      </p:pic>
      <p:pic>
        <p:nvPicPr>
          <p:cNvPr id="49" name="Imagen 4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942093" y="20648248"/>
            <a:ext cx="1971634" cy="1033365"/>
          </a:xfrm>
          <a:prstGeom prst="rect">
            <a:avLst/>
          </a:prstGeom>
        </p:spPr>
      </p:pic>
      <p:pic>
        <p:nvPicPr>
          <p:cNvPr id="50" name="Imagen 4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9324772" y="22656101"/>
            <a:ext cx="2177478" cy="1116478"/>
          </a:xfrm>
          <a:prstGeom prst="rect">
            <a:avLst/>
          </a:prstGeom>
        </p:spPr>
      </p:pic>
      <p:pic>
        <p:nvPicPr>
          <p:cNvPr id="51" name="Imagen 5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8898634" y="22771130"/>
            <a:ext cx="3388111" cy="2710489"/>
          </a:xfrm>
          <a:prstGeom prst="rect">
            <a:avLst/>
          </a:prstGeom>
        </p:spPr>
      </p:pic>
      <p:pic>
        <p:nvPicPr>
          <p:cNvPr id="53" name="Imagen 5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380820" y="22730947"/>
            <a:ext cx="3438340" cy="2750672"/>
          </a:xfrm>
          <a:prstGeom prst="rect">
            <a:avLst/>
          </a:prstGeom>
        </p:spPr>
      </p:pic>
      <p:pic>
        <p:nvPicPr>
          <p:cNvPr id="54" name="Imagen 5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5953833" y="27213984"/>
            <a:ext cx="3709709" cy="796435"/>
          </a:xfrm>
          <a:prstGeom prst="rect">
            <a:avLst/>
          </a:prstGeom>
        </p:spPr>
      </p:pic>
      <p:sp>
        <p:nvSpPr>
          <p:cNvPr id="92" name="Text Box 192"/>
          <p:cNvSpPr txBox="1">
            <a:spLocks noChangeArrowheads="1"/>
          </p:cNvSpPr>
          <p:nvPr/>
        </p:nvSpPr>
        <p:spPr bwMode="auto">
          <a:xfrm>
            <a:off x="23268697" y="19609062"/>
            <a:ext cx="8492391" cy="1262053"/>
          </a:xfrm>
          <a:prstGeom prst="rect">
            <a:avLst/>
          </a:prstGeom>
          <a:solidFill>
            <a:schemeClr val="bg1">
              <a:alpha val="1000"/>
            </a:schemeClr>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Wingdings" charset="2"/>
              <a:buChar char="ü"/>
            </a:pPr>
            <a:r>
              <a:rPr lang="es-ES_tradnl" sz="3200" dirty="0" smtClean="0">
                <a:latin typeface="+mn-lt"/>
              </a:rPr>
              <a:t>2-dimensional total-</a:t>
            </a:r>
            <a:r>
              <a:rPr lang="es-ES_tradnl" sz="3200" dirty="0" err="1" smtClean="0">
                <a:latin typeface="+mn-lt"/>
              </a:rPr>
              <a:t>degenerated</a:t>
            </a:r>
            <a:r>
              <a:rPr lang="es-ES_tradnl" sz="3200" dirty="0" smtClean="0">
                <a:latin typeface="+mn-lt"/>
              </a:rPr>
              <a:t>   </a:t>
            </a:r>
            <a:r>
              <a:rPr lang="es-ES_tradnl" sz="3200" dirty="0" err="1" smtClean="0">
                <a:latin typeface="+mn-lt"/>
              </a:rPr>
              <a:t>LSs</a:t>
            </a:r>
            <a:r>
              <a:rPr lang="es-ES_tradnl" sz="3200" dirty="0" smtClean="0">
                <a:latin typeface="+mn-lt"/>
              </a:rPr>
              <a:t> </a:t>
            </a:r>
            <a:r>
              <a:rPr lang="es-ES_tradnl" sz="3200" dirty="0" err="1" smtClean="0">
                <a:latin typeface="+mn-lt"/>
              </a:rPr>
              <a:t>on</a:t>
            </a:r>
            <a:r>
              <a:rPr lang="es-ES_tradnl" sz="3200" dirty="0" smtClean="0">
                <a:latin typeface="+mn-lt"/>
              </a:rPr>
              <a:t> </a:t>
            </a:r>
            <a:r>
              <a:rPr lang="es-ES_tradnl" sz="3200" dirty="0" err="1" smtClean="0">
                <a:latin typeface="+mn-lt"/>
              </a:rPr>
              <a:t>connectivity</a:t>
            </a:r>
            <a:r>
              <a:rPr lang="es-ES_tradnl" sz="3200" dirty="0" smtClean="0">
                <a:latin typeface="+mn-lt"/>
              </a:rPr>
              <a:t> </a:t>
            </a:r>
            <a:r>
              <a:rPr lang="es-ES_tradnl" sz="3200" dirty="0" err="1" smtClean="0">
                <a:latin typeface="+mn-lt"/>
              </a:rPr>
              <a:t>parameter</a:t>
            </a:r>
            <a:r>
              <a:rPr lang="es-ES_tradnl" sz="3200" dirty="0" smtClean="0">
                <a:latin typeface="+mn-lt"/>
              </a:rPr>
              <a:t> </a:t>
            </a:r>
            <a:r>
              <a:rPr lang="es-ES_tradnl" sz="3200" dirty="0" err="1" smtClean="0">
                <a:latin typeface="+mn-lt"/>
              </a:rPr>
              <a:t>space</a:t>
            </a:r>
            <a:r>
              <a:rPr lang="es-ES_tradnl" sz="3200" dirty="0" smtClean="0">
                <a:latin typeface="+mn-lt"/>
              </a:rPr>
              <a:t>.</a:t>
            </a:r>
          </a:p>
        </p:txBody>
      </p:sp>
      <p:sp>
        <p:nvSpPr>
          <p:cNvPr id="95" name="Text Box 192"/>
          <p:cNvSpPr txBox="1">
            <a:spLocks noChangeArrowheads="1"/>
          </p:cNvSpPr>
          <p:nvPr/>
        </p:nvSpPr>
        <p:spPr bwMode="auto">
          <a:xfrm>
            <a:off x="23339478" y="21540694"/>
            <a:ext cx="8650672" cy="1393938"/>
          </a:xfrm>
          <a:prstGeom prst="rect">
            <a:avLst/>
          </a:prstGeom>
          <a:solidFill>
            <a:schemeClr val="bg1">
              <a:alpha val="0"/>
            </a:schemeClr>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Wingdings" charset="2"/>
              <a:buChar char="ü"/>
            </a:pPr>
            <a:r>
              <a:rPr lang="es-ES_tradnl" sz="3200" dirty="0">
                <a:latin typeface="+mn-lt"/>
              </a:rPr>
              <a:t>1</a:t>
            </a:r>
            <a:r>
              <a:rPr lang="es-ES_tradnl" sz="3200" dirty="0" smtClean="0">
                <a:latin typeface="+mn-lt"/>
              </a:rPr>
              <a:t>-dimensional total-</a:t>
            </a:r>
            <a:r>
              <a:rPr lang="es-ES_tradnl" sz="3200" dirty="0" err="1" smtClean="0">
                <a:latin typeface="+mn-lt"/>
              </a:rPr>
              <a:t>degenerated</a:t>
            </a:r>
            <a:r>
              <a:rPr lang="es-ES_tradnl" sz="3200" dirty="0" smtClean="0">
                <a:latin typeface="+mn-lt"/>
              </a:rPr>
              <a:t>   </a:t>
            </a:r>
            <a:r>
              <a:rPr lang="es-ES_tradnl" sz="3200" dirty="0" err="1" smtClean="0">
                <a:latin typeface="+mn-lt"/>
              </a:rPr>
              <a:t>LSs</a:t>
            </a:r>
            <a:r>
              <a:rPr lang="es-ES_tradnl" sz="3200" dirty="0" smtClean="0">
                <a:latin typeface="+mn-lt"/>
              </a:rPr>
              <a:t> </a:t>
            </a:r>
            <a:r>
              <a:rPr lang="es-ES_tradnl" sz="3200" dirty="0" err="1" smtClean="0">
                <a:latin typeface="+mn-lt"/>
              </a:rPr>
              <a:t>on</a:t>
            </a:r>
            <a:r>
              <a:rPr lang="es-ES_tradnl" sz="3200" dirty="0" smtClean="0">
                <a:latin typeface="+mn-lt"/>
              </a:rPr>
              <a:t> </a:t>
            </a:r>
          </a:p>
          <a:p>
            <a:pPr eaLnBrk="1" hangingPunct="1"/>
            <a:r>
              <a:rPr lang="es-ES_tradnl" sz="3200" dirty="0" err="1" smtClean="0">
                <a:latin typeface="+mn-lt"/>
              </a:rPr>
              <a:t>connectivity</a:t>
            </a:r>
            <a:r>
              <a:rPr lang="es-ES_tradnl" sz="3200" dirty="0" smtClean="0">
                <a:latin typeface="+mn-lt"/>
              </a:rPr>
              <a:t> </a:t>
            </a:r>
            <a:r>
              <a:rPr lang="es-ES_tradnl" sz="3200" dirty="0" err="1" smtClean="0">
                <a:latin typeface="+mn-lt"/>
              </a:rPr>
              <a:t>parameter</a:t>
            </a:r>
            <a:r>
              <a:rPr lang="es-ES_tradnl" sz="3200" dirty="0" smtClean="0">
                <a:latin typeface="+mn-lt"/>
              </a:rPr>
              <a:t> </a:t>
            </a:r>
            <a:r>
              <a:rPr lang="es-ES_tradnl" sz="3200" dirty="0" err="1" smtClean="0">
                <a:latin typeface="+mn-lt"/>
              </a:rPr>
              <a:t>space</a:t>
            </a:r>
            <a:r>
              <a:rPr lang="es-ES_tradnl" sz="3200" dirty="0" smtClean="0">
                <a:latin typeface="+mn-lt"/>
              </a:rPr>
              <a:t> (Figure </a:t>
            </a:r>
            <a:r>
              <a:rPr lang="es-ES_tradnl" sz="3200" dirty="0">
                <a:latin typeface="+mn-lt"/>
              </a:rPr>
              <a:t>9</a:t>
            </a:r>
            <a:r>
              <a:rPr lang="es-ES_tradnl" sz="3200" dirty="0" smtClean="0">
                <a:latin typeface="+mn-lt"/>
              </a:rPr>
              <a:t>)</a:t>
            </a:r>
          </a:p>
        </p:txBody>
      </p:sp>
      <p:pic>
        <p:nvPicPr>
          <p:cNvPr id="70" name="Imagen 6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943746" y="25614375"/>
            <a:ext cx="3178776" cy="2384082"/>
          </a:xfrm>
          <a:prstGeom prst="rect">
            <a:avLst/>
          </a:prstGeom>
        </p:spPr>
      </p:pic>
      <p:sp>
        <p:nvSpPr>
          <p:cNvPr id="96" name="Text Box 192"/>
          <p:cNvSpPr txBox="1">
            <a:spLocks noChangeArrowheads="1"/>
          </p:cNvSpPr>
          <p:nvPr/>
        </p:nvSpPr>
        <p:spPr bwMode="auto">
          <a:xfrm>
            <a:off x="23375500" y="23477916"/>
            <a:ext cx="8171766" cy="2423947"/>
          </a:xfrm>
          <a:prstGeom prst="rect">
            <a:avLst/>
          </a:prstGeom>
          <a:solidFill>
            <a:schemeClr val="bg1">
              <a:alpha val="0"/>
            </a:schemeClr>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Wingdings" charset="2"/>
              <a:buChar char="ü"/>
            </a:pPr>
            <a:r>
              <a:rPr lang="es-ES_tradnl" sz="3200" dirty="0">
                <a:latin typeface="+mn-lt"/>
              </a:rPr>
              <a:t>1</a:t>
            </a:r>
            <a:r>
              <a:rPr lang="es-ES_tradnl" sz="3200" dirty="0" smtClean="0">
                <a:latin typeface="+mn-lt"/>
              </a:rPr>
              <a:t>-dimensional total-</a:t>
            </a:r>
            <a:r>
              <a:rPr lang="es-ES_tradnl" sz="3200" dirty="0" err="1" smtClean="0">
                <a:latin typeface="+mn-lt"/>
              </a:rPr>
              <a:t>degenerated</a:t>
            </a:r>
            <a:r>
              <a:rPr lang="es-ES_tradnl" sz="3200" dirty="0" smtClean="0">
                <a:latin typeface="+mn-lt"/>
              </a:rPr>
              <a:t>   </a:t>
            </a:r>
            <a:r>
              <a:rPr lang="es-ES_tradnl" sz="3200" dirty="0" err="1" smtClean="0">
                <a:latin typeface="+mn-lt"/>
              </a:rPr>
              <a:t>LSs</a:t>
            </a:r>
            <a:r>
              <a:rPr lang="es-ES_tradnl" sz="3200" dirty="0" smtClean="0">
                <a:latin typeface="+mn-lt"/>
              </a:rPr>
              <a:t> </a:t>
            </a:r>
            <a:r>
              <a:rPr lang="es-ES_tradnl" sz="3200" dirty="0" err="1" smtClean="0">
                <a:latin typeface="+mn-lt"/>
              </a:rPr>
              <a:t>on</a:t>
            </a:r>
            <a:r>
              <a:rPr lang="es-ES_tradnl" sz="3200" dirty="0" smtClean="0">
                <a:latin typeface="+mn-lt"/>
              </a:rPr>
              <a:t> </a:t>
            </a:r>
            <a:r>
              <a:rPr lang="es-ES_tradnl" sz="3200" dirty="0" err="1" smtClean="0">
                <a:latin typeface="+mn-lt"/>
              </a:rPr>
              <a:t>each</a:t>
            </a:r>
            <a:r>
              <a:rPr lang="es-ES_tradnl" sz="3200" dirty="0" smtClean="0">
                <a:latin typeface="+mn-lt"/>
              </a:rPr>
              <a:t> </a:t>
            </a:r>
            <a:r>
              <a:rPr lang="es-ES_tradnl" sz="3200" dirty="0" err="1" smtClean="0">
                <a:latin typeface="+mn-lt"/>
              </a:rPr>
              <a:t>cell’s</a:t>
            </a:r>
            <a:r>
              <a:rPr lang="es-ES_tradnl" sz="3200" dirty="0" smtClean="0">
                <a:latin typeface="+mn-lt"/>
              </a:rPr>
              <a:t> </a:t>
            </a:r>
            <a:r>
              <a:rPr lang="es-ES_tradnl" sz="3200" dirty="0" err="1" smtClean="0">
                <a:latin typeface="+mn-lt"/>
              </a:rPr>
              <a:t>intrinsic</a:t>
            </a:r>
            <a:r>
              <a:rPr lang="es-ES_tradnl" sz="3200" dirty="0" smtClean="0">
                <a:latin typeface="+mn-lt"/>
              </a:rPr>
              <a:t> </a:t>
            </a:r>
            <a:r>
              <a:rPr lang="es-ES_tradnl" sz="3200" dirty="0" err="1" smtClean="0">
                <a:latin typeface="+mn-lt"/>
              </a:rPr>
              <a:t>parameter</a:t>
            </a:r>
            <a:r>
              <a:rPr lang="es-ES_tradnl" sz="3200" dirty="0" smtClean="0">
                <a:latin typeface="+mn-lt"/>
              </a:rPr>
              <a:t> </a:t>
            </a:r>
            <a:r>
              <a:rPr lang="es-ES_tradnl" sz="3200" dirty="0" err="1" smtClean="0">
                <a:latin typeface="+mn-lt"/>
              </a:rPr>
              <a:t>space</a:t>
            </a:r>
            <a:r>
              <a:rPr lang="es-ES_tradnl" sz="3200" dirty="0" smtClean="0">
                <a:latin typeface="+mn-lt"/>
              </a:rPr>
              <a:t>. </a:t>
            </a:r>
          </a:p>
          <a:p>
            <a:pPr marL="457200" indent="-457200" eaLnBrk="1" hangingPunct="1">
              <a:buFont typeface="Wingdings" charset="2"/>
              <a:buChar char="ü"/>
            </a:pPr>
            <a:r>
              <a:rPr lang="es-ES_tradnl" sz="3200" dirty="0">
                <a:latin typeface="+mn-lt"/>
              </a:rPr>
              <a:t>1-dimensional total-</a:t>
            </a:r>
            <a:r>
              <a:rPr lang="es-ES_tradnl" sz="3200" dirty="0" err="1">
                <a:latin typeface="+mn-lt"/>
              </a:rPr>
              <a:t>degenerated</a:t>
            </a:r>
            <a:r>
              <a:rPr lang="es-ES_tradnl" sz="3200" dirty="0">
                <a:latin typeface="+mn-lt"/>
              </a:rPr>
              <a:t>   </a:t>
            </a:r>
            <a:r>
              <a:rPr lang="es-ES_tradnl" sz="3200" dirty="0" err="1">
                <a:latin typeface="+mn-lt"/>
              </a:rPr>
              <a:t>LSs</a:t>
            </a:r>
            <a:r>
              <a:rPr lang="es-ES_tradnl" sz="3200" dirty="0">
                <a:latin typeface="+mn-lt"/>
              </a:rPr>
              <a:t> </a:t>
            </a:r>
            <a:r>
              <a:rPr lang="es-ES_tradnl" sz="3200" dirty="0" err="1">
                <a:latin typeface="+mn-lt"/>
              </a:rPr>
              <a:t>on</a:t>
            </a:r>
            <a:r>
              <a:rPr lang="es-ES_tradnl" sz="3200" dirty="0">
                <a:latin typeface="+mn-lt"/>
              </a:rPr>
              <a:t> </a:t>
            </a:r>
            <a:r>
              <a:rPr lang="es-ES_tradnl" sz="3200" dirty="0" err="1">
                <a:latin typeface="+mn-lt"/>
              </a:rPr>
              <a:t>the</a:t>
            </a:r>
            <a:r>
              <a:rPr lang="es-ES_tradnl" sz="3200" dirty="0">
                <a:latin typeface="+mn-lt"/>
              </a:rPr>
              <a:t> </a:t>
            </a:r>
            <a:r>
              <a:rPr lang="es-ES_tradnl" sz="3200" dirty="0" err="1">
                <a:latin typeface="+mn-lt"/>
              </a:rPr>
              <a:t>connectivity</a:t>
            </a:r>
            <a:r>
              <a:rPr lang="es-ES_tradnl" sz="3200" dirty="0">
                <a:latin typeface="+mn-lt"/>
              </a:rPr>
              <a:t> </a:t>
            </a:r>
            <a:r>
              <a:rPr lang="es-ES_tradnl" sz="3200" dirty="0" err="1">
                <a:latin typeface="+mn-lt"/>
              </a:rPr>
              <a:t>parameter</a:t>
            </a:r>
            <a:r>
              <a:rPr lang="es-ES_tradnl" sz="3200" dirty="0">
                <a:latin typeface="+mn-lt"/>
              </a:rPr>
              <a:t> </a:t>
            </a:r>
            <a:r>
              <a:rPr lang="es-ES_tradnl" sz="3200" dirty="0" err="1">
                <a:latin typeface="+mn-lt"/>
              </a:rPr>
              <a:t>space</a:t>
            </a:r>
            <a:r>
              <a:rPr lang="es-ES_tradnl" sz="3200" dirty="0">
                <a:latin typeface="+mn-lt"/>
              </a:rPr>
              <a:t>. </a:t>
            </a:r>
            <a:r>
              <a:rPr lang="es-ES_tradnl" sz="3200" dirty="0" smtClean="0">
                <a:latin typeface="+mn-lt"/>
              </a:rPr>
              <a:t>(</a:t>
            </a:r>
            <a:r>
              <a:rPr lang="es-ES_tradnl" sz="3200" dirty="0">
                <a:latin typeface="+mn-lt"/>
              </a:rPr>
              <a:t>Figure 10)</a:t>
            </a:r>
          </a:p>
        </p:txBody>
      </p:sp>
      <p:sp>
        <p:nvSpPr>
          <p:cNvPr id="69" name="Rectangle 35"/>
          <p:cNvSpPr/>
          <p:nvPr/>
        </p:nvSpPr>
        <p:spPr>
          <a:xfrm>
            <a:off x="33362656" y="24003429"/>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Future Work</a:t>
            </a:r>
            <a:endParaRPr lang="en-US" sz="4400" b="1" dirty="0">
              <a:solidFill>
                <a:schemeClr val="accent3">
                  <a:lumMod val="20000"/>
                  <a:lumOff val="80000"/>
                </a:schemeClr>
              </a:solidFill>
            </a:endParaRPr>
          </a:p>
        </p:txBody>
      </p:sp>
      <p:sp>
        <p:nvSpPr>
          <p:cNvPr id="90" name="Text Box 192"/>
          <p:cNvSpPr txBox="1">
            <a:spLocks noChangeArrowheads="1"/>
          </p:cNvSpPr>
          <p:nvPr/>
        </p:nvSpPr>
        <p:spPr bwMode="auto">
          <a:xfrm>
            <a:off x="34055437" y="20821083"/>
            <a:ext cx="8371747" cy="2579575"/>
          </a:xfrm>
          <a:prstGeom prst="rect">
            <a:avLst/>
          </a:prstGeom>
          <a:solidFill>
            <a:schemeClr val="bg1">
              <a:alpha val="0"/>
            </a:schemeClr>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mechanism </a:t>
            </a:r>
            <a:r>
              <a:rPr lang="en-US" sz="3200" dirty="0">
                <a:latin typeface="Calibri" pitchFamily="34" charset="0"/>
              </a:rPr>
              <a:t>maintain m independent characteristics (or attributes) of neuronal activity, then at least m parameters must be changed as a response to a perturbation in one parameter of the system.</a:t>
            </a:r>
          </a:p>
          <a:p>
            <a:pPr eaLnBrk="1" hangingPunct="1"/>
            <a:endParaRPr lang="en-US" sz="3200" dirty="0">
              <a:latin typeface="Calibri" pitchFamily="34" charset="0"/>
            </a:endParaRPr>
          </a:p>
        </p:txBody>
      </p:sp>
      <p:sp>
        <p:nvSpPr>
          <p:cNvPr id="85" name="Text Box 193"/>
          <p:cNvSpPr txBox="1">
            <a:spLocks noChangeArrowheads="1"/>
          </p:cNvSpPr>
          <p:nvPr/>
        </p:nvSpPr>
        <p:spPr bwMode="auto">
          <a:xfrm>
            <a:off x="33357892" y="24693943"/>
            <a:ext cx="9154164" cy="372405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How related are model symmetries with the preservation of LSs?</a:t>
            </a:r>
            <a:r>
              <a:rPr lang="en-US" sz="3200" dirty="0">
                <a:latin typeface="Calibri" pitchFamily="34" charset="0"/>
              </a:rPr>
              <a:t> </a:t>
            </a:r>
            <a:r>
              <a:rPr lang="en-US" sz="3200" dirty="0" smtClean="0">
                <a:latin typeface="Calibri" pitchFamily="34" charset="0"/>
              </a:rPr>
              <a:t>How closely related are homeostatic mechanisms (LSs) at the neuron and network level? What do we exactly mean by a network LS? How could one develop methods for the disambiguation of degeneracy</a:t>
            </a:r>
            <a:r>
              <a:rPr lang="en-US" sz="3200" dirty="0" smtClean="0">
                <a:latin typeface="Calibri" pitchFamily="34" charset="0"/>
              </a:rPr>
              <a:t>? Robust, non model-dependent algorithms to compute LSs?</a:t>
            </a:r>
            <a:endParaRPr lang="en-US" sz="3200" dirty="0" smtClean="0">
              <a:latin typeface="Calibri" pitchFamily="34" charset="0"/>
            </a:endParaRPr>
          </a:p>
        </p:txBody>
      </p:sp>
      <p:sp>
        <p:nvSpPr>
          <p:cNvPr id="98" name="Text Box 192"/>
          <p:cNvSpPr txBox="1">
            <a:spLocks noChangeArrowheads="1"/>
          </p:cNvSpPr>
          <p:nvPr/>
        </p:nvSpPr>
        <p:spPr bwMode="auto">
          <a:xfrm>
            <a:off x="23225112" y="17576395"/>
            <a:ext cx="8491219" cy="1723035"/>
          </a:xfrm>
          <a:prstGeom prst="rect">
            <a:avLst/>
          </a:prstGeom>
          <a:solidFill>
            <a:schemeClr val="bg1">
              <a:alpha val="1000"/>
            </a:schemeClr>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Wingdings" charset="2"/>
              <a:buChar char="ü"/>
            </a:pPr>
            <a:r>
              <a:rPr lang="es-ES_tradnl" sz="3200" dirty="0" smtClean="0">
                <a:latin typeface="+mn-lt"/>
              </a:rPr>
              <a:t>2-dimensional total-</a:t>
            </a:r>
            <a:r>
              <a:rPr lang="es-ES_tradnl" sz="3200" dirty="0" err="1" smtClean="0">
                <a:latin typeface="+mn-lt"/>
              </a:rPr>
              <a:t>degenerated</a:t>
            </a:r>
            <a:r>
              <a:rPr lang="es-ES_tradnl" sz="3200" dirty="0" smtClean="0">
                <a:latin typeface="+mn-lt"/>
              </a:rPr>
              <a:t>   </a:t>
            </a:r>
            <a:r>
              <a:rPr lang="es-ES_tradnl" sz="3200" dirty="0" err="1" smtClean="0">
                <a:latin typeface="+mn-lt"/>
              </a:rPr>
              <a:t>LSs</a:t>
            </a:r>
            <a:r>
              <a:rPr lang="es-ES_tradnl" sz="3200" dirty="0" smtClean="0">
                <a:latin typeface="+mn-lt"/>
              </a:rPr>
              <a:t> </a:t>
            </a:r>
            <a:r>
              <a:rPr lang="es-ES_tradnl" sz="3200" dirty="0" err="1" smtClean="0">
                <a:latin typeface="+mn-lt"/>
              </a:rPr>
              <a:t>on</a:t>
            </a:r>
            <a:r>
              <a:rPr lang="es-ES_tradnl" sz="3200" dirty="0" smtClean="0">
                <a:latin typeface="+mn-lt"/>
              </a:rPr>
              <a:t> </a:t>
            </a:r>
            <a:r>
              <a:rPr lang="es-ES_tradnl" sz="3200" dirty="0" err="1" smtClean="0">
                <a:latin typeface="+mn-lt"/>
              </a:rPr>
              <a:t>the</a:t>
            </a:r>
            <a:r>
              <a:rPr lang="es-ES_tradnl" sz="3200" dirty="0" smtClean="0">
                <a:latin typeface="+mn-lt"/>
              </a:rPr>
              <a:t> </a:t>
            </a:r>
            <a:r>
              <a:rPr lang="es-ES_tradnl" sz="3200" dirty="0" err="1" smtClean="0">
                <a:latin typeface="+mn-lt"/>
              </a:rPr>
              <a:t>intrinsic</a:t>
            </a:r>
            <a:r>
              <a:rPr lang="es-ES_tradnl" sz="3200" dirty="0" smtClean="0">
                <a:latin typeface="+mn-lt"/>
              </a:rPr>
              <a:t> </a:t>
            </a:r>
            <a:r>
              <a:rPr lang="es-ES_tradnl" sz="3200" dirty="0" err="1" smtClean="0">
                <a:latin typeface="+mn-lt"/>
              </a:rPr>
              <a:t>parameter</a:t>
            </a:r>
            <a:r>
              <a:rPr lang="es-ES_tradnl" sz="3200" dirty="0" smtClean="0">
                <a:latin typeface="+mn-lt"/>
              </a:rPr>
              <a:t> </a:t>
            </a:r>
            <a:r>
              <a:rPr lang="es-ES_tradnl" sz="3200" dirty="0" err="1" smtClean="0">
                <a:latin typeface="+mn-lt"/>
              </a:rPr>
              <a:t>space</a:t>
            </a:r>
            <a:r>
              <a:rPr lang="es-ES_tradnl" sz="3200" dirty="0">
                <a:latin typeface="+mn-lt"/>
              </a:rPr>
              <a:t> </a:t>
            </a:r>
            <a:r>
              <a:rPr lang="es-ES_tradnl" sz="3200" dirty="0" smtClean="0">
                <a:latin typeface="+mn-lt"/>
              </a:rPr>
              <a:t>(Figure 11)</a:t>
            </a:r>
          </a:p>
        </p:txBody>
      </p:sp>
      <p:pic>
        <p:nvPicPr>
          <p:cNvPr id="99" name="Imagen 9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7808081" y="17198657"/>
            <a:ext cx="970023" cy="461916"/>
          </a:xfrm>
          <a:prstGeom prst="rect">
            <a:avLst/>
          </a:prstGeom>
        </p:spPr>
      </p:pic>
      <p:sp>
        <p:nvSpPr>
          <p:cNvPr id="100" name="Text Box 180"/>
          <p:cNvSpPr txBox="1">
            <a:spLocks noChangeArrowheads="1"/>
          </p:cNvSpPr>
          <p:nvPr/>
        </p:nvSpPr>
        <p:spPr bwMode="auto">
          <a:xfrm>
            <a:off x="23666638" y="27917688"/>
            <a:ext cx="1931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9</a:t>
            </a:r>
            <a:r>
              <a:rPr lang="en-US" sz="2400" b="1" dirty="0" smtClean="0">
                <a:latin typeface="Calibri" pitchFamily="34" charset="0"/>
              </a:rPr>
              <a:t>.</a:t>
            </a:r>
            <a:r>
              <a:rPr lang="en-US" sz="2400" dirty="0" smtClean="0">
                <a:latin typeface="Calibri" pitchFamily="34" charset="0"/>
              </a:rPr>
              <a:t> </a:t>
            </a:r>
            <a:endParaRPr lang="en-US" sz="2400" dirty="0">
              <a:latin typeface="Calibri" pitchFamily="34" charset="0"/>
            </a:endParaRPr>
          </a:p>
        </p:txBody>
      </p:sp>
      <p:pic>
        <p:nvPicPr>
          <p:cNvPr id="7" name="Imagen 6"/>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6050845" y="25578428"/>
            <a:ext cx="3227939" cy="2420954"/>
          </a:xfrm>
          <a:prstGeom prst="rect">
            <a:avLst/>
          </a:prstGeom>
        </p:spPr>
      </p:pic>
      <p:sp>
        <p:nvSpPr>
          <p:cNvPr id="102" name="Text Box 180"/>
          <p:cNvSpPr txBox="1">
            <a:spLocks noChangeArrowheads="1"/>
          </p:cNvSpPr>
          <p:nvPr/>
        </p:nvSpPr>
        <p:spPr bwMode="auto">
          <a:xfrm>
            <a:off x="26763898" y="27907104"/>
            <a:ext cx="1931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10.</a:t>
            </a:r>
            <a:r>
              <a:rPr lang="en-US" sz="2400" dirty="0" smtClean="0">
                <a:latin typeface="Calibri" pitchFamily="34" charset="0"/>
              </a:rPr>
              <a:t> </a:t>
            </a:r>
            <a:endParaRPr lang="en-US" sz="2400" dirty="0">
              <a:latin typeface="Calibri" pitchFamily="34" charset="0"/>
            </a:endParaRPr>
          </a:p>
        </p:txBody>
      </p:sp>
      <p:pic>
        <p:nvPicPr>
          <p:cNvPr id="8" name="Imagen 7"/>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8727400" y="26148438"/>
            <a:ext cx="2186689" cy="1640017"/>
          </a:xfrm>
          <a:prstGeom prst="rect">
            <a:avLst/>
          </a:prstGeom>
        </p:spPr>
      </p:pic>
      <p:pic>
        <p:nvPicPr>
          <p:cNvPr id="9" name="Imagen 8"/>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0784800" y="26166391"/>
            <a:ext cx="2133600" cy="1600202"/>
          </a:xfrm>
          <a:prstGeom prst="rect">
            <a:avLst/>
          </a:prstGeom>
        </p:spPr>
      </p:pic>
      <p:sp>
        <p:nvSpPr>
          <p:cNvPr id="103" name="Text Box 180"/>
          <p:cNvSpPr txBox="1">
            <a:spLocks noChangeArrowheads="1"/>
          </p:cNvSpPr>
          <p:nvPr/>
        </p:nvSpPr>
        <p:spPr bwMode="auto">
          <a:xfrm>
            <a:off x="30285238" y="27802743"/>
            <a:ext cx="1931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11.</a:t>
            </a:r>
            <a:r>
              <a:rPr lang="en-US" sz="2400" dirty="0" smtClean="0">
                <a:latin typeface="Calibri" pitchFamily="34" charset="0"/>
              </a:rPr>
              <a:t> </a:t>
            </a:r>
            <a:endParaRPr lang="en-US" sz="2400" dirty="0">
              <a:latin typeface="Calibri" pitchFamily="34" charset="0"/>
            </a:endParaRPr>
          </a:p>
        </p:txBody>
      </p:sp>
      <p:pic>
        <p:nvPicPr>
          <p:cNvPr id="12" name="Imagen 1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237083" y="17888350"/>
            <a:ext cx="3112264" cy="2334197"/>
          </a:xfrm>
          <a:prstGeom prst="rect">
            <a:avLst/>
          </a:prstGeom>
        </p:spPr>
      </p:pic>
      <p:sp>
        <p:nvSpPr>
          <p:cNvPr id="104" name="Text Box 180"/>
          <p:cNvSpPr txBox="1">
            <a:spLocks noChangeArrowheads="1"/>
          </p:cNvSpPr>
          <p:nvPr/>
        </p:nvSpPr>
        <p:spPr bwMode="auto">
          <a:xfrm>
            <a:off x="13641354" y="20234984"/>
            <a:ext cx="1394012" cy="43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a:latin typeface="Calibri" pitchFamily="34" charset="0"/>
              </a:rPr>
              <a:t>Figure </a:t>
            </a:r>
            <a:r>
              <a:rPr lang="en-US" sz="2400" b="1" smtClean="0">
                <a:latin typeface="Calibri" pitchFamily="34" charset="0"/>
              </a:rPr>
              <a:t>3.</a:t>
            </a:r>
            <a:endParaRPr lang="en-US" sz="2400" dirty="0">
              <a:latin typeface="Calibri" pitchFamily="34" charset="0"/>
            </a:endParaRPr>
          </a:p>
        </p:txBody>
      </p:sp>
      <p:sp>
        <p:nvSpPr>
          <p:cNvPr id="105" name="Text Box 180"/>
          <p:cNvSpPr txBox="1">
            <a:spLocks noChangeArrowheads="1"/>
          </p:cNvSpPr>
          <p:nvPr/>
        </p:nvSpPr>
        <p:spPr bwMode="auto">
          <a:xfrm>
            <a:off x="17029204" y="20234984"/>
            <a:ext cx="1394012" cy="43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4</a:t>
            </a:r>
            <a:r>
              <a:rPr lang="en-US" sz="2400" b="1" dirty="0" smtClean="0">
                <a:latin typeface="Calibri" pitchFamily="34" charset="0"/>
              </a:rPr>
              <a:t>.</a:t>
            </a:r>
            <a:endParaRPr lang="en-US" sz="2400" dirty="0">
              <a:latin typeface="Calibri" pitchFamily="34" charset="0"/>
            </a:endParaRPr>
          </a:p>
        </p:txBody>
      </p:sp>
      <p:sp>
        <p:nvSpPr>
          <p:cNvPr id="106" name="Text Box 180"/>
          <p:cNvSpPr txBox="1">
            <a:spLocks noChangeArrowheads="1"/>
          </p:cNvSpPr>
          <p:nvPr/>
        </p:nvSpPr>
        <p:spPr bwMode="auto">
          <a:xfrm>
            <a:off x="20151265" y="20215734"/>
            <a:ext cx="1394012" cy="43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5.</a:t>
            </a:r>
            <a:endParaRPr lang="en-US" sz="2400" dirty="0">
              <a:latin typeface="Calibri" pitchFamily="34" charset="0"/>
            </a:endParaRPr>
          </a:p>
        </p:txBody>
      </p:sp>
      <p:sp>
        <p:nvSpPr>
          <p:cNvPr id="107" name="Text Box 180"/>
          <p:cNvSpPr txBox="1">
            <a:spLocks noChangeArrowheads="1"/>
          </p:cNvSpPr>
          <p:nvPr/>
        </p:nvSpPr>
        <p:spPr bwMode="auto">
          <a:xfrm>
            <a:off x="13257709" y="25426569"/>
            <a:ext cx="1394012" cy="43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a:latin typeface="Calibri" pitchFamily="34" charset="0"/>
              </a:rPr>
              <a:t>Figure </a:t>
            </a:r>
            <a:r>
              <a:rPr lang="en-US" sz="2400" b="1" dirty="0" smtClean="0">
                <a:latin typeface="Calibri" pitchFamily="34" charset="0"/>
              </a:rPr>
              <a:t>6</a:t>
            </a:r>
            <a:r>
              <a:rPr lang="en-US" sz="2400" b="1" smtClean="0">
                <a:latin typeface="Calibri" pitchFamily="34" charset="0"/>
              </a:rPr>
              <a:t>.</a:t>
            </a:r>
            <a:endParaRPr lang="en-US" sz="2400" dirty="0">
              <a:latin typeface="Calibri" pitchFamily="34" charset="0"/>
            </a:endParaRPr>
          </a:p>
        </p:txBody>
      </p:sp>
      <p:sp>
        <p:nvSpPr>
          <p:cNvPr id="108" name="Text Box 180"/>
          <p:cNvSpPr txBox="1">
            <a:spLocks noChangeArrowheads="1"/>
          </p:cNvSpPr>
          <p:nvPr/>
        </p:nvSpPr>
        <p:spPr bwMode="auto">
          <a:xfrm>
            <a:off x="16524117" y="25428290"/>
            <a:ext cx="1394012" cy="43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a:latin typeface="Calibri" pitchFamily="34" charset="0"/>
              </a:rPr>
              <a:t>Figure </a:t>
            </a:r>
            <a:r>
              <a:rPr lang="en-US" sz="2400" b="1" dirty="0">
                <a:latin typeface="Calibri" pitchFamily="34" charset="0"/>
              </a:rPr>
              <a:t>7</a:t>
            </a:r>
            <a:r>
              <a:rPr lang="en-US" sz="2400" b="1" smtClean="0">
                <a:latin typeface="Calibri" pitchFamily="34" charset="0"/>
              </a:rPr>
              <a:t>.</a:t>
            </a:r>
            <a:endParaRPr lang="en-US" sz="2400" dirty="0">
              <a:latin typeface="Calibri" pitchFamily="34" charset="0"/>
            </a:endParaRPr>
          </a:p>
        </p:txBody>
      </p:sp>
      <p:sp>
        <p:nvSpPr>
          <p:cNvPr id="109" name="Text Box 180"/>
          <p:cNvSpPr txBox="1">
            <a:spLocks noChangeArrowheads="1"/>
          </p:cNvSpPr>
          <p:nvPr/>
        </p:nvSpPr>
        <p:spPr bwMode="auto">
          <a:xfrm>
            <a:off x="20050199" y="25426568"/>
            <a:ext cx="1394012" cy="43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8.</a:t>
            </a:r>
            <a:endParaRPr lang="en-US" sz="2400"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5063</TotalTime>
  <Words>1068</Words>
  <Application>Microsoft Macintosh PowerPoint</Application>
  <PresentationFormat>Personalizado</PresentationFormat>
  <Paragraphs>120</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Calibri</vt:lpstr>
      <vt:lpstr>ＭＳ Ｐゴシック</vt:lpstr>
      <vt:lpstr>Wingdings</vt:lpstr>
      <vt:lpstr>Arial</vt:lpstr>
      <vt:lpstr>Office Theme</vt:lpstr>
      <vt:lpstr>Presentación de PowerPoint</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Usuario de Microsoft Office</cp:lastModifiedBy>
  <cp:revision>160</cp:revision>
  <cp:lastPrinted>2021-06-30T15:09:01Z</cp:lastPrinted>
  <dcterms:created xsi:type="dcterms:W3CDTF">2013-02-10T21:14:48Z</dcterms:created>
  <dcterms:modified xsi:type="dcterms:W3CDTF">2021-07-01T18:28:59Z</dcterms:modified>
</cp:coreProperties>
</file>