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4939950" cx="10439400"/>
  <p:notesSz cx="9928225" cy="14357350"/>
  <p:embeddedFontLst>
    <p:embeddedFont>
      <p:font typeface="Cabin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abin-boldItalic.fntdata"/><Relationship Id="rId5" Type="http://schemas.openxmlformats.org/officeDocument/2006/relationships/slide" Target="slides/slide1.xml"/><Relationship Id="rId6" Type="http://schemas.openxmlformats.org/officeDocument/2006/relationships/font" Target="fonts/Cabin-regular.fntdata"/><Relationship Id="rId7" Type="http://schemas.openxmlformats.org/officeDocument/2006/relationships/font" Target="fonts/Cabin-bold.fntdata"/><Relationship Id="rId8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9928225" cy="14357349"/>
          </a:xfrm>
          <a:prstGeom prst="roundRect">
            <a:avLst>
              <a:gd fmla="val 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9928225" cy="14357349"/>
          </a:xfrm>
          <a:prstGeom prst="roundRect">
            <a:avLst>
              <a:gd fmla="val 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9928225" cy="14357349"/>
          </a:xfrm>
          <a:prstGeom prst="roundRect">
            <a:avLst>
              <a:gd fmla="val 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9928225" cy="14357349"/>
          </a:xfrm>
          <a:prstGeom prst="roundRect">
            <a:avLst>
              <a:gd fmla="val 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928225" cy="14357349"/>
          </a:xfrm>
          <a:prstGeom prst="roundRect">
            <a:avLst>
              <a:gd fmla="val 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9928225" cy="14357349"/>
          </a:xfrm>
          <a:prstGeom prst="roundRect">
            <a:avLst>
              <a:gd fmla="val 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>
            <p:ph idx="2" type="sldImg"/>
          </p:nvPr>
        </p:nvSpPr>
        <p:spPr>
          <a:xfrm>
            <a:off x="-11798300" y="-11798300"/>
            <a:ext cx="11788774" cy="128793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992187" y="6819900"/>
            <a:ext cx="7931149" cy="6448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084511" y="1090612"/>
            <a:ext cx="3760787" cy="53832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92187" y="6819900"/>
            <a:ext cx="7939086" cy="6459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800" u="none" cap="none" strike="noStrike"/>
              <a:t>Merci de respecter autant que possible : </a:t>
            </a:r>
          </a:p>
          <a:p>
            <a:pPr indent="0" lvl="0" marL="0" marR="0" rtl="0" algn="l">
              <a:spcBef>
                <a:spcPts val="0"/>
              </a:spcBef>
              <a:buSzPct val="100000"/>
              <a:buFont typeface="Arial"/>
              <a:buChar char="-"/>
            </a:pPr>
            <a:r>
              <a:rPr b="0" i="0" lang="en-US" sz="1800" u="none" cap="none" strike="noStrike"/>
              <a:t>les polices (type, taille couleur) et styles</a:t>
            </a:r>
          </a:p>
          <a:p>
            <a:pPr indent="0" lvl="0" marL="0" marR="0" rtl="0" algn="l">
              <a:spcBef>
                <a:spcPts val="0"/>
              </a:spcBef>
              <a:buSzPct val="100000"/>
              <a:buFont typeface="Arial"/>
              <a:buChar char="-"/>
            </a:pPr>
            <a:r>
              <a:rPr b="0" i="0" lang="en-US" sz="1800" u="none" cap="none" strike="noStrike"/>
              <a:t>Les 2 colonnes en haut et les positions/taille</a:t>
            </a:r>
          </a:p>
          <a:p>
            <a:pPr indent="0" lvl="0" marL="0" marR="0" rtl="0" algn="l">
              <a:spcBef>
                <a:spcPts val="0"/>
              </a:spcBef>
              <a:buSzPct val="100000"/>
              <a:buFont typeface="Arial"/>
              <a:buChar char="-"/>
            </a:pPr>
            <a:r>
              <a:rPr b="0" i="0" lang="en-US" sz="1800" u="none" cap="none" strike="noStrike"/>
              <a:t>La texte box objectifs</a:t>
            </a:r>
          </a:p>
          <a:p>
            <a:pPr indent="0" lvl="0" marL="0" marR="0" rtl="0" algn="l">
              <a:spcBef>
                <a:spcPts val="0"/>
              </a:spcBef>
              <a:buSzPct val="100000"/>
              <a:buFont typeface="Arial"/>
              <a:buChar char="-"/>
            </a:pPr>
            <a:r>
              <a:rPr b="0" i="0" lang="en-US" sz="1800" u="none" cap="none" strike="noStrike"/>
              <a:t>L’encadrement jaune pour les figures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800" u="none" cap="none" strike="noStrike"/>
              <a:t>Vous devez :  Supprimer le texte « Logo sct ici » en le remplaçant par le logo de l’entreprise le cas échéant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800" u="none" cap="none" strike="noStrike"/>
              <a:t>Vous pouvez modifier :</a:t>
            </a:r>
          </a:p>
          <a:p>
            <a:pPr indent="0" lvl="0" marL="0" marR="0" rtl="0" algn="l">
              <a:spcBef>
                <a:spcPts val="0"/>
              </a:spcBef>
              <a:buSzPct val="100000"/>
              <a:buFont typeface="Arial"/>
              <a:buChar char="-"/>
            </a:pPr>
            <a:r>
              <a:rPr b="0" i="0" lang="en-US" sz="1800" u="none" cap="none" strike="noStrike"/>
              <a:t>Supprimer l’entreprise le cas échéant</a:t>
            </a:r>
          </a:p>
          <a:p>
            <a:pPr indent="0" lvl="0" marL="0" marR="0" rtl="0" algn="l">
              <a:spcBef>
                <a:spcPts val="0"/>
              </a:spcBef>
              <a:buSzPct val="100000"/>
              <a:buFont typeface="Arial"/>
              <a:buChar char="-"/>
            </a:pPr>
            <a:r>
              <a:rPr b="0" i="0" lang="en-US" sz="1800" u="none" cap="none" strike="noStrike"/>
              <a:t>Supprimer les textes boxes autres que objectifs</a:t>
            </a:r>
          </a:p>
          <a:p>
            <a:pPr indent="0" lvl="0" marL="0" marR="0" rtl="0" algn="l">
              <a:spcBef>
                <a:spcPts val="0"/>
              </a:spcBef>
              <a:buSzPct val="100000"/>
              <a:buFont typeface="Arial"/>
              <a:buChar char="-"/>
            </a:pPr>
            <a:r>
              <a:rPr b="0" i="0" lang="en-US" sz="1800" u="none" cap="none" strike="noStrike"/>
              <a:t>Supprimer les légendes</a:t>
            </a:r>
          </a:p>
          <a:p>
            <a:pPr indent="0" lvl="0" marL="0" marR="0" rtl="0" algn="l">
              <a:spcBef>
                <a:spcPts val="0"/>
              </a:spcBef>
              <a:buSzPct val="100000"/>
              <a:buFont typeface="Arial"/>
              <a:buChar char="-"/>
            </a:pPr>
            <a:r>
              <a:rPr b="0" i="0" lang="en-US" sz="1800" u="none" cap="none" strike="noStrike"/>
              <a:t>Agrandir/réduire les textes boxes en hauteur</a:t>
            </a:r>
          </a:p>
          <a:p>
            <a:pPr indent="0" lvl="0" marL="0" marR="0" rtl="0" algn="l">
              <a:spcBef>
                <a:spcPts val="0"/>
              </a:spcBef>
              <a:buSzPct val="100000"/>
              <a:buFont typeface="Arial"/>
              <a:buChar char="-"/>
            </a:pPr>
            <a:r>
              <a:rPr b="0" i="0" lang="en-US" sz="1800" u="none" cap="none" strike="noStrike"/>
              <a:t>Utiliser la partie basse pour une illustration large en supprimant la texte boxe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520700" y="598487"/>
            <a:ext cx="9388474" cy="247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20700" y="3487737"/>
            <a:ext cx="9388474" cy="12312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275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l">
              <a:spcBef>
                <a:spcPts val="110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l">
              <a:spcBef>
                <a:spcPts val="975"/>
              </a:spcBef>
              <a:spcAft>
                <a:spcPts val="0"/>
              </a:spcAft>
              <a:buNone/>
              <a:defRPr b="0" i="0" sz="3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29718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4290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38862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782637" y="4641850"/>
            <a:ext cx="8874125" cy="320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565275" y="8466138"/>
            <a:ext cx="7308850" cy="381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2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5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4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1135062" y="7026275"/>
            <a:ext cx="15201899" cy="2346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3635374" y="4754562"/>
            <a:ext cx="15201899" cy="688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275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l">
              <a:spcBef>
                <a:spcPts val="110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l">
              <a:spcBef>
                <a:spcPts val="975"/>
              </a:spcBef>
              <a:spcAft>
                <a:spcPts val="0"/>
              </a:spcAft>
              <a:buNone/>
              <a:defRPr b="0" i="0" sz="3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29718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4290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38862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20700" y="598487"/>
            <a:ext cx="9388474" cy="247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-941387" y="4949824"/>
            <a:ext cx="12312649" cy="9388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275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l">
              <a:spcBef>
                <a:spcPts val="110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l">
              <a:spcBef>
                <a:spcPts val="975"/>
              </a:spcBef>
              <a:spcAft>
                <a:spcPts val="0"/>
              </a:spcAft>
              <a:buNone/>
              <a:defRPr b="0" i="0" sz="3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29718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4290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38862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2046288" y="10458450"/>
            <a:ext cx="6264274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/>
          <p:nvPr>
            <p:ph idx="2" type="pic"/>
          </p:nvPr>
        </p:nvSpPr>
        <p:spPr>
          <a:xfrm>
            <a:off x="2046288" y="1335087"/>
            <a:ext cx="6264274" cy="896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046288" y="11691938"/>
            <a:ext cx="6264274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22287" y="595312"/>
            <a:ext cx="3433761" cy="2530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081462" y="595312"/>
            <a:ext cx="5835649" cy="1275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275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l">
              <a:spcBef>
                <a:spcPts val="11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l">
              <a:spcBef>
                <a:spcPts val="975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l"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l"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l"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2971800" marR="0" rtl="0" algn="l"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429000" marR="0" rtl="0" algn="l"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3886200" marR="0" rtl="0" algn="l">
              <a:spcBef>
                <a:spcPts val="8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522287" y="3125788"/>
            <a:ext cx="3433761" cy="10220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20700" y="598487"/>
            <a:ext cx="9388474" cy="247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22287" y="598487"/>
            <a:ext cx="9394824" cy="248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22287" y="3344862"/>
            <a:ext cx="4611686" cy="1393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2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22287" y="4738687"/>
            <a:ext cx="4611686" cy="8607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275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l">
              <a:spcBef>
                <a:spcPts val="11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l">
              <a:spcBef>
                <a:spcPts val="975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29718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4290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38862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303837" y="3344862"/>
            <a:ext cx="4613275" cy="1393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2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5303837" y="4738687"/>
            <a:ext cx="4613275" cy="8607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275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l">
              <a:spcBef>
                <a:spcPts val="11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l">
              <a:spcBef>
                <a:spcPts val="975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29718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4290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3886200" marR="0" rtl="0" algn="l">
              <a:spcBef>
                <a:spcPts val="8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520700" y="598487"/>
            <a:ext cx="9388474" cy="247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520700" y="3487737"/>
            <a:ext cx="4618037" cy="12312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275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l">
              <a:spcBef>
                <a:spcPts val="11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l">
              <a:spcBef>
                <a:spcPts val="975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29718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4290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38862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5291137" y="3487737"/>
            <a:ext cx="4618036" cy="12312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275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l">
              <a:spcBef>
                <a:spcPts val="11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l">
              <a:spcBef>
                <a:spcPts val="975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29718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4290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3886200" marR="0" rtl="0" algn="l">
              <a:spcBef>
                <a:spcPts val="8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-tête de sec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23912" y="9599613"/>
            <a:ext cx="8874125" cy="2968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23912" y="6332537"/>
            <a:ext cx="8874125" cy="3267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2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20700" y="598487"/>
            <a:ext cx="9388474" cy="247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520700" y="3487737"/>
            <a:ext cx="9388474" cy="12312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275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l">
              <a:spcBef>
                <a:spcPts val="110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l">
              <a:spcBef>
                <a:spcPts val="975"/>
              </a:spcBef>
              <a:spcAft>
                <a:spcPts val="0"/>
              </a:spcAft>
              <a:buNone/>
              <a:defRPr b="0" i="0" sz="3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5146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29718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4290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38862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520700" y="13847762"/>
            <a:ext cx="2433637" cy="79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3567112" y="13847762"/>
            <a:ext cx="3306762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481886" y="13847762"/>
            <a:ext cx="2427287" cy="78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350" lIns="145075" rIns="145075" tIns="7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5126500" y="2571750"/>
            <a:ext cx="4499100" cy="704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964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611250" y="916053"/>
            <a:ext cx="92169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825" lIns="103675" rIns="103675" tIns="5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AC"/>
              </a:buClr>
              <a:buSzPct val="25000"/>
              <a:buFont typeface="Cabin"/>
              <a:buNone/>
            </a:pPr>
            <a:r>
              <a:rPr lang="en-US" sz="40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Orbox</a:t>
            </a:r>
            <a:r>
              <a:rPr b="0" i="0" lang="en-US" sz="4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……………</a:t>
            </a:r>
            <a:r>
              <a:rPr lang="en-US" sz="40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……………………………………</a:t>
            </a:r>
            <a:r>
              <a:rPr b="0" i="0" lang="en-US" sz="4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.…………….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AC"/>
              </a:buClr>
              <a:buSzPct val="25000"/>
              <a:buFont typeface="Cabin"/>
              <a:buNone/>
            </a:pPr>
            <a:r>
              <a:rPr b="0" i="1" lang="en-US" sz="3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i="1" lang="en-US" sz="30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ierre</a:t>
            </a:r>
            <a:r>
              <a:rPr b="0" i="1" lang="en-US" sz="3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i="1" lang="en-US" sz="30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Robilllard</a:t>
            </a:r>
            <a:r>
              <a:rPr b="0" i="1" lang="en-US" sz="3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(encadrant :</a:t>
            </a:r>
            <a:r>
              <a:rPr b="0" i="1" lang="en-US" sz="3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i="1" lang="en-US" sz="30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0" i="1" lang="en-US" sz="3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i="1" lang="en-US" sz="30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Rayar</a:t>
            </a:r>
            <a:r>
              <a:rPr b="0" i="0" lang="en-US" sz="3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175" y="2877988"/>
            <a:ext cx="3955743" cy="3195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 rot="10800000">
            <a:off x="-1587" y="13949362"/>
            <a:ext cx="5932487" cy="38099"/>
          </a:xfrm>
          <a:prstGeom prst="straightConnector1">
            <a:avLst/>
          </a:prstGeom>
          <a:noFill/>
          <a:ln cap="flat" cmpd="sng" w="114475">
            <a:solidFill>
              <a:srgbClr val="F79646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" name="Shape 72"/>
          <p:cNvSpPr txBox="1"/>
          <p:nvPr/>
        </p:nvSpPr>
        <p:spPr>
          <a:xfrm>
            <a:off x="258762" y="38100"/>
            <a:ext cx="7535862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51825" lIns="103675" rIns="103675" tIns="5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AC"/>
              </a:buClr>
              <a:buSzPct val="25000"/>
              <a:buFont typeface="Cabin"/>
              <a:buNone/>
            </a:pPr>
            <a:r>
              <a:rPr b="0" i="1" lang="en-US" sz="38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Projet de fin d’études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11199" y="2016974"/>
            <a:ext cx="43926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1825" lIns="103675" rIns="103675" tIns="5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AC"/>
              </a:buClr>
              <a:buSzPct val="25000"/>
              <a:buFont typeface="Cabin"/>
              <a:buNone/>
            </a:pPr>
            <a:r>
              <a:rPr b="0" i="0" lang="en-US" sz="36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Objectifs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Système destiné aux personnes souffrant de déficience visuelle afin de les aider au quotidien à reconnaître et distinguer des objets de la vie courante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bin"/>
              <a:buChar char="•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Délivre des messages audio concernant la nature des objets posé dessus.</a:t>
            </a:r>
          </a:p>
        </p:txBody>
      </p:sp>
      <p:cxnSp>
        <p:nvCxnSpPr>
          <p:cNvPr id="74" name="Shape 74"/>
          <p:cNvCxnSpPr/>
          <p:nvPr/>
        </p:nvCxnSpPr>
        <p:spPr>
          <a:xfrm rot="10800000">
            <a:off x="4570411" y="411162"/>
            <a:ext cx="5876924" cy="20636"/>
          </a:xfrm>
          <a:prstGeom prst="straightConnector1">
            <a:avLst/>
          </a:prstGeom>
          <a:noFill/>
          <a:ln cap="flat" cmpd="sng" w="114475">
            <a:solidFill>
              <a:srgbClr val="F79646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/>
        </p:nvSpPr>
        <p:spPr>
          <a:xfrm>
            <a:off x="228600" y="14293850"/>
            <a:ext cx="6430962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51825" lIns="103675" rIns="103675" tIns="5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bin"/>
              <a:buNone/>
            </a:pPr>
            <a:r>
              <a:rPr b="0" i="0" lang="en-US" sz="1200" u="non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rPr>
              <a:t>Département Informatique Industrielle  – Polytech’Tours, 64 av.  Portalis 37200 Tours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bin"/>
              <a:buNone/>
            </a:pPr>
            <a:r>
              <a:rPr b="0" i="0" lang="en-US" sz="1200" u="non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rPr>
              <a:t>www.polytech.univ-tours.fr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9812" y="13139737"/>
            <a:ext cx="3873499" cy="12033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6004925" y="14170025"/>
            <a:ext cx="53538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825" lIns="103675" rIns="103675" tIns="51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AC"/>
              </a:buClr>
              <a:buSzPct val="25000"/>
              <a:buFont typeface="Cabin"/>
              <a:buNone/>
            </a:pPr>
            <a:r>
              <a:rPr b="0" i="1" lang="en-US" sz="30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Informatique Industrielle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364125" y="9801874"/>
            <a:ext cx="43926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AC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Concepts explorés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Apprentissage machine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KNN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SVM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bin"/>
              <a:buChar char="•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Interface Homme-Machine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Synthèse vocale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Système embarqué autonome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>
              <a:solidFill>
                <a:srgbClr val="0062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35775" y="6388900"/>
            <a:ext cx="45906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AC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Tâches réalisés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Réalisation d’un prototype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bin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Électronique &amp; mécanique</a:t>
            </a:r>
          </a:p>
          <a:p>
            <a:pPr indent="0"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bin"/>
              <a:buChar char="•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Interface d'administration web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bin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Capacité à “apprendre”</a:t>
            </a:r>
          </a:p>
          <a:p>
            <a:pPr indent="0"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bin"/>
              <a:buChar char="•"/>
            </a:pPr>
            <a:r>
              <a:rPr lang="en-US" sz="2400">
                <a:latin typeface="Cabin"/>
                <a:ea typeface="Cabin"/>
                <a:cs typeface="Cabin"/>
                <a:sym typeface="Cabin"/>
              </a:rPr>
              <a:t>Algorithmes de classification d’images</a:t>
            </a:r>
          </a:p>
        </p:txBody>
      </p:sp>
      <p:sp>
        <p:nvSpPr>
          <p:cNvPr id="80" name="Shape 80"/>
          <p:cNvSpPr/>
          <p:nvPr/>
        </p:nvSpPr>
        <p:spPr>
          <a:xfrm>
            <a:off x="539750" y="10061575"/>
            <a:ext cx="4498975" cy="3673475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7964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6180162" y="8956425"/>
            <a:ext cx="26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1800" lIns="103600" rIns="103600" tIns="51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AC"/>
              </a:buClr>
              <a:buSzPct val="25000"/>
              <a:buFont typeface="Cabin"/>
              <a:buNone/>
            </a:pPr>
            <a:r>
              <a:rPr i="1" lang="en-US" sz="18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Modèle 3D et vue en coupe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108749" y="13303250"/>
            <a:ext cx="3461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1800" lIns="103600" rIns="103600" tIns="51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AC"/>
              </a:buClr>
              <a:buSzPct val="25000"/>
              <a:buFont typeface="Cabin"/>
              <a:buNone/>
            </a:pPr>
            <a:r>
              <a:rPr i="1" lang="en-US" sz="1800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Résultat de l’étape de segmentation</a:t>
            </a:r>
            <a:r>
              <a:rPr b="0" i="1" lang="en-US" sz="1800" u="none">
                <a:solidFill>
                  <a:srgbClr val="0062A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7868" l="4501" r="3822" t="0"/>
          <a:stretch/>
        </p:blipFill>
        <p:spPr>
          <a:xfrm>
            <a:off x="1277874" y="10209075"/>
            <a:ext cx="3081949" cy="3097200"/>
          </a:xfrm>
          <a:prstGeom prst="rect">
            <a:avLst/>
          </a:prstGeom>
          <a:noFill/>
          <a:ln cap="flat" cmpd="sng" w="38100">
            <a:solidFill>
              <a:srgbClr val="F79646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500" y="6482795"/>
            <a:ext cx="4499099" cy="250572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￼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