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x6bkE1IkxrYM7/oSvfByl1jy3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a7ca7d52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a7ca7d52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3a7ca7d52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a7ca7d52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a7ca7d52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3a7ca7d52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a7ca7d527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a7ca7d527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3a7ca7d527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a7ca7d527_3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a7ca7d527_3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a7ca7d527_3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a7ca7d527_3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a7ca7d527_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3a7ca7d527_3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a7ca7d52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3a7ca7d5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3a7ca7d52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" name="Google Shape;48;p1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3" name="Google Shape;63;p1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nnexions numérique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fr-FR" sz="6000">
                <a:solidFill>
                  <a:schemeClr val="lt1"/>
                </a:solidFill>
              </a:rPr>
              <a:t>ETUDE ÉPIDÉMIOLOGIQUE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a7ca7d527_0_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Visualisation des Résultats</a:t>
            </a:r>
            <a:endParaRPr/>
          </a:p>
        </p:txBody>
      </p:sp>
      <p:sp>
        <p:nvSpPr>
          <p:cNvPr id="209" name="Google Shape;209;g23a7ca7d527_0_7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23a7ca7d52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8" y="0"/>
            <a:ext cx="1203574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ANALYSE </a:t>
            </a:r>
            <a:r>
              <a:rPr lang="fr-FR"/>
              <a:t>PRÉDICTIVE</a:t>
            </a:r>
            <a:endParaRPr/>
          </a:p>
        </p:txBody>
      </p:sp>
      <p:pic>
        <p:nvPicPr>
          <p:cNvPr id="216" name="Google Shape;21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700" y="2242940"/>
            <a:ext cx="9467367" cy="4835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23a7ca7d52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75" y="2684383"/>
            <a:ext cx="97726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23a7ca7d527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824" y="1291350"/>
            <a:ext cx="9650674" cy="54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23a7ca7d527_3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825" y="1816183"/>
            <a:ext cx="9971846" cy="483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23a7ca7d527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727" y="1908425"/>
            <a:ext cx="4974549" cy="48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23a7ca7d527_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571150"/>
            <a:ext cx="6738927" cy="449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fr-FR">
                <a:solidFill>
                  <a:srgbClr val="FFFEFF"/>
                </a:solidFill>
              </a:rPr>
              <a:t>GRANDES ÉTAPES DU PROJET</a:t>
            </a: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697917" y="1353380"/>
            <a:ext cx="10770447" cy="3033470"/>
            <a:chOff x="54979" y="494935"/>
            <a:chExt cx="10770447" cy="3033470"/>
          </a:xfrm>
        </p:grpSpPr>
        <p:sp>
          <p:nvSpPr>
            <p:cNvPr id="118" name="Google Shape;118;p2"/>
            <p:cNvSpPr/>
            <p:nvPr/>
          </p:nvSpPr>
          <p:spPr>
            <a:xfrm>
              <a:off x="523237" y="494935"/>
              <a:ext cx="2285995" cy="22859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999" r="-999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9" y="2808405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54979" y="2808405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None/>
              </a:pPr>
              <a:r>
                <a:rPr b="0" i="0" lang="fr-FR" sz="2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Etude des besoins</a:t>
              </a:r>
              <a:endParaRPr b="0" i="0" sz="2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310064" y="494935"/>
              <a:ext cx="2285995" cy="22859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24998" r="-24998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8907" y="2808405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3838907" y="2808405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None/>
              </a:pPr>
              <a:r>
                <a:rPr b="0" i="0" lang="fr-FR" sz="2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Programmation</a:t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096892" y="494935"/>
              <a:ext cx="2285995" cy="22859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-8999" r="-8998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602594" y="2808405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7602594" y="2808405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None/>
              </a:pPr>
              <a:r>
                <a:rPr b="0" i="0" lang="fr-FR" sz="2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Visualisation des résultats</a:t>
              </a:r>
              <a:endParaRPr/>
            </a:p>
          </p:txBody>
        </p:sp>
      </p:grpSp>
      <p:pic>
        <p:nvPicPr>
          <p:cNvPr id="127" name="Google Shape;12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5787" y="1344631"/>
            <a:ext cx="2327086" cy="228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OBJECTIFS DU PROJET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104182" y="3009573"/>
            <a:ext cx="5195018" cy="2604655"/>
          </a:xfrm>
          <a:prstGeom prst="chevron">
            <a:avLst>
              <a:gd fmla="val 50000" name="adj"/>
            </a:avLst>
          </a:prstGeom>
          <a:solidFill>
            <a:srgbClr val="4573CE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5135347" y="3009572"/>
            <a:ext cx="5195018" cy="2604655"/>
          </a:xfrm>
          <a:prstGeom prst="chevron">
            <a:avLst>
              <a:gd fmla="val 50000" name="adj"/>
            </a:avLst>
          </a:prstGeom>
          <a:solidFill>
            <a:srgbClr val="4573CE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2606275" y="3711725"/>
            <a:ext cx="3043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fr-FR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Identification des populations les plus touchées</a:t>
            </a:r>
            <a:endParaRPr sz="1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ill Sans"/>
              <a:buChar char="-"/>
            </a:pPr>
            <a:r>
              <a:rPr lang="fr-FR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Réaliser une analyse prédictive pour </a:t>
            </a:r>
            <a:r>
              <a:rPr lang="fr-FR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prédire</a:t>
            </a:r>
            <a:r>
              <a:rPr lang="fr-FR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les populations qui seront plus les touchées </a:t>
            </a:r>
            <a:endParaRPr sz="1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6909758" y="3988733"/>
            <a:ext cx="21738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Recherche des sources de données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SOURCE DE </a:t>
            </a:r>
            <a:r>
              <a:rPr lang="fr-FR"/>
              <a:t>DONNÉES</a:t>
            </a:r>
            <a:endParaRPr b="0"/>
          </a:p>
        </p:txBody>
      </p:sp>
      <p:pic>
        <p:nvPicPr>
          <p:cNvPr id="143" name="Google Shape;143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075" y="2592374"/>
            <a:ext cx="5422900" cy="290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25" y="2564987"/>
            <a:ext cx="5422900" cy="2958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Valeurs numériques" id="151" name="Google Shape;151;p5"/>
          <p:cNvPicPr preferRelativeResize="0"/>
          <p:nvPr/>
        </p:nvPicPr>
        <p:blipFill rotWithShape="1">
          <a:blip r:embed="rId3">
            <a:alphaModFix/>
          </a:blip>
          <a:srcRect b="12710" l="0" r="9091" t="106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5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53" name="Google Shape;153;p5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5"/>
          <p:cNvSpPr txBox="1"/>
          <p:nvPr>
            <p:ph type="title"/>
          </p:nvPr>
        </p:nvSpPr>
        <p:spPr>
          <a:xfrm>
            <a:off x="584200" y="1006956"/>
            <a:ext cx="7213600" cy="1121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PROGRAMMATION</a:t>
            </a:r>
            <a:endParaRPr/>
          </a:p>
        </p:txBody>
      </p:sp>
      <p:grpSp>
        <p:nvGrpSpPr>
          <p:cNvPr id="157" name="Google Shape;157;p5"/>
          <p:cNvGrpSpPr/>
          <p:nvPr/>
        </p:nvGrpSpPr>
        <p:grpSpPr>
          <a:xfrm>
            <a:off x="-3309003" y="1579857"/>
            <a:ext cx="10835533" cy="4800732"/>
            <a:chOff x="-4028574" y="-618397"/>
            <a:chExt cx="10835533" cy="4800732"/>
          </a:xfrm>
        </p:grpSpPr>
        <p:sp>
          <p:nvSpPr>
            <p:cNvPr id="158" name="Google Shape;158;p5"/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fmla="val 18900000" name="adj1"/>
                <a:gd fmla="val 2700000" name="adj2"/>
                <a:gd fmla="val 450" name="adj3"/>
              </a:avLst>
            </a:prstGeom>
            <a:noFill/>
            <a:ln cap="rnd" cmpd="sng" w="12700">
              <a:solidFill>
                <a:srgbClr val="3372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6577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fr-FR" sz="35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Hadoop	</a:t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1076" y="267295"/>
              <a:ext cx="890984" cy="890984"/>
            </a:xfrm>
            <a:prstGeom prst="ellipse">
              <a:avLst/>
            </a:prstGeom>
            <a:solidFill>
              <a:schemeClr val="lt1"/>
            </a:solidFill>
            <a:ln cap="rnd" cmpd="sng" w="12700">
              <a:solidFill>
                <a:srgbClr val="4490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6577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fr-FR" sz="35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HDFS</a:t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10174" y="1336476"/>
              <a:ext cx="890984" cy="890984"/>
            </a:xfrm>
            <a:prstGeom prst="ellipse">
              <a:avLst/>
            </a:prstGeom>
            <a:solidFill>
              <a:schemeClr val="lt1"/>
            </a:solidFill>
            <a:ln cap="rnd" cmpd="sng" w="12700">
              <a:solidFill>
                <a:srgbClr val="4490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6577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fr-FR" sz="35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Spark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cap="rnd" cmpd="sng" w="12700">
              <a:solidFill>
                <a:srgbClr val="4490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a7ca7d527_0_0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NETTOYAGE ET EXPLORATION DES </a:t>
            </a:r>
            <a:r>
              <a:rPr lang="fr-FR"/>
              <a:t>DONNÉES</a:t>
            </a:r>
            <a:r>
              <a:rPr lang="fr-FR"/>
              <a:t> </a:t>
            </a:r>
            <a:endParaRPr b="0"/>
          </a:p>
        </p:txBody>
      </p:sp>
      <p:sp>
        <p:nvSpPr>
          <p:cNvPr id="174" name="Google Shape;174;g23a7ca7d527_0_0"/>
          <p:cNvSpPr/>
          <p:nvPr/>
        </p:nvSpPr>
        <p:spPr>
          <a:xfrm>
            <a:off x="1104182" y="3009573"/>
            <a:ext cx="5195100" cy="2604600"/>
          </a:xfrm>
          <a:prstGeom prst="chevron">
            <a:avLst>
              <a:gd fmla="val 50000" name="adj"/>
            </a:avLst>
          </a:prstGeom>
          <a:solidFill>
            <a:srgbClr val="4573CE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g23a7ca7d527_0_0"/>
          <p:cNvSpPr/>
          <p:nvPr/>
        </p:nvSpPr>
        <p:spPr>
          <a:xfrm>
            <a:off x="5135347" y="3009572"/>
            <a:ext cx="5195100" cy="2604600"/>
          </a:xfrm>
          <a:prstGeom prst="chevron">
            <a:avLst>
              <a:gd fmla="val 50000" name="adj"/>
            </a:avLst>
          </a:prstGeom>
          <a:solidFill>
            <a:srgbClr val="4573CE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g23a7ca7d527_0_0"/>
          <p:cNvSpPr txBox="1"/>
          <p:nvPr/>
        </p:nvSpPr>
        <p:spPr>
          <a:xfrm>
            <a:off x="2606275" y="3711725"/>
            <a:ext cx="3043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fr-FR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Filtrer les données manquantes </a:t>
            </a:r>
            <a:endParaRPr sz="1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et </a:t>
            </a:r>
            <a:r>
              <a:rPr lang="fr-FR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aberrantes</a:t>
            </a:r>
            <a:r>
              <a:rPr lang="fr-FR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fr-FR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Formater les données </a:t>
            </a:r>
            <a:endParaRPr sz="1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3a7ca7d527_0_0"/>
          <p:cNvSpPr txBox="1"/>
          <p:nvPr/>
        </p:nvSpPr>
        <p:spPr>
          <a:xfrm>
            <a:off x="7019783" y="3988633"/>
            <a:ext cx="217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Fichier nettoyé </a:t>
            </a:r>
            <a:r>
              <a:rPr lang="fr-F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prêt</a:t>
            </a:r>
            <a:r>
              <a:rPr lang="fr-F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au traitement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4936"/>
            <a:ext cx="12192000" cy="484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1" name="Google Shape;191;p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7"/>
          <p:cNvSpPr txBox="1"/>
          <p:nvPr>
            <p:ph type="ctrTitle"/>
          </p:nvPr>
        </p:nvSpPr>
        <p:spPr>
          <a:xfrm>
            <a:off x="8143336" y="1419226"/>
            <a:ext cx="3441939" cy="16184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fr-FR">
                <a:solidFill>
                  <a:srgbClr val="FFFFFF"/>
                </a:solidFill>
              </a:rPr>
              <a:t>VISUALISATION DES RÉSULTATS</a:t>
            </a:r>
            <a:endParaRPr/>
          </a:p>
        </p:txBody>
      </p:sp>
      <p:pic>
        <p:nvPicPr>
          <p:cNvPr descr="Valeurs numériques" id="195" name="Google Shape;195;p7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ANALYSE DESCRIPTIVE</a:t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025" y="2020756"/>
            <a:ext cx="8536315" cy="48372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/>
        </p:nvSpPr>
        <p:spPr>
          <a:xfrm>
            <a:off x="9855475" y="2376450"/>
            <a:ext cx="199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Il ressort de cette analyse que l’Afrique du Sud </a:t>
            </a: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représente 32.22% des patients vivants avec le VIH </a:t>
            </a: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e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2023-03-22T20:33:28Z</dcterms:created>
  <dc:creator>GUILLON Xavier</dc:creator>
</cp:coreProperties>
</file>