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Extrabold"/>
      <p:bold r:id="rId19"/>
    </p:embeddedFont>
    <p:embeddedFont>
      <p:font typeface="Proxima Nova Semibold"/>
      <p:regular r:id="rId20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Extrabold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70eb8f4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870eb8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97defb88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97defb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55fe0d61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55fe0d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0fb31b98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0fb31b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558197d1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558197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558197d1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558197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5c43bdc9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5c43bd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558197d1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558197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70eb8f43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70eb8f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9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Contratos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931700" y="422150"/>
            <a:ext cx="4104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distancia(x1,y1,x2,y2):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"""distancia entre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(x1,y1) y (x2,y2)"""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891250" y="4665500"/>
            <a:ext cx="2652600" cy="959100"/>
          </a:xfrm>
          <a:prstGeom prst="cloudCallout">
            <a:avLst>
              <a:gd fmla="val 38212" name="adj1"/>
              <a:gd fmla="val 54517" name="adj2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Necesito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(x, 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4805725" y="-9075"/>
            <a:ext cx="0" cy="68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418" r="1408" t="0"/>
          <a:stretch/>
        </p:blipFill>
        <p:spPr>
          <a:xfrm flipH="1">
            <a:off x="0" y="4346525"/>
            <a:ext cx="2511475" cy="2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8925" y="422150"/>
            <a:ext cx="43068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"""Recibe: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x: &lt;int&gt;/&lt;float&gt;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y: &lt;int&gt;/&lt;float&gt;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Devuelve la norma del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vector (x, y)"""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norma = √(x² + y²)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pero √x = x^(1/2) = x^0.5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(x**2 + y**2)**0.5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31700" y="422150"/>
            <a:ext cx="4104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distancia(x1,y1,x2,y2):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"""distancia entre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(x1,y1) y (x2,y2)"""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304150" y="3469600"/>
            <a:ext cx="5003100" cy="31035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814225" y="4010750"/>
            <a:ext cx="39831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Firma: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(x, y) → &lt;float&gt;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2163" y="4620350"/>
            <a:ext cx="3685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x: &lt;int&gt;/&lt;float&gt;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&lt;int&gt;/&lt;float&gt;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Devuelve la norma del vector (x,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931700" y="1348075"/>
            <a:ext cx="41043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(x2-x1, y2-y1)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5"/>
          <p:cNvSpPr/>
          <p:nvPr/>
        </p:nvSpPr>
        <p:spPr>
          <a:xfrm rot="-977864">
            <a:off x="245977" y="1082904"/>
            <a:ext cx="1365449" cy="775289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 rot="-977820">
            <a:off x="113773" y="1206721"/>
            <a:ext cx="1551228" cy="527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endParaRPr b="1" sz="24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/>
          <p:nvPr/>
        </p:nvSpPr>
        <p:spPr>
          <a:xfrm rot="-977879">
            <a:off x="-151623" y="2246712"/>
            <a:ext cx="1369276" cy="806799"/>
          </a:xfrm>
          <a:prstGeom prst="cloud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 rot="-977820">
            <a:off x="-242588" y="2326115"/>
            <a:ext cx="1551228" cy="5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387925" y="311550"/>
            <a:ext cx="6368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mover_elemento(desde, hasta):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76925" y="4459550"/>
            <a:ext cx="4851000" cy="1683000"/>
          </a:xfrm>
          <a:prstGeom prst="wedgeEllipseCallout">
            <a:avLst>
              <a:gd fmla="val -59489" name="adj1"/>
              <a:gd fmla="val 24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Las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precondiciones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postcondiciones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también son parte del contrato.</a:t>
            </a:r>
            <a:endParaRPr b="1"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387925" y="622525"/>
            <a:ext cx="6368100" cy="20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"""Recibe dos listas, y mueve un elemento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de una a la otra.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Pre: la lista `desde` no está vacía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Post: el elemento que estaba al final en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`desde` se quita y se agrega al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final en `hasta`.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1418" r="1408" t="0"/>
          <a:stretch/>
        </p:blipFill>
        <p:spPr>
          <a:xfrm flipH="1">
            <a:off x="0" y="4346525"/>
            <a:ext cx="2511475" cy="2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958725" y="3090175"/>
            <a:ext cx="5003400" cy="1160100"/>
          </a:xfrm>
          <a:prstGeom prst="wedgeEllipseCallout">
            <a:avLst>
              <a:gd fmla="val -36195" name="adj1"/>
              <a:gd fmla="val 56361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pasa si 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está vacía?</a:t>
            </a:r>
            <a:endParaRPr b="1"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1635225" y="2365900"/>
            <a:ext cx="4590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over_elemento([], 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IndexError: pop from empty list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635225" y="1324500"/>
            <a:ext cx="58737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mover_elemento(desde, hasta):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"""[...] Pre: desde no es vacía [...]"""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hasta.append(desde.pop())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635225" y="5685900"/>
            <a:ext cx="523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mover_elemento([], 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AssertionError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635225" y="4415900"/>
            <a:ext cx="5873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mover_elemento(desde, hasta):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"""[...] Pre: desde no es vacía [...]"""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len(desde) &gt; 0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hasta.append(desde.pop())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276925" y="3557100"/>
            <a:ext cx="4590300" cy="50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Aseveraciones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943575" y="4475750"/>
            <a:ext cx="72570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mover_elemento([], 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AssertionError: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La lista `desde` debe tener al menos un elemento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943575" y="2833825"/>
            <a:ext cx="7257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mover_elemento(desde, hasta):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"""[...] Pre: desde no es vacía [...]"""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len(desde) &gt; 0, "La lista `desde` debe tener al menos un elemento"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hasta.append(desde.pop())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43575" y="1822625"/>
            <a:ext cx="7257000" cy="50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expresión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&gt;, &lt;mensaje&gt;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Aseveraciones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>
            <a:off x="663615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2081400" y="2951400"/>
            <a:ext cx="4851000" cy="1683000"/>
          </a:xfrm>
          <a:prstGeom prst="wedgeEllipseCallout">
            <a:avLst>
              <a:gd fmla="val 49629" name="adj1"/>
              <a:gd fmla="val 44724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python3 -O</a:t>
            </a:r>
            <a:endParaRPr b="1"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deshabilita la instrucción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Aseveraciones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43575" y="1822625"/>
            <a:ext cx="7257000" cy="50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&lt;expresión&gt;, &lt;mensaje&gt;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816425" y="1260925"/>
            <a:ext cx="6213900" cy="1388700"/>
          </a:xfrm>
          <a:prstGeom prst="wedgeRoundRectCallout">
            <a:avLst>
              <a:gd fmla="val 53650" name="adj1"/>
              <a:gd fmla="val -3497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Invariante de ciclo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943575" y="2833825"/>
            <a:ext cx="6881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algoritmo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max(L):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Entrada: lista L con N elementos (N ≥ 1)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Salida: elemento máximo de L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43575" y="1276625"/>
            <a:ext cx="5832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Una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invariante de ciclo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es una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condición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cumple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 comienzo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 cada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iteración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del ciclo.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43575" y="1886225"/>
            <a:ext cx="5832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cuerpo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del ciclo debe asegurar que la invariante se cumpla al comienzo de la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siguiente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iteración.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943575" y="4192500"/>
            <a:ext cx="6881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∀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∈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0...(N - 1)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43575" y="3811500"/>
            <a:ext cx="6881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 ← ???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943575" y="4497300"/>
            <a:ext cx="7257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Invariante: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m = max(L[0], L[1], ..., L[i - 1])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943575" y="5397175"/>
            <a:ext cx="6881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devolver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943575" y="4802100"/>
            <a:ext cx="6881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L[i] &gt; m: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 ← L[i]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 rot="10800000">
            <a:off x="7144636" y="-417283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2077350" y="3811500"/>
            <a:ext cx="789300" cy="4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L[0]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