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Proxima Nova Extrabold"/>
      <p:bold r:id="rId28"/>
    </p:embeddedFont>
    <p:embeddedFont>
      <p:font typeface="Proxima Nova Semibold"/>
      <p:regular r:id="rId29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ProximaNovaExtrabold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boldItalic.fntdata"/><Relationship Id="rId30" Type="http://schemas.openxmlformats.org/officeDocument/2006/relationships/font" Target="fonts/ProximaNova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6c715cd0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6c715cd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530a207f0_0_2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530a207f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530a207f0_0_4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530a207f0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530a207f0_0_3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530a207f0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530a207f0_0_4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530a207f0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530a207f0_0_5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530a207f0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b6c715cd0d_0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b6c715cd0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530a207f0_0_4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530a207f0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930e87caf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930e87c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b6c715cd0d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b6c715cd0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530a207f0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530a207f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30a207f0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30a207f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30a207f0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30a207f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530a207f0_0_1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530a207f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530a207f0_0_2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530a207f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530a207f0_0_5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530a207f0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530a207f0_0_2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530a207f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530a207f0_0_2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530a207f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-50" y="3932250"/>
            <a:ext cx="91440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A1E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Algoritmos y Programación I</a:t>
            </a:r>
            <a:endParaRPr>
              <a:solidFill>
                <a:srgbClr val="0BA1E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-50" y="4505550"/>
            <a:ext cx="91440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Curso Essaya - 75.40 / 95.14</a:t>
            </a:r>
            <a:b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en">
                <a:solidFill>
                  <a:srgbClr val="0BA1E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Clase 15</a:t>
            </a:r>
            <a: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Listas enlazadas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23" y="1150176"/>
            <a:ext cx="6863549" cy="227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/>
        </p:nvSpPr>
        <p:spPr>
          <a:xfrm>
            <a:off x="1185650" y="1427275"/>
            <a:ext cx="2204400" cy="36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Nodo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22"/>
          <p:cNvSpPr/>
          <p:nvPr/>
        </p:nvSpPr>
        <p:spPr>
          <a:xfrm>
            <a:off x="1185650" y="39261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1605050" y="39261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2557250" y="39261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22"/>
          <p:cNvSpPr/>
          <p:nvPr/>
        </p:nvSpPr>
        <p:spPr>
          <a:xfrm>
            <a:off x="2976650" y="39261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3928850" y="39261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p22"/>
          <p:cNvSpPr/>
          <p:nvPr/>
        </p:nvSpPr>
        <p:spPr>
          <a:xfrm>
            <a:off x="4348250" y="39261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5300450" y="39261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5719850" y="39261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6672050" y="39261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7091450" y="39261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93" name="Google Shape;293;p22"/>
          <p:cNvCxnSpPr>
            <a:stCxn id="285" idx="1"/>
          </p:cNvCxnSpPr>
          <p:nvPr/>
        </p:nvCxnSpPr>
        <p:spPr>
          <a:xfrm flipH="1">
            <a:off x="1748150" y="4135800"/>
            <a:ext cx="809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294" name="Google Shape;294;p22"/>
          <p:cNvCxnSpPr/>
          <p:nvPr/>
        </p:nvCxnSpPr>
        <p:spPr>
          <a:xfrm flipH="1">
            <a:off x="3119750" y="4135800"/>
            <a:ext cx="809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295" name="Google Shape;295;p22"/>
          <p:cNvCxnSpPr/>
          <p:nvPr/>
        </p:nvCxnSpPr>
        <p:spPr>
          <a:xfrm flipH="1">
            <a:off x="4491350" y="4135800"/>
            <a:ext cx="809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296" name="Google Shape;296;p22"/>
          <p:cNvCxnSpPr/>
          <p:nvPr/>
        </p:nvCxnSpPr>
        <p:spPr>
          <a:xfrm flipH="1">
            <a:off x="5862950" y="4135800"/>
            <a:ext cx="809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297" name="Google Shape;297;p22"/>
          <p:cNvSpPr/>
          <p:nvPr/>
        </p:nvSpPr>
        <p:spPr>
          <a:xfrm>
            <a:off x="7234550" y="4137600"/>
            <a:ext cx="547775" cy="386925"/>
          </a:xfrm>
          <a:custGeom>
            <a:rect b="b" l="l" r="r" t="t"/>
            <a:pathLst>
              <a:path extrusionOk="0" h="15477" w="21911">
                <a:moveTo>
                  <a:pt x="0" y="0"/>
                </a:moveTo>
                <a:lnTo>
                  <a:pt x="21911" y="0"/>
                </a:lnTo>
                <a:lnTo>
                  <a:pt x="21911" y="15477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sp>
      <p:cxnSp>
        <p:nvCxnSpPr>
          <p:cNvPr id="298" name="Google Shape;298;p22"/>
          <p:cNvCxnSpPr/>
          <p:nvPr/>
        </p:nvCxnSpPr>
        <p:spPr>
          <a:xfrm>
            <a:off x="7513731" y="4524530"/>
            <a:ext cx="53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2"/>
          <p:cNvSpPr txBox="1"/>
          <p:nvPr/>
        </p:nvSpPr>
        <p:spPr>
          <a:xfrm>
            <a:off x="1185650" y="1791075"/>
            <a:ext cx="2204400" cy="363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dato: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&lt;?&gt;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1185650" y="2154875"/>
            <a:ext cx="2204400" cy="363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próximo: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&lt;Nodo&gt;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4538450" y="47643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4957850" y="47643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22"/>
          <p:cNvSpPr txBox="1"/>
          <p:nvPr/>
        </p:nvSpPr>
        <p:spPr>
          <a:xfrm>
            <a:off x="4726200" y="1445975"/>
            <a:ext cx="2268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←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nuevo nodo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22"/>
          <p:cNvSpPr txBox="1"/>
          <p:nvPr/>
        </p:nvSpPr>
        <p:spPr>
          <a:xfrm>
            <a:off x="4726200" y="2345168"/>
            <a:ext cx="2966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n3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.próximo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← 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22"/>
          <p:cNvSpPr txBox="1"/>
          <p:nvPr/>
        </p:nvSpPr>
        <p:spPr>
          <a:xfrm>
            <a:off x="4726200" y="1747354"/>
            <a:ext cx="2268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n.dato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←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1360700" y="3316500"/>
            <a:ext cx="531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2674250" y="3316500"/>
            <a:ext cx="531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4114800" y="3316500"/>
            <a:ext cx="531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5455550" y="3316500"/>
            <a:ext cx="531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6796300" y="3316500"/>
            <a:ext cx="531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4662700" y="5297700"/>
            <a:ext cx="531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2" name="Google Shape;312;p22"/>
          <p:cNvCxnSpPr>
            <a:stCxn id="301" idx="0"/>
          </p:cNvCxnSpPr>
          <p:nvPr/>
        </p:nvCxnSpPr>
        <p:spPr>
          <a:xfrm rot="10800000">
            <a:off x="4572050" y="4118400"/>
            <a:ext cx="176100" cy="645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13" name="Google Shape;313;p22"/>
          <p:cNvCxnSpPr>
            <a:stCxn id="289" idx="2"/>
          </p:cNvCxnSpPr>
          <p:nvPr/>
        </p:nvCxnSpPr>
        <p:spPr>
          <a:xfrm flipH="1">
            <a:off x="5105750" y="4345500"/>
            <a:ext cx="404400" cy="6294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314" name="Google Shape;314;p22"/>
          <p:cNvSpPr txBox="1"/>
          <p:nvPr/>
        </p:nvSpPr>
        <p:spPr>
          <a:xfrm>
            <a:off x="4409150" y="1133939"/>
            <a:ext cx="2736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insertar </a:t>
            </a:r>
            <a:r>
              <a:rPr b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 luego de </a:t>
            </a:r>
            <a:r>
              <a:rPr b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n3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5" name="Google Shape;315;p22"/>
          <p:cNvSpPr txBox="1"/>
          <p:nvPr/>
        </p:nvSpPr>
        <p:spPr>
          <a:xfrm>
            <a:off x="4726200" y="2052154"/>
            <a:ext cx="3319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n.próximo ←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n3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.próximo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4538450" y="47643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 txBox="1"/>
          <p:nvPr/>
        </p:nvSpPr>
        <p:spPr>
          <a:xfrm>
            <a:off x="4387300" y="2431875"/>
            <a:ext cx="2597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obtener(L, i) → x</a:t>
            </a:r>
            <a:endParaRPr b="1"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23"/>
          <p:cNvSpPr txBox="1"/>
          <p:nvPr/>
        </p:nvSpPr>
        <p:spPr>
          <a:xfrm>
            <a:off x="4387300" y="2000708"/>
            <a:ext cx="2401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asignar(L, i, x)</a:t>
            </a:r>
            <a:endParaRPr b="1"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23"/>
          <p:cNvSpPr txBox="1"/>
          <p:nvPr/>
        </p:nvSpPr>
        <p:spPr>
          <a:xfrm>
            <a:off x="4387300" y="1569550"/>
            <a:ext cx="2787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crear_vacía() → L</a:t>
            </a:r>
            <a:endParaRPr b="1"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23"/>
          <p:cNvSpPr txBox="1"/>
          <p:nvPr/>
        </p:nvSpPr>
        <p:spPr>
          <a:xfrm>
            <a:off x="4387300" y="2863025"/>
            <a:ext cx="3009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agregar_al_final(A, x)</a:t>
            </a:r>
            <a:endParaRPr b="1"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23"/>
          <p:cNvSpPr txBox="1"/>
          <p:nvPr/>
        </p:nvSpPr>
        <p:spPr>
          <a:xfrm>
            <a:off x="4387300" y="3294183"/>
            <a:ext cx="3009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insertar(A, i, x)</a:t>
            </a:r>
            <a:endParaRPr b="1"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23"/>
          <p:cNvSpPr txBox="1"/>
          <p:nvPr/>
        </p:nvSpPr>
        <p:spPr>
          <a:xfrm>
            <a:off x="4387300" y="3725342"/>
            <a:ext cx="3009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eliminar(A, i)</a:t>
            </a:r>
            <a:endParaRPr b="1"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23"/>
          <p:cNvSpPr txBox="1"/>
          <p:nvPr/>
        </p:nvSpPr>
        <p:spPr>
          <a:xfrm>
            <a:off x="7413800" y="1138375"/>
            <a:ext cx="1265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T(N)</a:t>
            </a:r>
            <a:endParaRPr b="1"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23"/>
          <p:cNvSpPr txBox="1"/>
          <p:nvPr/>
        </p:nvSpPr>
        <p:spPr>
          <a:xfrm>
            <a:off x="7413800" y="1569550"/>
            <a:ext cx="762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O(1)</a:t>
            </a:r>
            <a:endParaRPr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23"/>
          <p:cNvSpPr txBox="1"/>
          <p:nvPr/>
        </p:nvSpPr>
        <p:spPr>
          <a:xfrm>
            <a:off x="7413800" y="2000700"/>
            <a:ext cx="1646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O(1)</a:t>
            </a:r>
            <a:endParaRPr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23"/>
          <p:cNvSpPr txBox="1"/>
          <p:nvPr/>
        </p:nvSpPr>
        <p:spPr>
          <a:xfrm>
            <a:off x="7413800" y="2431875"/>
            <a:ext cx="1646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O(1)</a:t>
            </a:r>
            <a:endParaRPr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7413800" y="2863025"/>
            <a:ext cx="16032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O(1)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23"/>
          <p:cNvSpPr txBox="1"/>
          <p:nvPr/>
        </p:nvSpPr>
        <p:spPr>
          <a:xfrm>
            <a:off x="7413800" y="3294175"/>
            <a:ext cx="1646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23"/>
          <p:cNvSpPr txBox="1"/>
          <p:nvPr/>
        </p:nvSpPr>
        <p:spPr>
          <a:xfrm>
            <a:off x="7413800" y="3725350"/>
            <a:ext cx="1646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23"/>
          <p:cNvSpPr txBox="1"/>
          <p:nvPr/>
        </p:nvSpPr>
        <p:spPr>
          <a:xfrm>
            <a:off x="3273150" y="4877000"/>
            <a:ext cx="25977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Lista Enlazada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9163" y="689650"/>
            <a:ext cx="3574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Valores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3583363" y="689650"/>
            <a:ext cx="5551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Operaciones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7" name="Google Shape;337;p23"/>
          <p:cNvSpPr txBox="1"/>
          <p:nvPr/>
        </p:nvSpPr>
        <p:spPr>
          <a:xfrm>
            <a:off x="-9075" y="0"/>
            <a:ext cx="9144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TDA </a:t>
            </a: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Lista</a:t>
            </a:r>
            <a:endParaRPr sz="24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38" name="Google Shape;338;p23"/>
          <p:cNvCxnSpPr/>
          <p:nvPr/>
        </p:nvCxnSpPr>
        <p:spPr>
          <a:xfrm>
            <a:off x="9075" y="4453532"/>
            <a:ext cx="9116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23"/>
          <p:cNvSpPr txBox="1"/>
          <p:nvPr/>
        </p:nvSpPr>
        <p:spPr>
          <a:xfrm>
            <a:off x="13650" y="4487700"/>
            <a:ext cx="91167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Implementación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1133088" y="5655675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1552488" y="5655675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2504688" y="5655675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2924088" y="5655675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4" name="Google Shape;344;p23"/>
          <p:cNvSpPr/>
          <p:nvPr/>
        </p:nvSpPr>
        <p:spPr>
          <a:xfrm>
            <a:off x="3876288" y="5655675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4295688" y="5655675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5247888" y="5655675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5667288" y="5655675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6619488" y="5655675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9" name="Google Shape;349;p23"/>
          <p:cNvSpPr/>
          <p:nvPr/>
        </p:nvSpPr>
        <p:spPr>
          <a:xfrm>
            <a:off x="7038888" y="5655675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50" name="Google Shape;350;p23"/>
          <p:cNvCxnSpPr>
            <a:stCxn id="342" idx="1"/>
          </p:cNvCxnSpPr>
          <p:nvPr/>
        </p:nvCxnSpPr>
        <p:spPr>
          <a:xfrm flipH="1">
            <a:off x="1695588" y="5865375"/>
            <a:ext cx="809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51" name="Google Shape;351;p23"/>
          <p:cNvCxnSpPr/>
          <p:nvPr/>
        </p:nvCxnSpPr>
        <p:spPr>
          <a:xfrm flipH="1">
            <a:off x="3067188" y="5865375"/>
            <a:ext cx="809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52" name="Google Shape;352;p23"/>
          <p:cNvCxnSpPr/>
          <p:nvPr/>
        </p:nvCxnSpPr>
        <p:spPr>
          <a:xfrm flipH="1">
            <a:off x="4438788" y="5865375"/>
            <a:ext cx="809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353" name="Google Shape;353;p23"/>
          <p:cNvCxnSpPr/>
          <p:nvPr/>
        </p:nvCxnSpPr>
        <p:spPr>
          <a:xfrm flipH="1">
            <a:off x="5810388" y="5865375"/>
            <a:ext cx="809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354" name="Google Shape;354;p23"/>
          <p:cNvSpPr/>
          <p:nvPr/>
        </p:nvSpPr>
        <p:spPr>
          <a:xfrm>
            <a:off x="7181988" y="5867175"/>
            <a:ext cx="547775" cy="386925"/>
          </a:xfrm>
          <a:custGeom>
            <a:rect b="b" l="l" r="r" t="t"/>
            <a:pathLst>
              <a:path extrusionOk="0" h="15477" w="21911">
                <a:moveTo>
                  <a:pt x="0" y="0"/>
                </a:moveTo>
                <a:lnTo>
                  <a:pt x="21911" y="0"/>
                </a:lnTo>
                <a:lnTo>
                  <a:pt x="21911" y="15477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sp>
      <p:cxnSp>
        <p:nvCxnSpPr>
          <p:cNvPr id="355" name="Google Shape;355;p23"/>
          <p:cNvCxnSpPr/>
          <p:nvPr/>
        </p:nvCxnSpPr>
        <p:spPr>
          <a:xfrm>
            <a:off x="7461168" y="6254105"/>
            <a:ext cx="53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23"/>
          <p:cNvSpPr txBox="1"/>
          <p:nvPr/>
        </p:nvSpPr>
        <p:spPr>
          <a:xfrm>
            <a:off x="672925" y="1420775"/>
            <a:ext cx="22467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[]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[a]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[a b c d e f g]</a:t>
            </a:r>
            <a:endParaRPr b="1"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/>
          <p:nvPr/>
        </p:nvSpPr>
        <p:spPr>
          <a:xfrm>
            <a:off x="5377250" y="3258738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2" name="Google Shape;362;p24"/>
          <p:cNvSpPr/>
          <p:nvPr/>
        </p:nvSpPr>
        <p:spPr>
          <a:xfrm>
            <a:off x="5796650" y="3258738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3" name="Google Shape;363;p24"/>
          <p:cNvSpPr/>
          <p:nvPr/>
        </p:nvSpPr>
        <p:spPr>
          <a:xfrm>
            <a:off x="6748850" y="3258738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4" name="Google Shape;364;p24"/>
          <p:cNvSpPr/>
          <p:nvPr/>
        </p:nvSpPr>
        <p:spPr>
          <a:xfrm>
            <a:off x="7168250" y="3258738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65" name="Google Shape;365;p24"/>
          <p:cNvCxnSpPr>
            <a:stCxn id="363" idx="1"/>
          </p:cNvCxnSpPr>
          <p:nvPr/>
        </p:nvCxnSpPr>
        <p:spPr>
          <a:xfrm flipH="1">
            <a:off x="5939750" y="3468438"/>
            <a:ext cx="809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366" name="Google Shape;366;p24"/>
          <p:cNvSpPr/>
          <p:nvPr/>
        </p:nvSpPr>
        <p:spPr>
          <a:xfrm>
            <a:off x="7344025" y="3468438"/>
            <a:ext cx="547775" cy="386925"/>
          </a:xfrm>
          <a:custGeom>
            <a:rect b="b" l="l" r="r" t="t"/>
            <a:pathLst>
              <a:path extrusionOk="0" h="15477" w="21911">
                <a:moveTo>
                  <a:pt x="0" y="0"/>
                </a:moveTo>
                <a:lnTo>
                  <a:pt x="21911" y="0"/>
                </a:lnTo>
                <a:lnTo>
                  <a:pt x="21911" y="15477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sp>
      <p:cxnSp>
        <p:nvCxnSpPr>
          <p:cNvPr id="367" name="Google Shape;367;p24"/>
          <p:cNvCxnSpPr/>
          <p:nvPr/>
        </p:nvCxnSpPr>
        <p:spPr>
          <a:xfrm>
            <a:off x="7623206" y="3855368"/>
            <a:ext cx="53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24"/>
          <p:cNvSpPr txBox="1"/>
          <p:nvPr/>
        </p:nvSpPr>
        <p:spPr>
          <a:xfrm>
            <a:off x="5377250" y="1153875"/>
            <a:ext cx="31407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n1 = Nodo(a, None)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n2 = Nodo(b, None)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n1.prox = n2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24"/>
          <p:cNvSpPr txBox="1"/>
          <p:nvPr/>
        </p:nvSpPr>
        <p:spPr>
          <a:xfrm>
            <a:off x="5552300" y="2649138"/>
            <a:ext cx="531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24"/>
          <p:cNvSpPr txBox="1"/>
          <p:nvPr/>
        </p:nvSpPr>
        <p:spPr>
          <a:xfrm>
            <a:off x="6865850" y="2649138"/>
            <a:ext cx="531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1" name="Google Shape;371;p24"/>
          <p:cNvSpPr txBox="1"/>
          <p:nvPr/>
        </p:nvSpPr>
        <p:spPr>
          <a:xfrm>
            <a:off x="605950" y="1153875"/>
            <a:ext cx="22680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class Nodo: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???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2" name="Google Shape;372;p24"/>
          <p:cNvPicPr preferRelativeResize="0"/>
          <p:nvPr/>
        </p:nvPicPr>
        <p:blipFill rotWithShape="1">
          <a:blip r:embed="rId3">
            <a:alphaModFix/>
          </a:blip>
          <a:srcRect b="0" l="1418" r="1408" t="0"/>
          <a:stretch/>
        </p:blipFill>
        <p:spPr>
          <a:xfrm flipH="1">
            <a:off x="0" y="4727525"/>
            <a:ext cx="2511475" cy="25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4"/>
          <p:cNvPicPr preferRelativeResize="0"/>
          <p:nvPr/>
        </p:nvPicPr>
        <p:blipFill rotWithShape="1">
          <a:blip r:embed="rId4">
            <a:alphaModFix/>
          </a:blip>
          <a:srcRect b="0" l="13663" r="13656" t="0"/>
          <a:stretch/>
        </p:blipFill>
        <p:spPr>
          <a:xfrm>
            <a:off x="7389561" y="4808127"/>
            <a:ext cx="1766700" cy="2430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/>
          <p:nvPr/>
        </p:nvSpPr>
        <p:spPr>
          <a:xfrm>
            <a:off x="6021300" y="36034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440700" y="36034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7392900" y="36034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7812300" y="36034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82" name="Google Shape;382;p25"/>
          <p:cNvCxnSpPr>
            <a:stCxn id="380" idx="1"/>
          </p:cNvCxnSpPr>
          <p:nvPr/>
        </p:nvCxnSpPr>
        <p:spPr>
          <a:xfrm flipH="1">
            <a:off x="6583800" y="3813163"/>
            <a:ext cx="809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383" name="Google Shape;383;p25"/>
          <p:cNvSpPr/>
          <p:nvPr/>
        </p:nvSpPr>
        <p:spPr>
          <a:xfrm>
            <a:off x="7988075" y="3813163"/>
            <a:ext cx="547775" cy="386925"/>
          </a:xfrm>
          <a:custGeom>
            <a:rect b="b" l="l" r="r" t="t"/>
            <a:pathLst>
              <a:path extrusionOk="0" h="15477" w="21911">
                <a:moveTo>
                  <a:pt x="0" y="0"/>
                </a:moveTo>
                <a:lnTo>
                  <a:pt x="21911" y="0"/>
                </a:lnTo>
                <a:lnTo>
                  <a:pt x="21911" y="15477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sp>
      <p:cxnSp>
        <p:nvCxnSpPr>
          <p:cNvPr id="384" name="Google Shape;384;p25"/>
          <p:cNvCxnSpPr/>
          <p:nvPr/>
        </p:nvCxnSpPr>
        <p:spPr>
          <a:xfrm>
            <a:off x="8267256" y="4200093"/>
            <a:ext cx="53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25"/>
          <p:cNvSpPr txBox="1"/>
          <p:nvPr/>
        </p:nvSpPr>
        <p:spPr>
          <a:xfrm>
            <a:off x="5377250" y="495475"/>
            <a:ext cx="31407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ListaEnlazada()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L.append(a)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L.append(b)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print(str(L))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605950" y="495475"/>
            <a:ext cx="3793800" cy="18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class ListaEnlazada: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???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_Nodo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7" name="Google Shape;387;p25"/>
          <p:cNvPicPr preferRelativeResize="0"/>
          <p:nvPr/>
        </p:nvPicPr>
        <p:blipFill rotWithShape="1">
          <a:blip r:embed="rId3">
            <a:alphaModFix/>
          </a:blip>
          <a:srcRect b="0" l="1418" r="1408" t="0"/>
          <a:stretch/>
        </p:blipFill>
        <p:spPr>
          <a:xfrm flipH="1">
            <a:off x="0" y="4727525"/>
            <a:ext cx="2511475" cy="25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5"/>
          <p:cNvPicPr preferRelativeResize="0"/>
          <p:nvPr/>
        </p:nvPicPr>
        <p:blipFill rotWithShape="1">
          <a:blip r:embed="rId4">
            <a:alphaModFix/>
          </a:blip>
          <a:srcRect b="0" l="13663" r="13656" t="0"/>
          <a:stretch/>
        </p:blipFill>
        <p:spPr>
          <a:xfrm>
            <a:off x="7389561" y="4808127"/>
            <a:ext cx="1766700" cy="2430873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5"/>
          <p:cNvSpPr/>
          <p:nvPr/>
        </p:nvSpPr>
        <p:spPr>
          <a:xfrm>
            <a:off x="3638550" y="3184075"/>
            <a:ext cx="18669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ListaEnlazada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0" name="Google Shape;390;p25"/>
          <p:cNvSpPr/>
          <p:nvPr/>
        </p:nvSpPr>
        <p:spPr>
          <a:xfrm>
            <a:off x="3638550" y="3603475"/>
            <a:ext cx="18669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91" name="Google Shape;391;p25"/>
          <p:cNvCxnSpPr/>
          <p:nvPr/>
        </p:nvCxnSpPr>
        <p:spPr>
          <a:xfrm flipH="1">
            <a:off x="5212200" y="3813163"/>
            <a:ext cx="809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392" name="Google Shape;392;p25"/>
          <p:cNvSpPr txBox="1"/>
          <p:nvPr/>
        </p:nvSpPr>
        <p:spPr>
          <a:xfrm>
            <a:off x="4306200" y="2620138"/>
            <a:ext cx="531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6"/>
          <p:cNvSpPr/>
          <p:nvPr/>
        </p:nvSpPr>
        <p:spPr>
          <a:xfrm>
            <a:off x="6021300" y="36034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6440700" y="36034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7392900" y="36034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7812300" y="36034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1" name="Google Shape;401;p26"/>
          <p:cNvCxnSpPr>
            <a:stCxn id="399" idx="1"/>
          </p:cNvCxnSpPr>
          <p:nvPr/>
        </p:nvCxnSpPr>
        <p:spPr>
          <a:xfrm flipH="1">
            <a:off x="6583800" y="3813163"/>
            <a:ext cx="809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402" name="Google Shape;402;p26"/>
          <p:cNvSpPr/>
          <p:nvPr/>
        </p:nvSpPr>
        <p:spPr>
          <a:xfrm>
            <a:off x="7988075" y="3813163"/>
            <a:ext cx="547775" cy="386925"/>
          </a:xfrm>
          <a:custGeom>
            <a:rect b="b" l="l" r="r" t="t"/>
            <a:pathLst>
              <a:path extrusionOk="0" h="15477" w="21911">
                <a:moveTo>
                  <a:pt x="0" y="0"/>
                </a:moveTo>
                <a:lnTo>
                  <a:pt x="21911" y="0"/>
                </a:lnTo>
                <a:lnTo>
                  <a:pt x="21911" y="15477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sp>
      <p:cxnSp>
        <p:nvCxnSpPr>
          <p:cNvPr id="403" name="Google Shape;403;p26"/>
          <p:cNvCxnSpPr/>
          <p:nvPr/>
        </p:nvCxnSpPr>
        <p:spPr>
          <a:xfrm>
            <a:off x="8267256" y="4200093"/>
            <a:ext cx="53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26"/>
          <p:cNvSpPr txBox="1"/>
          <p:nvPr/>
        </p:nvSpPr>
        <p:spPr>
          <a:xfrm>
            <a:off x="5377250" y="495475"/>
            <a:ext cx="3140700" cy="21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 = ListaEnlazada()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L.append(a)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L.append(b)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print(str(L))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print(len(L))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26"/>
          <p:cNvSpPr txBox="1"/>
          <p:nvPr/>
        </p:nvSpPr>
        <p:spPr>
          <a:xfrm>
            <a:off x="6196350" y="2993863"/>
            <a:ext cx="531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26"/>
          <p:cNvSpPr txBox="1"/>
          <p:nvPr/>
        </p:nvSpPr>
        <p:spPr>
          <a:xfrm>
            <a:off x="7509900" y="2993863"/>
            <a:ext cx="531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26"/>
          <p:cNvSpPr txBox="1"/>
          <p:nvPr/>
        </p:nvSpPr>
        <p:spPr>
          <a:xfrm>
            <a:off x="605950" y="495475"/>
            <a:ext cx="3793800" cy="18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class ListaEnlazada: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???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class _Nodo: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8" name="Google Shape;408;p26"/>
          <p:cNvPicPr preferRelativeResize="0"/>
          <p:nvPr/>
        </p:nvPicPr>
        <p:blipFill rotWithShape="1">
          <a:blip r:embed="rId3">
            <a:alphaModFix/>
          </a:blip>
          <a:srcRect b="0" l="1418" r="1408" t="0"/>
          <a:stretch/>
        </p:blipFill>
        <p:spPr>
          <a:xfrm flipH="1">
            <a:off x="0" y="4727525"/>
            <a:ext cx="2511475" cy="25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6"/>
          <p:cNvPicPr preferRelativeResize="0"/>
          <p:nvPr/>
        </p:nvPicPr>
        <p:blipFill rotWithShape="1">
          <a:blip r:embed="rId4">
            <a:alphaModFix/>
          </a:blip>
          <a:srcRect b="0" l="13663" r="13656" t="0"/>
          <a:stretch/>
        </p:blipFill>
        <p:spPr>
          <a:xfrm>
            <a:off x="7389561" y="4808127"/>
            <a:ext cx="1766700" cy="2430873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6"/>
          <p:cNvSpPr/>
          <p:nvPr/>
        </p:nvSpPr>
        <p:spPr>
          <a:xfrm>
            <a:off x="3638550" y="3184075"/>
            <a:ext cx="18669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ListaEnlazada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1" name="Google Shape;411;p26"/>
          <p:cNvSpPr/>
          <p:nvPr/>
        </p:nvSpPr>
        <p:spPr>
          <a:xfrm>
            <a:off x="3638550" y="3603475"/>
            <a:ext cx="18669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prim: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2" name="Google Shape;412;p26"/>
          <p:cNvCxnSpPr/>
          <p:nvPr/>
        </p:nvCxnSpPr>
        <p:spPr>
          <a:xfrm rot="10800000">
            <a:off x="4481400" y="3813163"/>
            <a:ext cx="1539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413" name="Google Shape;413;p26"/>
          <p:cNvSpPr txBox="1"/>
          <p:nvPr/>
        </p:nvSpPr>
        <p:spPr>
          <a:xfrm>
            <a:off x="4306200" y="2620138"/>
            <a:ext cx="531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3638550" y="4024675"/>
            <a:ext cx="18669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cant:  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26"/>
          <p:cNvSpPr/>
          <p:nvPr/>
        </p:nvSpPr>
        <p:spPr>
          <a:xfrm rot="328734">
            <a:off x="-98582" y="2255219"/>
            <a:ext cx="3845870" cy="2124701"/>
          </a:xfrm>
          <a:prstGeom prst="cloudCallout">
            <a:avLst>
              <a:gd fmla="val -1727" name="adj1"/>
              <a:gd fmla="val 713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6"/>
          <p:cNvSpPr txBox="1"/>
          <p:nvPr/>
        </p:nvSpPr>
        <p:spPr>
          <a:xfrm>
            <a:off x="313800" y="2899975"/>
            <a:ext cx="30525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Invariante: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cant ==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cantidad de nodos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7"/>
          <p:cNvSpPr txBox="1"/>
          <p:nvPr>
            <p:ph idx="4294967295" type="ctrTitle"/>
          </p:nvPr>
        </p:nvSpPr>
        <p:spPr>
          <a:xfrm>
            <a:off x="-50" y="2133925"/>
            <a:ext cx="91440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BA1E6"/>
                </a:solidFill>
              </a:rPr>
              <a:t>Bonus tracks</a:t>
            </a:r>
            <a:endParaRPr b="1" sz="4500">
              <a:solidFill>
                <a:srgbClr val="0BA1E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/>
          <p:nvPr/>
        </p:nvSpPr>
        <p:spPr>
          <a:xfrm>
            <a:off x="6021300" y="36034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6440700" y="36034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9" name="Google Shape;429;p28"/>
          <p:cNvSpPr/>
          <p:nvPr/>
        </p:nvSpPr>
        <p:spPr>
          <a:xfrm>
            <a:off x="7392900" y="36034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0" name="Google Shape;430;p28"/>
          <p:cNvSpPr/>
          <p:nvPr/>
        </p:nvSpPr>
        <p:spPr>
          <a:xfrm>
            <a:off x="7812300" y="3603463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31" name="Google Shape;431;p28"/>
          <p:cNvCxnSpPr>
            <a:stCxn id="429" idx="1"/>
          </p:cNvCxnSpPr>
          <p:nvPr/>
        </p:nvCxnSpPr>
        <p:spPr>
          <a:xfrm flipH="1">
            <a:off x="6583800" y="3813163"/>
            <a:ext cx="809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432" name="Google Shape;432;p28"/>
          <p:cNvSpPr/>
          <p:nvPr/>
        </p:nvSpPr>
        <p:spPr>
          <a:xfrm>
            <a:off x="7988075" y="3813163"/>
            <a:ext cx="547775" cy="386925"/>
          </a:xfrm>
          <a:custGeom>
            <a:rect b="b" l="l" r="r" t="t"/>
            <a:pathLst>
              <a:path extrusionOk="0" h="15477" w="21911">
                <a:moveTo>
                  <a:pt x="0" y="0"/>
                </a:moveTo>
                <a:lnTo>
                  <a:pt x="21911" y="0"/>
                </a:lnTo>
                <a:lnTo>
                  <a:pt x="21911" y="15477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sp>
      <p:cxnSp>
        <p:nvCxnSpPr>
          <p:cNvPr id="433" name="Google Shape;433;p28"/>
          <p:cNvCxnSpPr/>
          <p:nvPr/>
        </p:nvCxnSpPr>
        <p:spPr>
          <a:xfrm>
            <a:off x="8267256" y="4200093"/>
            <a:ext cx="53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28"/>
          <p:cNvSpPr txBox="1"/>
          <p:nvPr/>
        </p:nvSpPr>
        <p:spPr>
          <a:xfrm>
            <a:off x="5377250" y="495475"/>
            <a:ext cx="3140700" cy="19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 = ListaEnlazada()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L.append(a)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L.append(b)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print(len(L))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 x in L: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print(x)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28"/>
          <p:cNvSpPr txBox="1"/>
          <p:nvPr/>
        </p:nvSpPr>
        <p:spPr>
          <a:xfrm>
            <a:off x="6196350" y="2993863"/>
            <a:ext cx="531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Google Shape;436;p28"/>
          <p:cNvSpPr txBox="1"/>
          <p:nvPr/>
        </p:nvSpPr>
        <p:spPr>
          <a:xfrm>
            <a:off x="7509900" y="2993863"/>
            <a:ext cx="531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28"/>
          <p:cNvSpPr txBox="1"/>
          <p:nvPr/>
        </p:nvSpPr>
        <p:spPr>
          <a:xfrm>
            <a:off x="605950" y="495475"/>
            <a:ext cx="28050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class ListaEnlazada: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???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8" name="Google Shape;438;p28"/>
          <p:cNvPicPr preferRelativeResize="0"/>
          <p:nvPr/>
        </p:nvPicPr>
        <p:blipFill rotWithShape="1">
          <a:blip r:embed="rId3">
            <a:alphaModFix/>
          </a:blip>
          <a:srcRect b="0" l="1418" r="1408" t="0"/>
          <a:stretch/>
        </p:blipFill>
        <p:spPr>
          <a:xfrm flipH="1">
            <a:off x="0" y="4727525"/>
            <a:ext cx="2511475" cy="25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8"/>
          <p:cNvPicPr preferRelativeResize="0"/>
          <p:nvPr/>
        </p:nvPicPr>
        <p:blipFill rotWithShape="1">
          <a:blip r:embed="rId4">
            <a:alphaModFix/>
          </a:blip>
          <a:srcRect b="0" l="13663" r="13656" t="0"/>
          <a:stretch/>
        </p:blipFill>
        <p:spPr>
          <a:xfrm>
            <a:off x="7389561" y="4808127"/>
            <a:ext cx="1766700" cy="2430873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8"/>
          <p:cNvSpPr/>
          <p:nvPr/>
        </p:nvSpPr>
        <p:spPr>
          <a:xfrm>
            <a:off x="3638550" y="3184075"/>
            <a:ext cx="18669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ListaEnlazada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1" name="Google Shape;441;p28"/>
          <p:cNvSpPr/>
          <p:nvPr/>
        </p:nvSpPr>
        <p:spPr>
          <a:xfrm>
            <a:off x="3638550" y="3603475"/>
            <a:ext cx="18669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42" name="Google Shape;442;p28"/>
          <p:cNvCxnSpPr/>
          <p:nvPr/>
        </p:nvCxnSpPr>
        <p:spPr>
          <a:xfrm flipH="1">
            <a:off x="5212200" y="3813163"/>
            <a:ext cx="809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443" name="Google Shape;443;p28"/>
          <p:cNvSpPr txBox="1"/>
          <p:nvPr/>
        </p:nvSpPr>
        <p:spPr>
          <a:xfrm>
            <a:off x="4306200" y="2620138"/>
            <a:ext cx="531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"/>
          <p:cNvSpPr txBox="1"/>
          <p:nvPr>
            <p:ph idx="4294967295" type="title"/>
          </p:nvPr>
        </p:nvSpPr>
        <p:spPr>
          <a:xfrm>
            <a:off x="311700" y="593375"/>
            <a:ext cx="4305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Iteradores</a:t>
            </a:r>
            <a:endParaRPr/>
          </a:p>
        </p:txBody>
      </p:sp>
      <p:sp>
        <p:nvSpPr>
          <p:cNvPr id="449" name="Google Shape;449;p29"/>
          <p:cNvSpPr txBox="1"/>
          <p:nvPr/>
        </p:nvSpPr>
        <p:spPr>
          <a:xfrm>
            <a:off x="706625" y="2811175"/>
            <a:ext cx="2691000" cy="76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&lt;...&gt;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29"/>
          <p:cNvSpPr txBox="1"/>
          <p:nvPr/>
        </p:nvSpPr>
        <p:spPr>
          <a:xfrm>
            <a:off x="4052050" y="2786000"/>
            <a:ext cx="3837000" cy="24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iterador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while True: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try: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iterador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except StopIteration: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 break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&lt;...&gt;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29"/>
          <p:cNvSpPr txBox="1"/>
          <p:nvPr/>
        </p:nvSpPr>
        <p:spPr>
          <a:xfrm>
            <a:off x="5243000" y="1867075"/>
            <a:ext cx="2888100" cy="486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__iter__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52" name="Google Shape;452;p29"/>
          <p:cNvCxnSpPr>
            <a:stCxn id="451" idx="2"/>
          </p:cNvCxnSpPr>
          <p:nvPr/>
        </p:nvCxnSpPr>
        <p:spPr>
          <a:xfrm flipH="1">
            <a:off x="6535250" y="2353975"/>
            <a:ext cx="151800" cy="45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3" name="Google Shape;453;p29"/>
          <p:cNvSpPr txBox="1"/>
          <p:nvPr/>
        </p:nvSpPr>
        <p:spPr>
          <a:xfrm>
            <a:off x="5834675" y="5085400"/>
            <a:ext cx="2888100" cy="486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iterador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__next__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54" name="Google Shape;454;p29"/>
          <p:cNvCxnSpPr/>
          <p:nvPr/>
        </p:nvCxnSpPr>
        <p:spPr>
          <a:xfrm rot="10800000">
            <a:off x="7413575" y="3994300"/>
            <a:ext cx="439500" cy="10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05" y="1530600"/>
            <a:ext cx="7991593" cy="379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3224750" y="508050"/>
            <a:ext cx="3374700" cy="5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Funciones</a:t>
            </a:r>
            <a:endParaRPr sz="2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Condiciones</a:t>
            </a:r>
            <a:endParaRPr sz="2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Ciclos</a:t>
            </a:r>
            <a:endParaRPr sz="2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Cadenas</a:t>
            </a:r>
            <a:endParaRPr sz="2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Tuplas y Listas</a:t>
            </a:r>
            <a:endParaRPr sz="2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Mutabilidad</a:t>
            </a:r>
            <a:endParaRPr sz="2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Algoritmos de búsqueda</a:t>
            </a:r>
            <a:endParaRPr sz="2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Contratos</a:t>
            </a:r>
            <a:endParaRPr sz="2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Diccionarios</a:t>
            </a:r>
            <a:endParaRPr sz="2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Archivos</a:t>
            </a:r>
            <a:endParaRPr sz="2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Excepciones</a:t>
            </a:r>
            <a:endParaRPr sz="2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Procesamiento de archivos</a:t>
            </a:r>
            <a:endParaRPr sz="2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Objetos</a:t>
            </a:r>
            <a:endParaRPr sz="2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Listas enlazadas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Pilas y colas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Recursión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Algoritmos de ordenamiento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/>
          <p:nvPr/>
        </p:nvSpPr>
        <p:spPr>
          <a:xfrm flipH="1">
            <a:off x="5311200" y="4435971"/>
            <a:ext cx="2113800" cy="59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Ud. está aquí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50" y="596925"/>
            <a:ext cx="328400" cy="3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50" y="901725"/>
            <a:ext cx="328400" cy="3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50" y="1206525"/>
            <a:ext cx="328400" cy="3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50" y="1511325"/>
            <a:ext cx="328400" cy="3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50" y="1816125"/>
            <a:ext cx="328400" cy="3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50" y="3035325"/>
            <a:ext cx="328400" cy="3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50" y="3340125"/>
            <a:ext cx="328400" cy="3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50" y="3644925"/>
            <a:ext cx="328400" cy="3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50" y="4254525"/>
            <a:ext cx="328400" cy="3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50" y="2120925"/>
            <a:ext cx="328400" cy="3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50" y="2730525"/>
            <a:ext cx="328400" cy="3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/>
          <p:nvPr/>
        </p:nvSpPr>
        <p:spPr>
          <a:xfrm>
            <a:off x="2279525" y="596925"/>
            <a:ext cx="328500" cy="2095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1719000" y="1339875"/>
            <a:ext cx="480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P1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2279525" y="2692425"/>
            <a:ext cx="328500" cy="1890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1719000" y="3332928"/>
            <a:ext cx="480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P2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2279525" y="4583025"/>
            <a:ext cx="328500" cy="1200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1719000" y="4789551"/>
            <a:ext cx="4809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P3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5"/>
          <p:cNvGrpSpPr/>
          <p:nvPr/>
        </p:nvGrpSpPr>
        <p:grpSpPr>
          <a:xfrm>
            <a:off x="1149170" y="1610238"/>
            <a:ext cx="1634480" cy="1128829"/>
            <a:chOff x="4159650" y="716500"/>
            <a:chExt cx="1927225" cy="1651059"/>
          </a:xfrm>
        </p:grpSpPr>
        <p:sp>
          <p:nvSpPr>
            <p:cNvPr id="92" name="Google Shape;92;p15"/>
            <p:cNvSpPr txBox="1"/>
            <p:nvPr/>
          </p:nvSpPr>
          <p:spPr>
            <a:xfrm>
              <a:off x="4159675" y="716500"/>
              <a:ext cx="1927200" cy="41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Proxima Nova"/>
                  <a:ea typeface="Proxima Nova"/>
                  <a:cs typeface="Proxima Nova"/>
                  <a:sym typeface="Proxima Nova"/>
                </a:rPr>
                <a:t>Tamagotchi</a:t>
              </a:r>
              <a:endParaRPr b="1" sz="18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4159665" y="1129184"/>
              <a:ext cx="1927200" cy="41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ánimo</a:t>
              </a:r>
              <a:endParaRPr sz="18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4159665" y="1541971"/>
              <a:ext cx="1927200" cy="41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525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hambre</a:t>
              </a:r>
              <a:endParaRPr sz="1800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4159650" y="1954759"/>
              <a:ext cx="1927200" cy="41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BA17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energía</a:t>
              </a:r>
              <a:endParaRPr sz="1800">
                <a:solidFill>
                  <a:srgbClr val="4BA17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96" name="Google Shape;96;p15"/>
          <p:cNvSpPr txBox="1"/>
          <p:nvPr/>
        </p:nvSpPr>
        <p:spPr>
          <a:xfrm>
            <a:off x="7205276" y="1197883"/>
            <a:ext cx="1317900" cy="282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dormir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7205276" y="1480114"/>
            <a:ext cx="1317900" cy="282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A173"/>
                </a:solidFill>
                <a:latin typeface="Proxima Nova"/>
                <a:ea typeface="Proxima Nova"/>
                <a:cs typeface="Proxima Nova"/>
                <a:sym typeface="Proxima Nova"/>
              </a:rPr>
              <a:t>⬆ energía</a:t>
            </a:r>
            <a:endParaRPr sz="1800">
              <a:solidFill>
                <a:srgbClr val="4BA17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7205276" y="1762346"/>
            <a:ext cx="1317900" cy="282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</a:rPr>
              <a:t>⬆ hambre</a:t>
            </a:r>
            <a:endParaRPr sz="1800">
              <a:solidFill>
                <a:srgbClr val="FF525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5626843" y="2177152"/>
            <a:ext cx="1317900" cy="282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jugar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5626843" y="2459383"/>
            <a:ext cx="1317900" cy="282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⬆ ánimo</a:t>
            </a:r>
            <a:endParaRPr sz="18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626843" y="2741614"/>
            <a:ext cx="1317900" cy="282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A173"/>
                </a:solidFill>
                <a:latin typeface="Proxima Nova"/>
                <a:ea typeface="Proxima Nova"/>
                <a:cs typeface="Proxima Nova"/>
                <a:sym typeface="Proxima Nova"/>
              </a:rPr>
              <a:t>⬇ energía</a:t>
            </a:r>
            <a:endParaRPr sz="1800">
              <a:solidFill>
                <a:srgbClr val="4BA17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626846" y="1197885"/>
            <a:ext cx="1317900" cy="282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alimentar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626846" y="1480116"/>
            <a:ext cx="1317900" cy="282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</a:rPr>
              <a:t>⬇ hambre</a:t>
            </a:r>
            <a:endParaRPr sz="1800">
              <a:solidFill>
                <a:srgbClr val="FF525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626846" y="1762348"/>
            <a:ext cx="1317900" cy="282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⬆ ánimo</a:t>
            </a:r>
            <a:endParaRPr sz="18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047693" y="1197889"/>
            <a:ext cx="1317900" cy="282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⏳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4047693" y="1762352"/>
            <a:ext cx="1317900" cy="282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</a:rPr>
              <a:t>⬆ hambre</a:t>
            </a:r>
            <a:endParaRPr sz="1800">
              <a:solidFill>
                <a:srgbClr val="FF525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4047693" y="1480120"/>
            <a:ext cx="1317900" cy="282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⬇ ánimo</a:t>
            </a:r>
            <a:endParaRPr sz="18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047693" y="2044575"/>
            <a:ext cx="1317900" cy="282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A173"/>
                </a:solidFill>
                <a:latin typeface="Proxima Nova"/>
                <a:ea typeface="Proxima Nova"/>
                <a:cs typeface="Proxima Nova"/>
                <a:sym typeface="Proxima Nova"/>
              </a:rPr>
              <a:t>⬇ energía</a:t>
            </a:r>
            <a:endParaRPr sz="1800">
              <a:solidFill>
                <a:srgbClr val="4BA17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073313" y="3880800"/>
            <a:ext cx="31692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def tamagotchi_crear():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(5, 5, 5)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4618413" y="3880800"/>
            <a:ext cx="31692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def tamagotchi_crear():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[5, 5, 5]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073325" y="4829675"/>
            <a:ext cx="3243600" cy="18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def tamagotchi_crear():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'animo': 5,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'hambre': 5,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'energia': 5,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4827088" y="4829675"/>
            <a:ext cx="32436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 Tamagotchi: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def __init__(self):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self.animo = 5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self.hambre = 5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self.energia = 5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-9075" y="0"/>
            <a:ext cx="9144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Tipo de Dato Abstracto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(TDA)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3650" y="3169925"/>
            <a:ext cx="91167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Implementación </a:t>
            </a: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(estructura de datos)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5" name="Google Shape;115;p15"/>
          <p:cNvCxnSpPr/>
          <p:nvPr/>
        </p:nvCxnSpPr>
        <p:spPr>
          <a:xfrm>
            <a:off x="9075" y="3156868"/>
            <a:ext cx="9116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5"/>
          <p:cNvSpPr txBox="1"/>
          <p:nvPr/>
        </p:nvSpPr>
        <p:spPr>
          <a:xfrm>
            <a:off x="9163" y="564900"/>
            <a:ext cx="3574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Valores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3583363" y="564900"/>
            <a:ext cx="5551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Operaciones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4277174" y="4102125"/>
            <a:ext cx="1844400" cy="47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11100100</a:t>
            </a:r>
            <a:endParaRPr sz="29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>
            <a:off x="9075" y="3156868"/>
            <a:ext cx="9116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6"/>
          <p:cNvSpPr txBox="1"/>
          <p:nvPr/>
        </p:nvSpPr>
        <p:spPr>
          <a:xfrm>
            <a:off x="749925" y="1485538"/>
            <a:ext cx="25491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..., -3, -2, -1, 0, 1, 2, 3, ...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5000675" y="1424200"/>
            <a:ext cx="36717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sumar(N, N) → N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restar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(N, N) → N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multiplicar(N, N) → N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division_entera(N, N) → N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-9075" y="0"/>
            <a:ext cx="9144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TDA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Número Entero</a:t>
            </a:r>
            <a:endParaRPr sz="24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9163" y="564900"/>
            <a:ext cx="3574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Valores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583363" y="564900"/>
            <a:ext cx="5551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Operaciones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836738" y="4037675"/>
            <a:ext cx="1500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-28 </a:t>
            </a:r>
            <a:r>
              <a:rPr lang="en" sz="29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🠲</a:t>
            </a:r>
            <a:endParaRPr sz="29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13650" y="3169925"/>
            <a:ext cx="91167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Implementación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895877" y="4940175"/>
            <a:ext cx="19437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 int: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17"/>
          <p:cNvCxnSpPr/>
          <p:nvPr/>
        </p:nvCxnSpPr>
        <p:spPr>
          <a:xfrm>
            <a:off x="9075" y="4377332"/>
            <a:ext cx="9116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7" name="Google Shape;137;p17"/>
          <p:cNvGrpSpPr/>
          <p:nvPr/>
        </p:nvGrpSpPr>
        <p:grpSpPr>
          <a:xfrm>
            <a:off x="4527200" y="5111850"/>
            <a:ext cx="2935900" cy="791400"/>
            <a:chOff x="393275" y="2313200"/>
            <a:chExt cx="2935900" cy="791400"/>
          </a:xfrm>
        </p:grpSpPr>
        <p:sp>
          <p:nvSpPr>
            <p:cNvPr id="138" name="Google Shape;138;p17"/>
            <p:cNvSpPr/>
            <p:nvPr/>
          </p:nvSpPr>
          <p:spPr>
            <a:xfrm>
              <a:off x="393275" y="2313200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a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812675" y="2313200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b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232075" y="2313200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c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1651475" y="2313200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d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2070875" y="2313200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e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490275" y="2313200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f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2909675" y="2313200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g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393275" y="2732600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0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812675" y="2732600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7" name="Google Shape;147;p17"/>
            <p:cNvSpPr txBox="1"/>
            <p:nvPr/>
          </p:nvSpPr>
          <p:spPr>
            <a:xfrm>
              <a:off x="1232075" y="2732600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1651500" y="2732600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2070875" y="2732600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2490325" y="2732600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2909775" y="2732600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6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4293050" y="1420775"/>
            <a:ext cx="3009600" cy="2627392"/>
            <a:chOff x="4293050" y="1649375"/>
            <a:chExt cx="3009600" cy="2627392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4293050" y="2511700"/>
              <a:ext cx="26829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obtener(L, i) → x</a:t>
              </a:r>
              <a:endParaRPr b="1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4293050" y="2080533"/>
              <a:ext cx="24018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asignar</a:t>
              </a: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(L, i, x)</a:t>
              </a:r>
              <a:endParaRPr b="1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4293050" y="1649375"/>
              <a:ext cx="27870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crear_vacía</a:t>
              </a: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() → L</a:t>
              </a:r>
              <a:endParaRPr b="1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6" name="Google Shape;156;p17"/>
            <p:cNvSpPr txBox="1"/>
            <p:nvPr/>
          </p:nvSpPr>
          <p:spPr>
            <a:xfrm>
              <a:off x="4293050" y="2942850"/>
              <a:ext cx="30096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agregar_al_final</a:t>
              </a: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(L, x)</a:t>
              </a:r>
              <a:endParaRPr b="1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4293050" y="3374008"/>
              <a:ext cx="30096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insertar</a:t>
              </a: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(L, i, x)</a:t>
              </a:r>
              <a:endParaRPr b="1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8" name="Google Shape;158;p17"/>
            <p:cNvSpPr txBox="1"/>
            <p:nvPr/>
          </p:nvSpPr>
          <p:spPr>
            <a:xfrm>
              <a:off x="4293050" y="3805167"/>
              <a:ext cx="30096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eliminar</a:t>
              </a: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(L, i)</a:t>
              </a:r>
              <a:endParaRPr b="1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9" name="Google Shape;159;p17"/>
          <p:cNvSpPr txBox="1"/>
          <p:nvPr/>
        </p:nvSpPr>
        <p:spPr>
          <a:xfrm>
            <a:off x="7624350" y="989600"/>
            <a:ext cx="1265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T(N)</a:t>
            </a:r>
            <a:endParaRPr b="1"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7624350" y="1420775"/>
            <a:ext cx="762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O(1)</a:t>
            </a:r>
            <a:endParaRPr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7624350" y="1851933"/>
            <a:ext cx="762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O(1)</a:t>
            </a:r>
            <a:endParaRPr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7624350" y="2283092"/>
            <a:ext cx="762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O(1)</a:t>
            </a:r>
            <a:endParaRPr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7624350" y="2714250"/>
            <a:ext cx="1425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O(1)/</a:t>
            </a:r>
            <a:r>
              <a:rPr lang="en" sz="1800">
                <a:solidFill>
                  <a:srgbClr val="FF5252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endParaRPr sz="1800">
              <a:solidFill>
                <a:srgbClr val="FF525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7624350" y="3145400"/>
            <a:ext cx="1156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-9075" y="0"/>
            <a:ext cx="9144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TDA </a:t>
            </a: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Lista</a:t>
            </a:r>
            <a:endParaRPr sz="24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9163" y="564900"/>
            <a:ext cx="3574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Valores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3583363" y="564900"/>
            <a:ext cx="5551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Operaciones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1680900" y="5069100"/>
            <a:ext cx="2595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Arreglo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o </a:t>
            </a: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Vector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13650" y="4411500"/>
            <a:ext cx="91167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Implementación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72925" y="1420775"/>
            <a:ext cx="22467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[]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[a]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[a b c d e f g]</a:t>
            </a:r>
            <a:endParaRPr b="1"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/>
        </p:nvSpPr>
        <p:spPr>
          <a:xfrm>
            <a:off x="577067" y="3221700"/>
            <a:ext cx="644700" cy="28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1297963" y="315315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1717363" y="315315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2136763" y="315315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2556163" y="315315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2975563" y="315315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3394963" y="315315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3814363" y="315315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1297963" y="3572550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1717363" y="3572550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2136763" y="3572550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2556188" y="3572550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2975563" y="3572550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3395013" y="3572550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3814463" y="3572550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2346513" y="4221750"/>
            <a:ext cx="419400" cy="41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1" name="Google Shape;191;p18"/>
          <p:cNvCxnSpPr>
            <a:stCxn id="190" idx="0"/>
            <a:endCxn id="186" idx="1"/>
          </p:cNvCxnSpPr>
          <p:nvPr/>
        </p:nvCxnSpPr>
        <p:spPr>
          <a:xfrm rot="10800000">
            <a:off x="2556213" y="3758550"/>
            <a:ext cx="0" cy="46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2" name="Google Shape;192;p18"/>
          <p:cNvSpPr/>
          <p:nvPr/>
        </p:nvSpPr>
        <p:spPr>
          <a:xfrm>
            <a:off x="4233763" y="315315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4233838" y="3572550"/>
            <a:ext cx="419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5578038" y="2521650"/>
            <a:ext cx="2268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gregar la celda 7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5578038" y="2826450"/>
            <a:ext cx="2268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L[7] ← L[6]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5578038" y="3131250"/>
            <a:ext cx="2268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L[6] ← L[5]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5578038" y="3436050"/>
            <a:ext cx="2268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L[5] ← L[4]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5578038" y="3740850"/>
            <a:ext cx="2268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L[4] ← L[3]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5578038" y="4045650"/>
            <a:ext cx="2268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L[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 ←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2556163" y="315315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2975563" y="315315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3394963" y="315315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3814363" y="315315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4233763" y="315315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5273238" y="2216850"/>
            <a:ext cx="25728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insertar </a:t>
            </a:r>
            <a:r>
              <a:rPr b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 en índice </a:t>
            </a:r>
            <a:r>
              <a:rPr b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/>
        </p:nvSpPr>
        <p:spPr>
          <a:xfrm>
            <a:off x="3600202" y="6004800"/>
            <a:ext cx="19437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 tuple: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5961502" y="6004800"/>
            <a:ext cx="19437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 list: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12" name="Google Shape;212;p19"/>
          <p:cNvGrpSpPr/>
          <p:nvPr/>
        </p:nvGrpSpPr>
        <p:grpSpPr>
          <a:xfrm>
            <a:off x="4293050" y="1420775"/>
            <a:ext cx="3009600" cy="2627392"/>
            <a:chOff x="4293050" y="1649375"/>
            <a:chExt cx="3009600" cy="2627392"/>
          </a:xfrm>
        </p:grpSpPr>
        <p:sp>
          <p:nvSpPr>
            <p:cNvPr id="213" name="Google Shape;213;p19"/>
            <p:cNvSpPr txBox="1"/>
            <p:nvPr/>
          </p:nvSpPr>
          <p:spPr>
            <a:xfrm>
              <a:off x="4293050" y="2511700"/>
              <a:ext cx="27870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obtener(L, i) → x</a:t>
              </a:r>
              <a:endParaRPr b="1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4" name="Google Shape;214;p19"/>
            <p:cNvSpPr txBox="1"/>
            <p:nvPr/>
          </p:nvSpPr>
          <p:spPr>
            <a:xfrm>
              <a:off x="4293050" y="2080533"/>
              <a:ext cx="24018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asignar(L, i, x)</a:t>
              </a:r>
              <a:endParaRPr b="1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5" name="Google Shape;215;p19"/>
            <p:cNvSpPr txBox="1"/>
            <p:nvPr/>
          </p:nvSpPr>
          <p:spPr>
            <a:xfrm>
              <a:off x="4293050" y="1649375"/>
              <a:ext cx="27870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crear_vacía() → L</a:t>
              </a:r>
              <a:endParaRPr b="1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6" name="Google Shape;216;p19"/>
            <p:cNvSpPr txBox="1"/>
            <p:nvPr/>
          </p:nvSpPr>
          <p:spPr>
            <a:xfrm>
              <a:off x="4293050" y="2942850"/>
              <a:ext cx="30096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agregar_al_final(L, x)</a:t>
              </a:r>
              <a:endParaRPr b="1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7" name="Google Shape;217;p19"/>
            <p:cNvSpPr txBox="1"/>
            <p:nvPr/>
          </p:nvSpPr>
          <p:spPr>
            <a:xfrm>
              <a:off x="4293050" y="3374008"/>
              <a:ext cx="30096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insertar(L, i, x)</a:t>
              </a:r>
              <a:endParaRPr b="1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8" name="Google Shape;218;p19"/>
            <p:cNvSpPr txBox="1"/>
            <p:nvPr/>
          </p:nvSpPr>
          <p:spPr>
            <a:xfrm>
              <a:off x="4293050" y="3805167"/>
              <a:ext cx="30096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eliminar(L, i)</a:t>
              </a:r>
              <a:endParaRPr b="1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19" name="Google Shape;219;p19"/>
          <p:cNvSpPr txBox="1"/>
          <p:nvPr/>
        </p:nvSpPr>
        <p:spPr>
          <a:xfrm>
            <a:off x="7624350" y="989600"/>
            <a:ext cx="1265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T(N)</a:t>
            </a:r>
            <a:endParaRPr b="1"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7624350" y="1420775"/>
            <a:ext cx="762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O(1)</a:t>
            </a:r>
            <a:endParaRPr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7624350" y="1851933"/>
            <a:ext cx="762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O(1)</a:t>
            </a:r>
            <a:endParaRPr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7624350" y="2283092"/>
            <a:ext cx="762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O(1)</a:t>
            </a:r>
            <a:endParaRPr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7624350" y="2714250"/>
            <a:ext cx="14631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O(1)/</a:t>
            </a:r>
            <a:r>
              <a:rPr lang="en" sz="1800">
                <a:solidFill>
                  <a:srgbClr val="FF5252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endParaRPr sz="1800">
              <a:solidFill>
                <a:srgbClr val="FF525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7624350" y="3145400"/>
            <a:ext cx="1156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7624350" y="3576575"/>
            <a:ext cx="1156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1238902" y="6004800"/>
            <a:ext cx="19437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 str: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9163" y="564900"/>
            <a:ext cx="3574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Valores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3583363" y="564900"/>
            <a:ext cx="5551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Operaciones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9" name="Google Shape;229;p19"/>
          <p:cNvCxnSpPr/>
          <p:nvPr/>
        </p:nvCxnSpPr>
        <p:spPr>
          <a:xfrm>
            <a:off x="9075" y="4377332"/>
            <a:ext cx="9116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0" name="Google Shape;230;p19"/>
          <p:cNvGrpSpPr/>
          <p:nvPr/>
        </p:nvGrpSpPr>
        <p:grpSpPr>
          <a:xfrm>
            <a:off x="4527200" y="5111850"/>
            <a:ext cx="2935900" cy="791400"/>
            <a:chOff x="393275" y="2313200"/>
            <a:chExt cx="2935900" cy="791400"/>
          </a:xfrm>
        </p:grpSpPr>
        <p:sp>
          <p:nvSpPr>
            <p:cNvPr id="231" name="Google Shape;231;p19"/>
            <p:cNvSpPr/>
            <p:nvPr/>
          </p:nvSpPr>
          <p:spPr>
            <a:xfrm>
              <a:off x="393275" y="2313200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a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812675" y="2313200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b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1232075" y="2313200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c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1651475" y="2313200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d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2070875" y="2313200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e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2490275" y="2313200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f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2909675" y="2313200"/>
              <a:ext cx="419400" cy="41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g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38" name="Google Shape;238;p19"/>
            <p:cNvSpPr txBox="1"/>
            <p:nvPr/>
          </p:nvSpPr>
          <p:spPr>
            <a:xfrm>
              <a:off x="393275" y="2732600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0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39" name="Google Shape;239;p19"/>
            <p:cNvSpPr txBox="1"/>
            <p:nvPr/>
          </p:nvSpPr>
          <p:spPr>
            <a:xfrm>
              <a:off x="812675" y="2732600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0" name="Google Shape;240;p19"/>
            <p:cNvSpPr txBox="1"/>
            <p:nvPr/>
          </p:nvSpPr>
          <p:spPr>
            <a:xfrm>
              <a:off x="1232075" y="2732600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1" name="Google Shape;241;p19"/>
            <p:cNvSpPr txBox="1"/>
            <p:nvPr/>
          </p:nvSpPr>
          <p:spPr>
            <a:xfrm>
              <a:off x="1651500" y="2732600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2" name="Google Shape;242;p19"/>
            <p:cNvSpPr txBox="1"/>
            <p:nvPr/>
          </p:nvSpPr>
          <p:spPr>
            <a:xfrm>
              <a:off x="2070875" y="2732600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3" name="Google Shape;243;p19"/>
            <p:cNvSpPr txBox="1"/>
            <p:nvPr/>
          </p:nvSpPr>
          <p:spPr>
            <a:xfrm>
              <a:off x="2490325" y="2732600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4" name="Google Shape;244;p19"/>
            <p:cNvSpPr txBox="1"/>
            <p:nvPr/>
          </p:nvSpPr>
          <p:spPr>
            <a:xfrm>
              <a:off x="2909775" y="2732600"/>
              <a:ext cx="4194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6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45" name="Google Shape;245;p19"/>
          <p:cNvSpPr txBox="1"/>
          <p:nvPr/>
        </p:nvSpPr>
        <p:spPr>
          <a:xfrm>
            <a:off x="1680900" y="5069100"/>
            <a:ext cx="2595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Arreglo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o </a:t>
            </a: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Vector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13650" y="4411500"/>
            <a:ext cx="91167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Implementación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-9075" y="0"/>
            <a:ext cx="9144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TDA </a:t>
            </a: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Lista</a:t>
            </a:r>
            <a:endParaRPr sz="24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672925" y="1420775"/>
            <a:ext cx="22467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[]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[a]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[a b c d e f g]</a:t>
            </a:r>
            <a:endParaRPr b="1"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5250"/>
            <a:ext cx="9144000" cy="44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0"/>
          <p:cNvSpPr txBox="1"/>
          <p:nvPr>
            <p:ph idx="4294967295" type="ctrTitle"/>
          </p:nvPr>
        </p:nvSpPr>
        <p:spPr>
          <a:xfrm>
            <a:off x="338100" y="5921800"/>
            <a:ext cx="81231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L</a:t>
            </a:r>
            <a:r>
              <a:rPr lang="en" sz="3600">
                <a:solidFill>
                  <a:srgbClr val="FFFFFF"/>
                </a:solidFill>
              </a:rPr>
              <a:t>ista Enlazada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/>
        </p:nvSpPr>
        <p:spPr>
          <a:xfrm>
            <a:off x="3469800" y="1918500"/>
            <a:ext cx="2204400" cy="36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Nodo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1185650" y="39261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1605050" y="39261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2557250" y="39261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2976650" y="39261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3928850" y="39261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4348250" y="39261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5300450" y="39261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5719850" y="39261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6672050" y="39261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7091450" y="3926100"/>
            <a:ext cx="419400" cy="4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70" name="Google Shape;270;p21"/>
          <p:cNvCxnSpPr>
            <a:stCxn id="262" idx="1"/>
          </p:cNvCxnSpPr>
          <p:nvPr/>
        </p:nvCxnSpPr>
        <p:spPr>
          <a:xfrm flipH="1">
            <a:off x="1748150" y="4135800"/>
            <a:ext cx="809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271" name="Google Shape;271;p21"/>
          <p:cNvCxnSpPr/>
          <p:nvPr/>
        </p:nvCxnSpPr>
        <p:spPr>
          <a:xfrm flipH="1">
            <a:off x="3119750" y="4135800"/>
            <a:ext cx="809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272" name="Google Shape;272;p21"/>
          <p:cNvCxnSpPr/>
          <p:nvPr/>
        </p:nvCxnSpPr>
        <p:spPr>
          <a:xfrm flipH="1">
            <a:off x="4491350" y="4135800"/>
            <a:ext cx="809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273" name="Google Shape;273;p21"/>
          <p:cNvCxnSpPr/>
          <p:nvPr/>
        </p:nvCxnSpPr>
        <p:spPr>
          <a:xfrm flipH="1">
            <a:off x="5862950" y="4135800"/>
            <a:ext cx="809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274" name="Google Shape;274;p21"/>
          <p:cNvSpPr/>
          <p:nvPr/>
        </p:nvSpPr>
        <p:spPr>
          <a:xfrm>
            <a:off x="7234550" y="4137600"/>
            <a:ext cx="547775" cy="386925"/>
          </a:xfrm>
          <a:custGeom>
            <a:rect b="b" l="l" r="r" t="t"/>
            <a:pathLst>
              <a:path extrusionOk="0" h="15477" w="21911">
                <a:moveTo>
                  <a:pt x="0" y="0"/>
                </a:moveTo>
                <a:lnTo>
                  <a:pt x="21911" y="0"/>
                </a:lnTo>
                <a:lnTo>
                  <a:pt x="21911" y="15477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sp>
      <p:cxnSp>
        <p:nvCxnSpPr>
          <p:cNvPr id="275" name="Google Shape;275;p21"/>
          <p:cNvCxnSpPr/>
          <p:nvPr/>
        </p:nvCxnSpPr>
        <p:spPr>
          <a:xfrm>
            <a:off x="7513731" y="4524530"/>
            <a:ext cx="53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21"/>
          <p:cNvSpPr txBox="1"/>
          <p:nvPr/>
        </p:nvSpPr>
        <p:spPr>
          <a:xfrm>
            <a:off x="3469800" y="2282300"/>
            <a:ext cx="2204400" cy="363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dato: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&lt;?&gt;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21"/>
          <p:cNvSpPr txBox="1"/>
          <p:nvPr/>
        </p:nvSpPr>
        <p:spPr>
          <a:xfrm>
            <a:off x="3469800" y="2646100"/>
            <a:ext cx="2204400" cy="363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próximo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&lt;Nodo&gt;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