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Proxima Nova Extrabold"/>
      <p:bold r:id="rId33"/>
    </p:embeddedFont>
    <p:embeddedFont>
      <p:font typeface="Proxima Nova Semibold"/>
      <p:regular r:id="rId34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Extrabold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79241c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79241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dd139dbf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dd139db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dd139dbf_0_4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dd139db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a9f4dd02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a9f4dd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7dd139dbf_0_3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7dd139db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7dd139dbf_0_4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7dd139db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7dd139dbf_0_4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7dd139db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7dd139dbf_0_4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7dd139db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7dd139dbf_0_4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7dd139db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ad7978273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ad79782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ad797827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ad7978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ac3e337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ac3e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7dd139dbf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7dd139db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7d899cfaa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7d899cf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639bb32b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639bb3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79241c93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79241c9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b899907b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b899907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dd139dbf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dd139d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a9f4dd0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a9f4d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dd139dbf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dd139d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dd139dbf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dd139db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dd139dbf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dd139db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c00fffae5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c00fffa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://panthema.net/2013/sound-of-sortin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19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Algoritmos de ordenamiento II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91875" y="29046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391875" y="34380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047375" y="15710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7059518" y="21044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2518350" y="21044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Mejor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3776925" y="2104488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Promedio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5492075" y="21044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9" name="Google Shape;269;p22"/>
          <p:cNvCxnSpPr/>
          <p:nvPr/>
        </p:nvCxnSpPr>
        <p:spPr>
          <a:xfrm>
            <a:off x="235850" y="2813938"/>
            <a:ext cx="871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2"/>
          <p:cNvSpPr txBox="1"/>
          <p:nvPr/>
        </p:nvSpPr>
        <p:spPr>
          <a:xfrm>
            <a:off x="391875" y="402761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91875" y="4688109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Quicksort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6991418" y="4038255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8066451" y="21045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in-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place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8066443" y="29046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8066443" y="34380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8066443" y="40476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✘</a:t>
            </a:r>
            <a:endParaRPr baseline="30000"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2282826" y="2924900"/>
            <a:ext cx="1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3855011" y="2924900"/>
            <a:ext cx="1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5387715" y="2924900"/>
            <a:ext cx="123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6985953" y="29248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2237527" y="3458300"/>
            <a:ext cx="123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3855052" y="3458300"/>
            <a:ext cx="1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5432961" y="3458300"/>
            <a:ext cx="1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6985953" y="34582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" name="Google Shape;285;p22"/>
          <p:cNvGrpSpPr/>
          <p:nvPr/>
        </p:nvGrpSpPr>
        <p:grpSpPr>
          <a:xfrm>
            <a:off x="2076125" y="4038268"/>
            <a:ext cx="4909825" cy="598800"/>
            <a:chOff x="2076125" y="4047675"/>
            <a:chExt cx="4909825" cy="598800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2076125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37216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52852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/>
        </p:nvSpPr>
        <p:spPr>
          <a:xfrm>
            <a:off x="435425" y="1587475"/>
            <a:ext cx="36558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len(L) &lt; 2: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med = len(L) //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izq =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(L[:med])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der =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(L[med:])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(izq, der)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4145650" y="1587475"/>
            <a:ext cx="5052900" cy="4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(L1, L2):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i, j = 0,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 = []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&lt; len(L1)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j &lt; len(L2):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L1[i] &lt; L2[j]: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R.append(L1[i])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i +=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R.append(L2[j])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j +=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 += L1[i:]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 += L2[j:]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3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idx="4294967295" type="title"/>
          </p:nvPr>
        </p:nvSpPr>
        <p:spPr>
          <a:xfrm>
            <a:off x="311700" y="284950"/>
            <a:ext cx="2219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1" name="Google Shape;301;p24"/>
          <p:cNvSpPr txBox="1"/>
          <p:nvPr>
            <p:ph idx="4294967295" type="body"/>
          </p:nvPr>
        </p:nvSpPr>
        <p:spPr>
          <a:xfrm>
            <a:off x="511550" y="2501750"/>
            <a:ext cx="45507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len(L) ≤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menores, pivote, mayores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menores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(menores)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mayores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(mayores)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menores + [p] + mayores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4"/>
          <p:cNvSpPr txBox="1"/>
          <p:nvPr>
            <p:ph idx="4294967295" type="body"/>
          </p:nvPr>
        </p:nvSpPr>
        <p:spPr>
          <a:xfrm>
            <a:off x="0" y="2142500"/>
            <a:ext cx="4372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685375" y="1545700"/>
            <a:ext cx="4073100" cy="36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24"/>
          <p:cNvCxnSpPr>
            <a:endCxn id="303" idx="0"/>
          </p:cNvCxnSpPr>
          <p:nvPr/>
        </p:nvCxnSpPr>
        <p:spPr>
          <a:xfrm>
            <a:off x="6721925" y="1115800"/>
            <a:ext cx="0" cy="429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4"/>
          <p:cNvCxnSpPr>
            <a:stCxn id="303" idx="2"/>
          </p:cNvCxnSpPr>
          <p:nvPr/>
        </p:nvCxnSpPr>
        <p:spPr>
          <a:xfrm>
            <a:off x="6721925" y="5197900"/>
            <a:ext cx="0" cy="46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4"/>
          <p:cNvSpPr txBox="1"/>
          <p:nvPr/>
        </p:nvSpPr>
        <p:spPr>
          <a:xfrm>
            <a:off x="5779925" y="1545700"/>
            <a:ext cx="18840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endParaRPr sz="18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52928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7011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1094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65177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69260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73343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7742675" y="738400"/>
            <a:ext cx="408300" cy="3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52928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57011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61094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65177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69260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3343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742675" y="56587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1" name="Google Shape;321;p24"/>
          <p:cNvGrpSpPr/>
          <p:nvPr/>
        </p:nvGrpSpPr>
        <p:grpSpPr>
          <a:xfrm>
            <a:off x="4988075" y="2393200"/>
            <a:ext cx="1633200" cy="346500"/>
            <a:chOff x="4988075" y="2393200"/>
            <a:chExt cx="1633200" cy="346500"/>
          </a:xfrm>
        </p:grpSpPr>
        <p:sp>
          <p:nvSpPr>
            <p:cNvPr id="322" name="Google Shape;322;p24"/>
            <p:cNvSpPr txBox="1"/>
            <p:nvPr/>
          </p:nvSpPr>
          <p:spPr>
            <a:xfrm>
              <a:off x="49880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53963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58046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62129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6" name="Google Shape;326;p24"/>
          <p:cNvSpPr txBox="1"/>
          <p:nvPr/>
        </p:nvSpPr>
        <p:spPr>
          <a:xfrm>
            <a:off x="6926075" y="2393200"/>
            <a:ext cx="408300" cy="3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7" name="Google Shape;327;p24"/>
          <p:cNvGrpSpPr/>
          <p:nvPr/>
        </p:nvGrpSpPr>
        <p:grpSpPr>
          <a:xfrm>
            <a:off x="7639175" y="2393200"/>
            <a:ext cx="816600" cy="346500"/>
            <a:chOff x="7639175" y="2393200"/>
            <a:chExt cx="816600" cy="346500"/>
          </a:xfrm>
        </p:grpSpPr>
        <p:sp>
          <p:nvSpPr>
            <p:cNvPr id="328" name="Google Shape;328;p24"/>
            <p:cNvSpPr txBox="1"/>
            <p:nvPr/>
          </p:nvSpPr>
          <p:spPr>
            <a:xfrm>
              <a:off x="76391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8047475" y="2393200"/>
              <a:ext cx="408300" cy="346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30" name="Google Shape;330;p24"/>
          <p:cNvCxnSpPr>
            <a:endCxn id="324" idx="0"/>
          </p:cNvCxnSpPr>
          <p:nvPr/>
        </p:nvCxnSpPr>
        <p:spPr>
          <a:xfrm flipH="1">
            <a:off x="6008825" y="1932100"/>
            <a:ext cx="168900" cy="461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4"/>
          <p:cNvCxnSpPr>
            <a:endCxn id="328" idx="0"/>
          </p:cNvCxnSpPr>
          <p:nvPr/>
        </p:nvCxnSpPr>
        <p:spPr>
          <a:xfrm>
            <a:off x="7334525" y="1932100"/>
            <a:ext cx="508800" cy="461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4"/>
          <p:cNvCxnSpPr>
            <a:stCxn id="306" idx="2"/>
          </p:cNvCxnSpPr>
          <p:nvPr/>
        </p:nvCxnSpPr>
        <p:spPr>
          <a:xfrm>
            <a:off x="6721925" y="1932400"/>
            <a:ext cx="408300" cy="445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4"/>
          <p:cNvSpPr txBox="1"/>
          <p:nvPr/>
        </p:nvSpPr>
        <p:spPr>
          <a:xfrm>
            <a:off x="4807975" y="3178450"/>
            <a:ext cx="18840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6798125" y="3178450"/>
            <a:ext cx="18840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24"/>
          <p:cNvCxnSpPr>
            <a:stCxn id="328" idx="2"/>
            <a:endCxn id="334" idx="0"/>
          </p:cNvCxnSpPr>
          <p:nvPr/>
        </p:nvCxnSpPr>
        <p:spPr>
          <a:xfrm flipH="1">
            <a:off x="7740125" y="2739700"/>
            <a:ext cx="103200" cy="438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4"/>
          <p:cNvCxnSpPr>
            <a:stCxn id="323" idx="2"/>
            <a:endCxn id="333" idx="0"/>
          </p:cNvCxnSpPr>
          <p:nvPr/>
        </p:nvCxnSpPr>
        <p:spPr>
          <a:xfrm>
            <a:off x="5600525" y="2739700"/>
            <a:ext cx="149400" cy="438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7" name="Google Shape;337;p24"/>
          <p:cNvGrpSpPr/>
          <p:nvPr/>
        </p:nvGrpSpPr>
        <p:grpSpPr>
          <a:xfrm>
            <a:off x="4933375" y="4047988"/>
            <a:ext cx="1633200" cy="346500"/>
            <a:chOff x="4933375" y="4047988"/>
            <a:chExt cx="1633200" cy="346500"/>
          </a:xfrm>
        </p:grpSpPr>
        <p:sp>
          <p:nvSpPr>
            <p:cNvPr id="338" name="Google Shape;338;p24"/>
            <p:cNvSpPr txBox="1"/>
            <p:nvPr/>
          </p:nvSpPr>
          <p:spPr>
            <a:xfrm>
              <a:off x="493337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534167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574997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615827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42" name="Google Shape;342;p24"/>
          <p:cNvGrpSpPr/>
          <p:nvPr/>
        </p:nvGrpSpPr>
        <p:grpSpPr>
          <a:xfrm>
            <a:off x="7331825" y="4047988"/>
            <a:ext cx="816600" cy="346500"/>
            <a:chOff x="7331825" y="4047988"/>
            <a:chExt cx="816600" cy="346500"/>
          </a:xfrm>
        </p:grpSpPr>
        <p:sp>
          <p:nvSpPr>
            <p:cNvPr id="343" name="Google Shape;343;p24"/>
            <p:cNvSpPr txBox="1"/>
            <p:nvPr/>
          </p:nvSpPr>
          <p:spPr>
            <a:xfrm>
              <a:off x="733182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7740125" y="4047988"/>
              <a:ext cx="408300" cy="346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45" name="Google Shape;345;p24"/>
          <p:cNvCxnSpPr>
            <a:stCxn id="333" idx="2"/>
          </p:cNvCxnSpPr>
          <p:nvPr/>
        </p:nvCxnSpPr>
        <p:spPr>
          <a:xfrm>
            <a:off x="5749975" y="3565150"/>
            <a:ext cx="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4"/>
          <p:cNvCxnSpPr>
            <a:stCxn id="334" idx="2"/>
          </p:cNvCxnSpPr>
          <p:nvPr/>
        </p:nvCxnSpPr>
        <p:spPr>
          <a:xfrm>
            <a:off x="7740125" y="35651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4"/>
          <p:cNvSpPr txBox="1"/>
          <p:nvPr/>
        </p:nvSpPr>
        <p:spPr>
          <a:xfrm>
            <a:off x="5850575" y="4811200"/>
            <a:ext cx="17427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concatenar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8" name="Google Shape;348;p24"/>
          <p:cNvCxnSpPr>
            <a:stCxn id="340" idx="2"/>
            <a:endCxn id="347" idx="0"/>
          </p:cNvCxnSpPr>
          <p:nvPr/>
        </p:nvCxnSpPr>
        <p:spPr>
          <a:xfrm>
            <a:off x="5954125" y="4394488"/>
            <a:ext cx="767700" cy="41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>
            <a:stCxn id="343" idx="2"/>
            <a:endCxn id="347" idx="0"/>
          </p:cNvCxnSpPr>
          <p:nvPr/>
        </p:nvCxnSpPr>
        <p:spPr>
          <a:xfrm flipH="1">
            <a:off x="6721775" y="4394488"/>
            <a:ext cx="814200" cy="41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4"/>
          <p:cNvSpPr txBox="1"/>
          <p:nvPr/>
        </p:nvSpPr>
        <p:spPr>
          <a:xfrm>
            <a:off x="4878675" y="3229425"/>
            <a:ext cx="1742700" cy="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6859875" y="3229425"/>
            <a:ext cx="1742700" cy="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2" name="Google Shape;352;p24"/>
          <p:cNvCxnSpPr>
            <a:stCxn id="326" idx="2"/>
            <a:endCxn id="347" idx="0"/>
          </p:cNvCxnSpPr>
          <p:nvPr/>
        </p:nvCxnSpPr>
        <p:spPr>
          <a:xfrm flipH="1">
            <a:off x="6721925" y="2739700"/>
            <a:ext cx="408300" cy="20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4"/>
          <p:cNvSpPr txBox="1"/>
          <p:nvPr/>
        </p:nvSpPr>
        <p:spPr>
          <a:xfrm>
            <a:off x="4609175" y="1198604"/>
            <a:ext cx="174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235500" y="989225"/>
            <a:ext cx="343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devuelve una lista ordenada</a:t>
            </a:r>
            <a:b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(no modifica L)</a:t>
            </a: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1"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5" name="Google Shape;355;p24"/>
          <p:cNvCxnSpPr/>
          <p:nvPr/>
        </p:nvCxnSpPr>
        <p:spPr>
          <a:xfrm>
            <a:off x="1017400" y="1755900"/>
            <a:ext cx="11691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3530525" y="603300"/>
            <a:ext cx="5352300" cy="5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len(L) &lt; 2: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menores, med, mayores =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(menores) 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[med] 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(mayores)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pivote = L[0]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menores = []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mayores = []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range(1, len(L)):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L[i] &lt; pivote: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menores.append(L[i])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mayores.append(L[i])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menores, pivote, mayores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25"/>
          <p:cNvSpPr txBox="1"/>
          <p:nvPr>
            <p:ph idx="4294967295" type="title"/>
          </p:nvPr>
        </p:nvSpPr>
        <p:spPr>
          <a:xfrm>
            <a:off x="311700" y="284950"/>
            <a:ext cx="2219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38807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/>
          <p:nvPr/>
        </p:nvSpPr>
        <p:spPr>
          <a:xfrm>
            <a:off x="2059200" y="4617375"/>
            <a:ext cx="2021400" cy="763500"/>
          </a:xfrm>
          <a:prstGeom prst="wedgeRoundRectCallout">
            <a:avLst>
              <a:gd fmla="val -86688" name="adj1"/>
              <a:gd fmla="val -2386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T(N) ∈ O(N)</a:t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1502875" y="1449625"/>
            <a:ext cx="1878900" cy="763500"/>
          </a:xfrm>
          <a:prstGeom prst="wedgeRoundRectCallout">
            <a:avLst>
              <a:gd fmla="val -57575" name="adj1"/>
              <a:gd fmla="val 25202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T(N) ∈ O(?)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idx="4294967295" type="title"/>
          </p:nvPr>
        </p:nvSpPr>
        <p:spPr>
          <a:xfrm>
            <a:off x="311700" y="284950"/>
            <a:ext cx="6246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850"/>
            <a:ext cx="8839200" cy="50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237574"/>
            <a:ext cx="8148651" cy="618069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>
            <p:ph idx="4294967295" type="title"/>
          </p:nvPr>
        </p:nvSpPr>
        <p:spPr>
          <a:xfrm>
            <a:off x="235500" y="56350"/>
            <a:ext cx="62469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Quicksort: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mejor caso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1001650" y="1050925"/>
            <a:ext cx="27105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O(N log</a:t>
            </a:r>
            <a:r>
              <a:rPr baseline="-25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0" y="3328275"/>
            <a:ext cx="80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815800" y="1465375"/>
            <a:ext cx="88500" cy="43125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idx="4294967295" type="title"/>
          </p:nvPr>
        </p:nvSpPr>
        <p:spPr>
          <a:xfrm>
            <a:off x="311700" y="284950"/>
            <a:ext cx="2219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00" y="159100"/>
            <a:ext cx="2846200" cy="65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02" y="0"/>
            <a:ext cx="6792550" cy="66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>
            <p:ph idx="4294967295" type="title"/>
          </p:nvPr>
        </p:nvSpPr>
        <p:spPr>
          <a:xfrm>
            <a:off x="311700" y="0"/>
            <a:ext cx="62469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Quicksort: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peor caso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710301" y="1004700"/>
            <a:ext cx="22857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O(N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913575" y="3645325"/>
            <a:ext cx="640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1634600" y="1200925"/>
            <a:ext cx="108900" cy="549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/>
        </p:nvSpPr>
        <p:spPr>
          <a:xfrm>
            <a:off x="391875" y="28284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391875" y="33618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4047375" y="14948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7059518" y="20282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2518350" y="20282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Mejor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30"/>
          <p:cNvSpPr txBox="1"/>
          <p:nvPr/>
        </p:nvSpPr>
        <p:spPr>
          <a:xfrm>
            <a:off x="3776925" y="2028288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Promedio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5492075" y="20282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6" name="Google Shape;406;p30"/>
          <p:cNvCxnSpPr/>
          <p:nvPr/>
        </p:nvCxnSpPr>
        <p:spPr>
          <a:xfrm>
            <a:off x="235850" y="2737738"/>
            <a:ext cx="871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0"/>
          <p:cNvSpPr txBox="1"/>
          <p:nvPr/>
        </p:nvSpPr>
        <p:spPr>
          <a:xfrm>
            <a:off x="391875" y="395141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391875" y="4535709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Quicksort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6991418" y="3971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8066451" y="20283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in-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place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8066443" y="2828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066443" y="33618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8066443" y="3971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✘</a:t>
            </a:r>
            <a:endParaRPr baseline="30000"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6991418" y="45356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8066443" y="45356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✘</a:t>
            </a:r>
            <a:endParaRPr baseline="30000"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500" y="4764050"/>
            <a:ext cx="1143000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30"/>
          <p:cNvGrpSpPr/>
          <p:nvPr/>
        </p:nvGrpSpPr>
        <p:grpSpPr>
          <a:xfrm>
            <a:off x="2076150" y="4541100"/>
            <a:ext cx="4598060" cy="598812"/>
            <a:chOff x="2076150" y="5160107"/>
            <a:chExt cx="4598060" cy="598812"/>
          </a:xfrm>
        </p:grpSpPr>
        <p:sp>
          <p:nvSpPr>
            <p:cNvPr id="418" name="Google Shape;418;p30"/>
            <p:cNvSpPr txBox="1"/>
            <p:nvPr/>
          </p:nvSpPr>
          <p:spPr>
            <a:xfrm>
              <a:off x="5333210" y="5160107"/>
              <a:ext cx="13410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</a:t>
              </a:r>
              <a:r>
                <a:rPr baseline="30000" lang="en" sz="2400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" sz="2400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aseline="30000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0"/>
            <p:cNvSpPr txBox="1"/>
            <p:nvPr/>
          </p:nvSpPr>
          <p:spPr>
            <a:xfrm>
              <a:off x="3743850" y="5160119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0"/>
            <p:cNvSpPr txBox="1"/>
            <p:nvPr/>
          </p:nvSpPr>
          <p:spPr>
            <a:xfrm>
              <a:off x="2076150" y="5160119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1" name="Google Shape;421;p30"/>
          <p:cNvSpPr txBox="1"/>
          <p:nvPr/>
        </p:nvSpPr>
        <p:spPr>
          <a:xfrm>
            <a:off x="2370458" y="2924888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3755260" y="2924900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5333210" y="2924900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985953" y="29248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2281077" y="3458300"/>
            <a:ext cx="1143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3670255" y="3458300"/>
            <a:ext cx="1511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5333253" y="3458300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6985953" y="34582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30"/>
          <p:cNvGrpSpPr/>
          <p:nvPr/>
        </p:nvGrpSpPr>
        <p:grpSpPr>
          <a:xfrm>
            <a:off x="2076125" y="3971475"/>
            <a:ext cx="4909825" cy="598800"/>
            <a:chOff x="2076125" y="4047675"/>
            <a:chExt cx="4909825" cy="598800"/>
          </a:xfrm>
        </p:grpSpPr>
        <p:sp>
          <p:nvSpPr>
            <p:cNvPr id="430" name="Google Shape;430;p30"/>
            <p:cNvSpPr txBox="1"/>
            <p:nvPr/>
          </p:nvSpPr>
          <p:spPr>
            <a:xfrm>
              <a:off x="2076125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0"/>
            <p:cNvSpPr txBox="1"/>
            <p:nvPr/>
          </p:nvSpPr>
          <p:spPr>
            <a:xfrm>
              <a:off x="37216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30"/>
            <p:cNvSpPr txBox="1"/>
            <p:nvPr/>
          </p:nvSpPr>
          <p:spPr>
            <a:xfrm>
              <a:off x="52852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/>
        </p:nvSpPr>
        <p:spPr>
          <a:xfrm>
            <a:off x="1895850" y="755700"/>
            <a:ext cx="6057600" cy="5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_quicksort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0, len(L) - 1)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_quicksort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desde, hasta):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desde &gt;= hasta: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pivote = </a:t>
            </a: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desde, hasta)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_quicksort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desde, pivote - 1)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_quicksort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pivote + 1, hasta)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particionar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(L, desde, hasta):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pivote = desde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range(desde + 1, hasta + 1):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L[i] &lt;= L[desde]: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	pivote += 1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	L[i], L[pivote] = L[pivote], L[i]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L[pivote], L[desde] = L[desde], L[pivote]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pivote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1"/>
          <p:cNvSpPr txBox="1"/>
          <p:nvPr>
            <p:ph idx="4294967295" type="title"/>
          </p:nvPr>
        </p:nvSpPr>
        <p:spPr>
          <a:xfrm>
            <a:off x="1895850" y="284950"/>
            <a:ext cx="5055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Quicksort in-place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324775"/>
            <a:ext cx="9525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000" y="32477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525" y="463550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4525" y="516890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67750" y="33019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046825" y="38353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981000" y="38353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Mejor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797300" y="3835325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Promedio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38300" y="3835325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907038" y="4635500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96875" y="4635500"/>
            <a:ext cx="1158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76650" y="4635500"/>
            <a:ext cx="1075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978725" y="46355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907050" y="5168900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813550" y="5168900"/>
            <a:ext cx="1324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01400" y="5168900"/>
            <a:ext cx="1226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978725" y="51689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772875" y="4544779"/>
            <a:ext cx="74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854525" y="568225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854525" y="6190346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Quicksort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863125" y="47040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"in-place"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863125" y="52374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"in-place"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4"/>
          <p:cNvSpPr txBox="1"/>
          <p:nvPr/>
        </p:nvSpPr>
        <p:spPr>
          <a:xfrm rot="2700000">
            <a:off x="7488571" y="280626"/>
            <a:ext cx="2271510" cy="389899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REPASO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/>
        </p:nvSpPr>
        <p:spPr>
          <a:xfrm>
            <a:off x="391875" y="28284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391875" y="336186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4047375" y="14948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7059518" y="20282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2518350" y="2028288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Mejor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3776925" y="2028288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Promedio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32"/>
          <p:cNvSpPr txBox="1"/>
          <p:nvPr/>
        </p:nvSpPr>
        <p:spPr>
          <a:xfrm>
            <a:off x="5492075" y="2028288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0" name="Google Shape;450;p32"/>
          <p:cNvCxnSpPr/>
          <p:nvPr/>
        </p:nvCxnSpPr>
        <p:spPr>
          <a:xfrm>
            <a:off x="235850" y="2737738"/>
            <a:ext cx="871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2"/>
          <p:cNvSpPr txBox="1"/>
          <p:nvPr/>
        </p:nvSpPr>
        <p:spPr>
          <a:xfrm>
            <a:off x="391875" y="3951413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391875" y="4535709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Quicksort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8066451" y="20283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in-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place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8066443" y="2828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8066443" y="33618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8066443" y="3971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✘</a:t>
            </a:r>
            <a:endParaRPr baseline="30000"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8066443" y="4535688"/>
            <a:ext cx="952500" cy="5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baseline="30000"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6991418" y="3971463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2370458" y="2829771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3778810" y="2829782"/>
            <a:ext cx="1293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5333209" y="2829782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6985953" y="2829771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2205603" y="3363182"/>
            <a:ext cx="1293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3778810" y="3363182"/>
            <a:ext cx="1293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5333209" y="3363182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6985953" y="3363171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7" name="Google Shape;467;p32"/>
          <p:cNvGrpSpPr/>
          <p:nvPr/>
        </p:nvGrpSpPr>
        <p:grpSpPr>
          <a:xfrm>
            <a:off x="2076125" y="3971475"/>
            <a:ext cx="4909825" cy="598800"/>
            <a:chOff x="2076125" y="4047675"/>
            <a:chExt cx="4909825" cy="598800"/>
          </a:xfrm>
        </p:grpSpPr>
        <p:sp>
          <p:nvSpPr>
            <p:cNvPr id="468" name="Google Shape;468;p32"/>
            <p:cNvSpPr txBox="1"/>
            <p:nvPr/>
          </p:nvSpPr>
          <p:spPr>
            <a:xfrm>
              <a:off x="2076125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32"/>
            <p:cNvSpPr txBox="1"/>
            <p:nvPr/>
          </p:nvSpPr>
          <p:spPr>
            <a:xfrm>
              <a:off x="37216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32"/>
            <p:cNvSpPr txBox="1"/>
            <p:nvPr/>
          </p:nvSpPr>
          <p:spPr>
            <a:xfrm>
              <a:off x="5285250" y="4047675"/>
              <a:ext cx="17007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O(N log</a:t>
              </a:r>
              <a:r>
                <a:rPr baseline="-25000"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N)</a:t>
              </a:r>
              <a:endParaRPr baseline="30000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71" name="Google Shape;471;p32"/>
          <p:cNvSpPr txBox="1"/>
          <p:nvPr/>
        </p:nvSpPr>
        <p:spPr>
          <a:xfrm>
            <a:off x="5394023" y="4550500"/>
            <a:ext cx="121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3743850" y="4550519"/>
            <a:ext cx="1700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</a:t>
            </a:r>
            <a:r>
              <a:rPr baseline="-25000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076150" y="4550519"/>
            <a:ext cx="1700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</a:t>
            </a:r>
            <a:r>
              <a:rPr baseline="-25000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6562900" y="4535700"/>
            <a:ext cx="1700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</a:t>
            </a:r>
            <a:r>
              <a:rPr baseline="-25000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950"/>
            <a:ext cx="8839198" cy="535209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/>
        </p:nvSpPr>
        <p:spPr>
          <a:xfrm>
            <a:off x="195400" y="6340225"/>
            <a:ext cx="5588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http://panthema.net/2013/sound-of-sorting/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 txBox="1"/>
          <p:nvPr/>
        </p:nvSpPr>
        <p:spPr>
          <a:xfrm>
            <a:off x="3224750" y="584250"/>
            <a:ext cx="33747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Funciones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Condiciones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Ciclos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Cadenas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Tuplas y Listas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Mutabilidad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 de búsqueda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Contratos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Diccionarios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Archivos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Excepciones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 de archivos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Objetos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Listas enlazadas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Pilas y colas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Recursión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Algoritmos de ordenamiento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34"/>
          <p:cNvSpPr/>
          <p:nvPr/>
        </p:nvSpPr>
        <p:spPr>
          <a:xfrm flipH="1">
            <a:off x="6100575" y="5979750"/>
            <a:ext cx="2752500" cy="5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Ud. está aquí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7" name="Google Shape;4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6731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9779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2827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5875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8923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1115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4163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7211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43307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21971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2806725"/>
            <a:ext cx="328400" cy="3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4"/>
          <p:cNvSpPr/>
          <p:nvPr/>
        </p:nvSpPr>
        <p:spPr>
          <a:xfrm>
            <a:off x="2279525" y="673125"/>
            <a:ext cx="328500" cy="2095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 txBox="1"/>
          <p:nvPr/>
        </p:nvSpPr>
        <p:spPr>
          <a:xfrm>
            <a:off x="1348150" y="1416075"/>
            <a:ext cx="85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2279525" y="2768625"/>
            <a:ext cx="328500" cy="189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1348150" y="3409128"/>
            <a:ext cx="85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2279525" y="4659225"/>
            <a:ext cx="328500" cy="1220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1348150" y="5171176"/>
            <a:ext cx="8517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P3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685375" y="1545700"/>
            <a:ext cx="4073100" cy="36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76298" l="27850" r="47314" t="15517"/>
          <a:stretch/>
        </p:blipFill>
        <p:spPr>
          <a:xfrm>
            <a:off x="5106271" y="2191920"/>
            <a:ext cx="1256475" cy="3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91161" l="32608" r="24359" t="0"/>
          <a:stretch/>
        </p:blipFill>
        <p:spPr>
          <a:xfrm>
            <a:off x="5633350" y="685450"/>
            <a:ext cx="2177150" cy="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-4" l="32848" r="24458" t="91164"/>
          <a:stretch/>
        </p:blipFill>
        <p:spPr>
          <a:xfrm>
            <a:off x="5641938" y="5658625"/>
            <a:ext cx="2159975" cy="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76298" l="58847" r="22195" t="15719"/>
          <a:stretch/>
        </p:blipFill>
        <p:spPr>
          <a:xfrm>
            <a:off x="7319820" y="2196832"/>
            <a:ext cx="95910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5798" l="28274" r="47124" t="76219"/>
          <a:stretch/>
        </p:blipFill>
        <p:spPr>
          <a:xfrm>
            <a:off x="5112188" y="3831750"/>
            <a:ext cx="12446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15596" l="58316" r="21781" t="76219"/>
          <a:stretch/>
        </p:blipFill>
        <p:spPr>
          <a:xfrm>
            <a:off x="7295913" y="3831750"/>
            <a:ext cx="1006924" cy="39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>
            <a:stCxn id="97" idx="2"/>
            <a:endCxn id="95" idx="0"/>
          </p:cNvCxnSpPr>
          <p:nvPr/>
        </p:nvCxnSpPr>
        <p:spPr>
          <a:xfrm>
            <a:off x="6721925" y="1115775"/>
            <a:ext cx="0" cy="429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5" idx="2"/>
            <a:endCxn id="98" idx="0"/>
          </p:cNvCxnSpPr>
          <p:nvPr/>
        </p:nvCxnSpPr>
        <p:spPr>
          <a:xfrm>
            <a:off x="6721925" y="5197900"/>
            <a:ext cx="0" cy="46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5" idx="0"/>
            <a:endCxn id="96" idx="0"/>
          </p:cNvCxnSpPr>
          <p:nvPr/>
        </p:nvCxnSpPr>
        <p:spPr>
          <a:xfrm flipH="1">
            <a:off x="5734625" y="1545700"/>
            <a:ext cx="987300" cy="646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95" idx="0"/>
            <a:endCxn id="99" idx="0"/>
          </p:cNvCxnSpPr>
          <p:nvPr/>
        </p:nvCxnSpPr>
        <p:spPr>
          <a:xfrm>
            <a:off x="6721925" y="1545700"/>
            <a:ext cx="1077300" cy="651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5879675" y="4731684"/>
            <a:ext cx="16845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endParaRPr sz="18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5"/>
          <p:cNvCxnSpPr>
            <a:stCxn id="100" idx="2"/>
          </p:cNvCxnSpPr>
          <p:nvPr/>
        </p:nvCxnSpPr>
        <p:spPr>
          <a:xfrm>
            <a:off x="5734513" y="4220350"/>
            <a:ext cx="597300" cy="5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1" idx="2"/>
          </p:cNvCxnSpPr>
          <p:nvPr/>
        </p:nvCxnSpPr>
        <p:spPr>
          <a:xfrm flipH="1">
            <a:off x="7175375" y="4230175"/>
            <a:ext cx="624000" cy="5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4992075" y="2980650"/>
            <a:ext cx="1485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056875" y="2980650"/>
            <a:ext cx="1485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5"/>
          <p:cNvCxnSpPr>
            <a:stCxn id="96" idx="2"/>
            <a:endCxn id="109" idx="0"/>
          </p:cNvCxnSpPr>
          <p:nvPr/>
        </p:nvCxnSpPr>
        <p:spPr>
          <a:xfrm>
            <a:off x="5734509" y="2590345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99" idx="2"/>
            <a:endCxn id="110" idx="0"/>
          </p:cNvCxnSpPr>
          <p:nvPr/>
        </p:nvCxnSpPr>
        <p:spPr>
          <a:xfrm>
            <a:off x="7799370" y="2585432"/>
            <a:ext cx="0" cy="395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9" idx="2"/>
            <a:endCxn id="100" idx="0"/>
          </p:cNvCxnSpPr>
          <p:nvPr/>
        </p:nvCxnSpPr>
        <p:spPr>
          <a:xfrm>
            <a:off x="5734575" y="34414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10" idx="2"/>
            <a:endCxn id="101" idx="0"/>
          </p:cNvCxnSpPr>
          <p:nvPr/>
        </p:nvCxnSpPr>
        <p:spPr>
          <a:xfrm>
            <a:off x="7799375" y="34414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 txBox="1"/>
          <p:nvPr/>
        </p:nvSpPr>
        <p:spPr>
          <a:xfrm>
            <a:off x="5046575" y="3038925"/>
            <a:ext cx="1376100" cy="3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111325" y="3038788"/>
            <a:ext cx="1376100" cy="3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792600" y="2921000"/>
            <a:ext cx="3779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≤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281050" y="2561750"/>
            <a:ext cx="393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235950" y="1411600"/>
            <a:ext cx="3436800" cy="76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devuelve una lista ordenada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(no modifica L)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20" name="Google Shape;120;p15"/>
          <p:cNvCxnSpPr>
            <a:stCxn id="119" idx="2"/>
            <a:endCxn id="118" idx="0"/>
          </p:cNvCxnSpPr>
          <p:nvPr/>
        </p:nvCxnSpPr>
        <p:spPr>
          <a:xfrm>
            <a:off x="1954350" y="2175100"/>
            <a:ext cx="2952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792600" y="3643098"/>
            <a:ext cx="377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⌊N / 2⌋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izq, der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L[:med], L[med:]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(izq, 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-4" l="32848" r="24458" t="91164"/>
          <a:stretch/>
        </p:blipFill>
        <p:spPr>
          <a:xfrm>
            <a:off x="5823363" y="2674150"/>
            <a:ext cx="2159975" cy="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15798" l="28274" r="47124" t="76219"/>
          <a:stretch/>
        </p:blipFill>
        <p:spPr>
          <a:xfrm>
            <a:off x="5293613" y="847275"/>
            <a:ext cx="12446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15596" l="58316" r="21781" t="76219"/>
          <a:stretch/>
        </p:blipFill>
        <p:spPr>
          <a:xfrm>
            <a:off x="7477338" y="847275"/>
            <a:ext cx="1006924" cy="39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>
            <a:endCxn id="127" idx="0"/>
          </p:cNvCxnSpPr>
          <p:nvPr/>
        </p:nvCxnSpPr>
        <p:spPr>
          <a:xfrm>
            <a:off x="6903350" y="2213350"/>
            <a:ext cx="0" cy="46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6061100" y="1747209"/>
            <a:ext cx="16845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endParaRPr sz="18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2" name="Google Shape;132;p16"/>
          <p:cNvCxnSpPr>
            <a:stCxn id="128" idx="2"/>
          </p:cNvCxnSpPr>
          <p:nvPr/>
        </p:nvCxnSpPr>
        <p:spPr>
          <a:xfrm>
            <a:off x="5915938" y="1235875"/>
            <a:ext cx="597300" cy="5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29" idx="2"/>
          </p:cNvCxnSpPr>
          <p:nvPr/>
        </p:nvCxnSpPr>
        <p:spPr>
          <a:xfrm flipH="1">
            <a:off x="7356800" y="1245700"/>
            <a:ext cx="624000" cy="5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8807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175" y="3880750"/>
            <a:ext cx="2159975" cy="2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268698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7514784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914575" y="2748650"/>
            <a:ext cx="1464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161318" y="2748650"/>
            <a:ext cx="1464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13498" y="2748650"/>
            <a:ext cx="2088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6740070" y="2748650"/>
            <a:ext cx="2088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7055756" y="2748650"/>
            <a:ext cx="2088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365998" y="2748650"/>
            <a:ext cx="2088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688941" y="2748650"/>
            <a:ext cx="208800" cy="2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5555355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801441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8115312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60155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183098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536884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420112" y="415125"/>
            <a:ext cx="310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792600" y="907488"/>
            <a:ext cx="4620600" cy="4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i, j = 0,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&lt; len(L1)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j &lt; len(L2):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L1[i] &lt; L2[j]: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R.append(L1[i])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R.append(L2[j])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j +=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 += L1[i:]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 += L2[j:]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281050" y="548238"/>
            <a:ext cx="393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(L1, L2):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947900" y="3492500"/>
            <a:ext cx="3127800" cy="744000"/>
          </a:xfrm>
          <a:prstGeom prst="wedgeRoundRectCallout">
            <a:avLst>
              <a:gd fmla="val 64785" name="adj1"/>
              <a:gd fmla="val 5716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109307" y="3610425"/>
            <a:ext cx="1522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T(N, M) ∈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489773" y="3610425"/>
            <a:ext cx="1361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O(N + M)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4685375" y="1545700"/>
            <a:ext cx="4073100" cy="36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76298" l="27850" r="47314" t="15517"/>
          <a:stretch/>
        </p:blipFill>
        <p:spPr>
          <a:xfrm>
            <a:off x="5106271" y="2191920"/>
            <a:ext cx="1256475" cy="3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91161" l="32608" r="24359" t="0"/>
          <a:stretch/>
        </p:blipFill>
        <p:spPr>
          <a:xfrm>
            <a:off x="5633350" y="685450"/>
            <a:ext cx="2177150" cy="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-4" l="32848" r="24458" t="91164"/>
          <a:stretch/>
        </p:blipFill>
        <p:spPr>
          <a:xfrm>
            <a:off x="5641938" y="5658625"/>
            <a:ext cx="2159975" cy="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76298" l="58847" r="22195" t="15719"/>
          <a:stretch/>
        </p:blipFill>
        <p:spPr>
          <a:xfrm>
            <a:off x="7319820" y="2196832"/>
            <a:ext cx="95910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15798" l="28274" r="47124" t="76219"/>
          <a:stretch/>
        </p:blipFill>
        <p:spPr>
          <a:xfrm>
            <a:off x="5112188" y="3831750"/>
            <a:ext cx="12446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15596" l="58316" r="21781" t="76219"/>
          <a:stretch/>
        </p:blipFill>
        <p:spPr>
          <a:xfrm>
            <a:off x="7295913" y="3831750"/>
            <a:ext cx="1006924" cy="39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7"/>
          <p:cNvCxnSpPr>
            <a:stCxn id="163" idx="2"/>
            <a:endCxn id="161" idx="0"/>
          </p:cNvCxnSpPr>
          <p:nvPr/>
        </p:nvCxnSpPr>
        <p:spPr>
          <a:xfrm>
            <a:off x="6721925" y="1115775"/>
            <a:ext cx="0" cy="429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61" idx="2"/>
            <a:endCxn id="164" idx="0"/>
          </p:cNvCxnSpPr>
          <p:nvPr/>
        </p:nvCxnSpPr>
        <p:spPr>
          <a:xfrm>
            <a:off x="6721925" y="5197900"/>
            <a:ext cx="0" cy="46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1" idx="0"/>
            <a:endCxn id="162" idx="0"/>
          </p:cNvCxnSpPr>
          <p:nvPr/>
        </p:nvCxnSpPr>
        <p:spPr>
          <a:xfrm flipH="1">
            <a:off x="5734625" y="1545700"/>
            <a:ext cx="987300" cy="646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1" idx="0"/>
            <a:endCxn id="165" idx="0"/>
          </p:cNvCxnSpPr>
          <p:nvPr/>
        </p:nvCxnSpPr>
        <p:spPr>
          <a:xfrm>
            <a:off x="6721925" y="1545700"/>
            <a:ext cx="1077300" cy="651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7"/>
          <p:cNvSpPr txBox="1"/>
          <p:nvPr/>
        </p:nvSpPr>
        <p:spPr>
          <a:xfrm>
            <a:off x="5879675" y="4731684"/>
            <a:ext cx="16845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endParaRPr sz="18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17"/>
          <p:cNvCxnSpPr>
            <a:stCxn id="166" idx="2"/>
          </p:cNvCxnSpPr>
          <p:nvPr/>
        </p:nvCxnSpPr>
        <p:spPr>
          <a:xfrm>
            <a:off x="5734513" y="4220350"/>
            <a:ext cx="597300" cy="5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>
            <a:stCxn id="167" idx="2"/>
          </p:cNvCxnSpPr>
          <p:nvPr/>
        </p:nvCxnSpPr>
        <p:spPr>
          <a:xfrm flipH="1">
            <a:off x="7175375" y="4230175"/>
            <a:ext cx="624000" cy="5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4992075" y="2980650"/>
            <a:ext cx="1485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7056875" y="2980650"/>
            <a:ext cx="1485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Google Shape;177;p17"/>
          <p:cNvCxnSpPr>
            <a:stCxn id="162" idx="2"/>
            <a:endCxn id="175" idx="0"/>
          </p:cNvCxnSpPr>
          <p:nvPr/>
        </p:nvCxnSpPr>
        <p:spPr>
          <a:xfrm>
            <a:off x="5734509" y="2590345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65" idx="2"/>
            <a:endCxn id="176" idx="0"/>
          </p:cNvCxnSpPr>
          <p:nvPr/>
        </p:nvCxnSpPr>
        <p:spPr>
          <a:xfrm>
            <a:off x="7799370" y="2585432"/>
            <a:ext cx="0" cy="395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>
            <a:stCxn id="175" idx="2"/>
            <a:endCxn id="166" idx="0"/>
          </p:cNvCxnSpPr>
          <p:nvPr/>
        </p:nvCxnSpPr>
        <p:spPr>
          <a:xfrm>
            <a:off x="5734575" y="34414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>
            <a:stCxn id="176" idx="2"/>
            <a:endCxn id="167" idx="0"/>
          </p:cNvCxnSpPr>
          <p:nvPr/>
        </p:nvCxnSpPr>
        <p:spPr>
          <a:xfrm>
            <a:off x="7799375" y="34414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 txBox="1"/>
          <p:nvPr/>
        </p:nvSpPr>
        <p:spPr>
          <a:xfrm>
            <a:off x="5046575" y="3038925"/>
            <a:ext cx="1376100" cy="3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7111325" y="3038788"/>
            <a:ext cx="1376100" cy="3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792600" y="2921000"/>
            <a:ext cx="3779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≤ 1: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281050" y="2561750"/>
            <a:ext cx="393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17"/>
          <p:cNvCxnSpPr>
            <a:stCxn id="186" idx="2"/>
            <a:endCxn id="184" idx="0"/>
          </p:cNvCxnSpPr>
          <p:nvPr/>
        </p:nvCxnSpPr>
        <p:spPr>
          <a:xfrm>
            <a:off x="1954450" y="2175050"/>
            <a:ext cx="2952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8" name="Google Shape;188;p17"/>
          <p:cNvSpPr txBox="1"/>
          <p:nvPr>
            <p:ph idx="4294967295" type="body"/>
          </p:nvPr>
        </p:nvSpPr>
        <p:spPr>
          <a:xfrm>
            <a:off x="792600" y="3643098"/>
            <a:ext cx="377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 = ⌊N / 2⌋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izq, der = L[:med], L[med:]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der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(izq, 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7"/>
          <p:cNvSpPr txBox="1"/>
          <p:nvPr>
            <p:ph idx="4294967295" type="body"/>
          </p:nvPr>
        </p:nvSpPr>
        <p:spPr>
          <a:xfrm>
            <a:off x="311700" y="1460500"/>
            <a:ext cx="3436800" cy="76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devuelve una lista ordenada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(no modifica L)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184" y="821513"/>
            <a:ext cx="5059415" cy="48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>
            <p:ph idx="4294967295" type="body"/>
          </p:nvPr>
        </p:nvSpPr>
        <p:spPr>
          <a:xfrm>
            <a:off x="792600" y="2921000"/>
            <a:ext cx="3779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≤ 1: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8"/>
          <p:cNvSpPr txBox="1"/>
          <p:nvPr>
            <p:ph idx="4294967295" type="body"/>
          </p:nvPr>
        </p:nvSpPr>
        <p:spPr>
          <a:xfrm>
            <a:off x="281050" y="2561750"/>
            <a:ext cx="393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18"/>
          <p:cNvCxnSpPr>
            <a:stCxn id="199" idx="2"/>
            <a:endCxn id="197" idx="0"/>
          </p:cNvCxnSpPr>
          <p:nvPr/>
        </p:nvCxnSpPr>
        <p:spPr>
          <a:xfrm>
            <a:off x="1954450" y="2175050"/>
            <a:ext cx="2952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8"/>
          <p:cNvSpPr txBox="1"/>
          <p:nvPr>
            <p:ph idx="4294967295" type="body"/>
          </p:nvPr>
        </p:nvSpPr>
        <p:spPr>
          <a:xfrm>
            <a:off x="792600" y="3643098"/>
            <a:ext cx="377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⌊N / 2⌋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izq, der = L[:med], L[med:]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der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(izq, 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8807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5520038" y="3643100"/>
            <a:ext cx="1883700" cy="744000"/>
          </a:xfrm>
          <a:prstGeom prst="wedgeRoundRectCallout">
            <a:avLst>
              <a:gd fmla="val 68472" name="adj1"/>
              <a:gd fmla="val 5841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5520038" y="3739463"/>
            <a:ext cx="1883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T(N) ∈ O(?)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8"/>
          <p:cNvSpPr txBox="1"/>
          <p:nvPr>
            <p:ph idx="4294967295" type="body"/>
          </p:nvPr>
        </p:nvSpPr>
        <p:spPr>
          <a:xfrm>
            <a:off x="311700" y="1460500"/>
            <a:ext cx="3436800" cy="76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devuelve una lista ordenada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(no modifica L)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64000" y="2423875"/>
            <a:ext cx="3779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≤ 1: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9"/>
          <p:cNvSpPr txBox="1"/>
          <p:nvPr>
            <p:ph idx="4294967295" type="body"/>
          </p:nvPr>
        </p:nvSpPr>
        <p:spPr>
          <a:xfrm>
            <a:off x="52450" y="2064625"/>
            <a:ext cx="393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564000" y="3145973"/>
            <a:ext cx="377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⌊N / 2⌋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izq, der = L[:med], L[med:]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izq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der =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(izq, der)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5216339" y="2085688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 T(N/2) + a 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3679800" y="3728375"/>
            <a:ext cx="1149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9"/>
          <p:cNvCxnSpPr>
            <a:stCxn id="214" idx="1"/>
          </p:cNvCxnSpPr>
          <p:nvPr/>
        </p:nvCxnSpPr>
        <p:spPr>
          <a:xfrm flipH="1">
            <a:off x="3264000" y="4033175"/>
            <a:ext cx="415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9"/>
          <p:cNvSpPr txBox="1"/>
          <p:nvPr/>
        </p:nvSpPr>
        <p:spPr>
          <a:xfrm>
            <a:off x="3679800" y="4109375"/>
            <a:ext cx="1149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" name="Google Shape;217;p19"/>
          <p:cNvCxnSpPr>
            <a:stCxn id="216" idx="1"/>
          </p:cNvCxnSpPr>
          <p:nvPr/>
        </p:nvCxnSpPr>
        <p:spPr>
          <a:xfrm rot="10800000">
            <a:off x="3254700" y="4337975"/>
            <a:ext cx="425100" cy="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9"/>
          <p:cNvSpPr txBox="1"/>
          <p:nvPr/>
        </p:nvSpPr>
        <p:spPr>
          <a:xfrm>
            <a:off x="1768800" y="1150175"/>
            <a:ext cx="915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</a:t>
            </a:r>
            <a:endParaRPr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9"/>
          <p:cNvCxnSpPr>
            <a:stCxn id="218" idx="2"/>
            <a:endCxn id="211" idx="0"/>
          </p:cNvCxnSpPr>
          <p:nvPr/>
        </p:nvCxnSpPr>
        <p:spPr>
          <a:xfrm flipH="1">
            <a:off x="2021100" y="1631075"/>
            <a:ext cx="20520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9"/>
          <p:cNvSpPr txBox="1"/>
          <p:nvPr/>
        </p:nvSpPr>
        <p:spPr>
          <a:xfrm>
            <a:off x="5216339" y="2596363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T(1) = T(0) = 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881700" y="2855075"/>
            <a:ext cx="9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" name="Google Shape;222;p19"/>
          <p:cNvCxnSpPr>
            <a:stCxn id="221" idx="1"/>
          </p:cNvCxnSpPr>
          <p:nvPr/>
        </p:nvCxnSpPr>
        <p:spPr>
          <a:xfrm flipH="1">
            <a:off x="3057000" y="3159875"/>
            <a:ext cx="824700" cy="32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9"/>
          <p:cNvSpPr txBox="1"/>
          <p:nvPr/>
        </p:nvSpPr>
        <p:spPr>
          <a:xfrm>
            <a:off x="3970350" y="5042700"/>
            <a:ext cx="9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sz="24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19"/>
          <p:cNvCxnSpPr>
            <a:stCxn id="223" idx="1"/>
          </p:cNvCxnSpPr>
          <p:nvPr/>
        </p:nvCxnSpPr>
        <p:spPr>
          <a:xfrm rot="10800000">
            <a:off x="3209250" y="4827900"/>
            <a:ext cx="761100" cy="51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9"/>
          <p:cNvSpPr txBox="1"/>
          <p:nvPr/>
        </p:nvSpPr>
        <p:spPr>
          <a:xfrm>
            <a:off x="3243550" y="2245475"/>
            <a:ext cx="9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19"/>
          <p:cNvCxnSpPr>
            <a:stCxn id="225" idx="1"/>
          </p:cNvCxnSpPr>
          <p:nvPr/>
        </p:nvCxnSpPr>
        <p:spPr>
          <a:xfrm flipH="1">
            <a:off x="2012050" y="2550275"/>
            <a:ext cx="1231500" cy="19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4294967295" type="title"/>
          </p:nvPr>
        </p:nvSpPr>
        <p:spPr>
          <a:xfrm>
            <a:off x="311700" y="28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Mergesort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11689" y="224845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 T(N/2) + a 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11689" y="278185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T(1) = T(0) = 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726489" y="118165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311689" y="355110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 =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25" y="3470642"/>
            <a:ext cx="761100" cy="69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/>
        </p:nvSpPr>
        <p:spPr>
          <a:xfrm>
            <a:off x="4726489" y="163885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726501" y="20960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 (2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4726501" y="25532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+ 2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4726501" y="30104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726501" y="34676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k-i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i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4726501" y="38486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4726501" y="43058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T(2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k-k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 + k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3202505" y="3467650"/>
            <a:ext cx="146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(paso i)</a:t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02505" y="4305850"/>
            <a:ext cx="146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(paso k)</a:t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4726501" y="47630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T(1) + k a 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202505" y="2553250"/>
            <a:ext cx="146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(paso 2)</a:t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3202505" y="1638850"/>
            <a:ext cx="146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(paso 1)</a:t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4726501" y="5220250"/>
            <a:ext cx="44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N b + log</a:t>
            </a:r>
            <a:r>
              <a:rPr baseline="-25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 a 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11689" y="4084500"/>
            <a:ext cx="325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= log</a:t>
            </a:r>
            <a:r>
              <a:rPr baseline="-25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726500" y="5753650"/>
            <a:ext cx="26583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∈ O(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log</a:t>
            </a:r>
            <a:r>
              <a:rPr baseline="-25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1110" l="878" r="3637" t="2308"/>
          <a:stretch/>
        </p:blipFill>
        <p:spPr>
          <a:xfrm>
            <a:off x="0" y="82850"/>
            <a:ext cx="9048874" cy="63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1110" l="878" r="3637" t="2308"/>
          <a:stretch/>
        </p:blipFill>
        <p:spPr>
          <a:xfrm>
            <a:off x="0" y="49359"/>
            <a:ext cx="9144001" cy="643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