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Proxima Nova Semibold"/>
      <p:regular r:id="rId24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4af9e12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4af9e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a0511abdc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a0511ab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(pasar) isdigit()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4af9e12d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4af9e12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5127d637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5127d6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5c4c689c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5c4c68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4af9e12d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4af9e1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0511abdc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0511ab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4af9e12d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4af9e12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0511abd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0511ab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0511abdc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0511ab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0511abdc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0511ab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0511abdc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0511ab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buscar_o(s), luego buscar(letra, 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511abdc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511ab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0511abdc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0511ab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6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Secuencias I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¿Es numérico?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728563" y="1917600"/>
            <a:ext cx="5686875" cy="584400"/>
            <a:chOff x="4101375" y="2679600"/>
            <a:chExt cx="5686875" cy="584400"/>
          </a:xfrm>
        </p:grpSpPr>
        <p:sp>
          <p:nvSpPr>
            <p:cNvPr id="196" name="Google Shape;196;p22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es_numerico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7" name="Google Shape;197;p22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98" name="Google Shape;198;p22"/>
            <p:cNvSpPr txBox="1"/>
            <p:nvPr/>
          </p:nvSpPr>
          <p:spPr>
            <a:xfrm>
              <a:off x="4101375" y="2803350"/>
              <a:ext cx="1018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9" name="Google Shape;199;p22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0" name="Google Shape;200;p22"/>
            <p:cNvSpPr txBox="1"/>
            <p:nvPr/>
          </p:nvSpPr>
          <p:spPr>
            <a:xfrm>
              <a:off x="8908050" y="2803350"/>
              <a:ext cx="880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22"/>
          <p:cNvSpPr txBox="1"/>
          <p:nvPr/>
        </p:nvSpPr>
        <p:spPr>
          <a:xfrm>
            <a:off x="6070825" y="2513950"/>
            <a:ext cx="23496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si todos los caracteres son números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578200" y="3968375"/>
            <a:ext cx="4902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es_numerico(</a:t>
            </a: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'345'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→ </a:t>
            </a: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es_numerico(</a:t>
            </a: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'x345'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→ </a:t>
            </a: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3765750"/>
            <a:ext cx="3092250" cy="30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399525" y="5231775"/>
            <a:ext cx="4370700" cy="1374600"/>
          </a:xfrm>
          <a:prstGeom prst="wedgeEllipseCallout">
            <a:avLst>
              <a:gd fmla="val -75586" name="adj1"/>
              <a:gd fmla="val -56664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.isdecimal()</a:t>
            </a:r>
            <a:endParaRPr b="1"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4294967295" type="title"/>
          </p:nvPr>
        </p:nvSpPr>
        <p:spPr>
          <a:xfrm>
            <a:off x="311700" y="3448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Iterar + índices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6" name="Google Shape;216;p24"/>
          <p:cNvSpPr txBox="1"/>
          <p:nvPr>
            <p:ph idx="4294967295" type="body"/>
          </p:nvPr>
        </p:nvSpPr>
        <p:spPr>
          <a:xfrm>
            <a:off x="210450" y="1108325"/>
            <a:ext cx="39873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presidentes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"Bernardino Rivadavia",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"Vicente López y Planes",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"Justo José de Urquiza",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4"/>
          <p:cNvSpPr txBox="1"/>
          <p:nvPr>
            <p:ph idx="4294967295" type="body"/>
          </p:nvPr>
        </p:nvSpPr>
        <p:spPr>
          <a:xfrm>
            <a:off x="311700" y="3888750"/>
            <a:ext cx="3886200" cy="1505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0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in presidentes: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print(f'{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+ 1}. {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}')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+= 1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4"/>
          <p:cNvSpPr txBox="1"/>
          <p:nvPr>
            <p:ph idx="4294967295" type="body"/>
          </p:nvPr>
        </p:nvSpPr>
        <p:spPr>
          <a:xfrm>
            <a:off x="4031950" y="1108325"/>
            <a:ext cx="4989300" cy="220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&gt;&gt;&gt; mostrar_presidentes(presidentes)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Bernardino Rivadavia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Vicente López y Planes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Justo José de Urquiza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 txBox="1"/>
          <p:nvPr>
            <p:ph idx="4294967295" type="body"/>
          </p:nvPr>
        </p:nvSpPr>
        <p:spPr>
          <a:xfrm>
            <a:off x="4358400" y="3888750"/>
            <a:ext cx="4473900" cy="1505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range(len(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presidentes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presidentes[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print(f'{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+ 1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}. {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}')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311700" y="3540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Matrices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1612500" y="3248600"/>
            <a:ext cx="5919000" cy="527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 = ((2, 5), (-1, 0), (4, -2))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5"/>
          <p:cNvSpPr txBox="1"/>
          <p:nvPr>
            <p:ph idx="4294967295" type="body"/>
          </p:nvPr>
        </p:nvSpPr>
        <p:spPr>
          <a:xfrm>
            <a:off x="3262988" y="1392201"/>
            <a:ext cx="88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400">
                <a:latin typeface="Droid Serif"/>
                <a:ea typeface="Droid Serif"/>
                <a:cs typeface="Droid Serif"/>
                <a:sym typeface="Droid Serif"/>
              </a:rPr>
              <a:t>M</a:t>
            </a: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 = 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146713" y="898250"/>
            <a:ext cx="1734300" cy="1515000"/>
          </a:xfrm>
          <a:prstGeom prst="bracketPai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>
            <p:ph idx="4294967295" type="body"/>
          </p:nvPr>
        </p:nvSpPr>
        <p:spPr>
          <a:xfrm>
            <a:off x="4385963" y="9350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2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9" name="Google Shape;229;p25"/>
          <p:cNvSpPr txBox="1"/>
          <p:nvPr>
            <p:ph idx="4294967295" type="body"/>
          </p:nvPr>
        </p:nvSpPr>
        <p:spPr>
          <a:xfrm>
            <a:off x="5147963" y="9350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5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4385963" y="13922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-1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1" name="Google Shape;231;p25"/>
          <p:cNvSpPr txBox="1"/>
          <p:nvPr>
            <p:ph idx="4294967295" type="body"/>
          </p:nvPr>
        </p:nvSpPr>
        <p:spPr>
          <a:xfrm>
            <a:off x="5147963" y="13922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0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2" name="Google Shape;232;p25"/>
          <p:cNvSpPr txBox="1"/>
          <p:nvPr>
            <p:ph idx="4294967295" type="body"/>
          </p:nvPr>
        </p:nvSpPr>
        <p:spPr>
          <a:xfrm>
            <a:off x="4385963" y="18494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4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3" name="Google Shape;233;p25"/>
          <p:cNvSpPr txBox="1"/>
          <p:nvPr>
            <p:ph idx="4294967295" type="body"/>
          </p:nvPr>
        </p:nvSpPr>
        <p:spPr>
          <a:xfrm>
            <a:off x="5147963" y="1849400"/>
            <a:ext cx="4938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-2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4" name="Google Shape;234;p25"/>
          <p:cNvSpPr txBox="1"/>
          <p:nvPr>
            <p:ph idx="4294967295" type="body"/>
          </p:nvPr>
        </p:nvSpPr>
        <p:spPr>
          <a:xfrm>
            <a:off x="1612500" y="4872400"/>
            <a:ext cx="5919000" cy="527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 = ((2, -1, 4), (5, 0, -2))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612500" y="2763800"/>
            <a:ext cx="47013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Secuencia de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filas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612500" y="4400532"/>
            <a:ext cx="47013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Secuencia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columnas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099775" y="1877900"/>
            <a:ext cx="607500" cy="527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idx="4294967295" type="body"/>
          </p:nvPr>
        </p:nvSpPr>
        <p:spPr>
          <a:xfrm>
            <a:off x="1612500" y="3772795"/>
            <a:ext cx="5919000" cy="527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M[2][1]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5"/>
          <p:cNvSpPr txBox="1"/>
          <p:nvPr>
            <p:ph idx="4294967295" type="body"/>
          </p:nvPr>
        </p:nvSpPr>
        <p:spPr>
          <a:xfrm>
            <a:off x="1612500" y="5390350"/>
            <a:ext cx="5919000" cy="527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M[1][2]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5"/>
          <p:cNvSpPr txBox="1"/>
          <p:nvPr>
            <p:ph idx="4294967295" type="body"/>
          </p:nvPr>
        </p:nvSpPr>
        <p:spPr>
          <a:xfrm>
            <a:off x="5301300" y="2244200"/>
            <a:ext cx="453600" cy="52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99100" y="632125"/>
            <a:ext cx="80865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Nosotros no somos como los Orozco,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 los conozco, son ocho los monos: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Pocho, Toto, Cholo, Tom, Moncho, Rodolfo, Otto, Pololo.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 pongo los votos solo por Rodolfo.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75" y="3778225"/>
            <a:ext cx="3934967" cy="29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995800" y="2774325"/>
            <a:ext cx="2913300" cy="1380600"/>
          </a:xfrm>
          <a:prstGeom prst="wedgeEllipseCallout">
            <a:avLst>
              <a:gd fmla="val 87829" name="adj1"/>
              <a:gd fmla="val 113614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¿Cuántas letras o?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Secuencias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17915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1090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'python'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22390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6319300" y="59975"/>
            <a:ext cx="260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3048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6096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1288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61768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09050" y="147258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type(s)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128850" y="147258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type(t)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176850" y="147258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type(L)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109050" y="2207367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&lt;str&gt;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&lt;str&gt;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128850" y="2207367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&lt;tuple&gt;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&lt;tuple&gt;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&lt;tuple&gt;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176850" y="2207367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&lt;list&gt;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&lt;list&gt;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09050" y="317195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&lt;str&gt;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&lt;int&gt;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128850" y="317195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&lt;tuple&gt;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&lt;int&gt;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&lt;tuple&gt;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6176850" y="317195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&lt;list&gt;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&lt;int&gt;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109050" y="413653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(&lt;str&gt;)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3128850" y="413653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(&lt;tuple&gt;)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176850" y="4136533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(&lt;list&gt;)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109050" y="4871317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&lt;str&gt;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128850" y="4871317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&lt;tuple&gt;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6176850" y="4871317"/>
            <a:ext cx="2886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&lt;list&gt;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109050" y="560610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&lt;str&gt;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&lt;str&gt;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&lt;bool&gt;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128850" y="560610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&lt;?&gt;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&lt;tuple&gt;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&lt;bool&gt;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176850" y="5606100"/>
            <a:ext cx="2886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&lt;?&gt;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&lt;list&gt;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&lt;bool&gt;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179150" y="416625"/>
            <a:ext cx="8410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cceder a un elemento por su </a:t>
            </a:r>
            <a:r>
              <a:rPr lang="en">
                <a:solidFill>
                  <a:schemeClr val="accent5"/>
                </a:solidFill>
              </a:rPr>
              <a:t>posición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2173400" y="1782250"/>
            <a:ext cx="4797300" cy="5781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6132450" y="2611350"/>
            <a:ext cx="15963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índice (int)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14" name="Google Shape;114;p17"/>
          <p:cNvCxnSpPr>
            <a:stCxn id="113" idx="1"/>
          </p:cNvCxnSpPr>
          <p:nvPr/>
        </p:nvCxnSpPr>
        <p:spPr>
          <a:xfrm rot="10800000">
            <a:off x="5280450" y="2268750"/>
            <a:ext cx="852000" cy="578100"/>
          </a:xfrm>
          <a:prstGeom prst="curvedConnector3">
            <a:avLst>
              <a:gd fmla="val 9652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1380975" y="2611350"/>
            <a:ext cx="15963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secuencia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16" name="Google Shape;116;p17"/>
          <p:cNvCxnSpPr>
            <a:stCxn id="115" idx="3"/>
          </p:cNvCxnSpPr>
          <p:nvPr/>
        </p:nvCxnSpPr>
        <p:spPr>
          <a:xfrm flipH="1" rot="10800000">
            <a:off x="2977275" y="2278650"/>
            <a:ext cx="767400" cy="568200"/>
          </a:xfrm>
          <a:prstGeom prst="curvedConnector3">
            <a:avLst>
              <a:gd fmla="val 935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>
            <a:off x="663615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465625" y="3883475"/>
            <a:ext cx="5584500" cy="1723800"/>
          </a:xfrm>
          <a:prstGeom prst="wedgeEllipseCallout">
            <a:avLst>
              <a:gd fmla="val 66373" name="adj1"/>
              <a:gd fmla="val -4597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941900" y="4255375"/>
            <a:ext cx="2660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índices positivos válidos: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296125" y="4255375"/>
            <a:ext cx="2287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 .. len() - 1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928875" y="4636375"/>
            <a:ext cx="295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índices negativos válidos: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48525" y="4636375"/>
            <a:ext cx="2287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-len() .. -1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4294967295" type="title"/>
          </p:nvPr>
        </p:nvSpPr>
        <p:spPr>
          <a:xfrm>
            <a:off x="17915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322390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title"/>
          </p:nvPr>
        </p:nvSpPr>
        <p:spPr>
          <a:xfrm>
            <a:off x="6319300" y="59975"/>
            <a:ext cx="260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3048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6096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212625" y="1925650"/>
            <a:ext cx="2606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268650" y="1925650"/>
            <a:ext cx="2606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951" y="1930549"/>
            <a:ext cx="2601400" cy="390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316650" y="1925640"/>
            <a:ext cx="2606700" cy="165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Mutantes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16650" y="1925639"/>
            <a:ext cx="2606700" cy="165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trike="sng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Mutantes</a:t>
            </a:r>
            <a:endParaRPr sz="3600" strike="sng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109050" y="1222188"/>
            <a:ext cx="28863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s[2] = 'x'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128850" y="1222188"/>
            <a:ext cx="28863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t[2] = 42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6176850" y="1222188"/>
            <a:ext cx="28863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L[2] = 42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1622000" y="1250400"/>
            <a:ext cx="427500" cy="427500"/>
            <a:chOff x="1052550" y="616725"/>
            <a:chExt cx="427500" cy="427500"/>
          </a:xfrm>
        </p:grpSpPr>
        <p:sp>
          <p:nvSpPr>
            <p:cNvPr id="141" name="Google Shape;141;p18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1088570" y="686625"/>
              <a:ext cx="33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✕</a:t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4542000" y="1250400"/>
            <a:ext cx="427500" cy="427500"/>
            <a:chOff x="1052550" y="616725"/>
            <a:chExt cx="427500" cy="427500"/>
          </a:xfrm>
        </p:grpSpPr>
        <p:sp>
          <p:nvSpPr>
            <p:cNvPr id="144" name="Google Shape;144;p18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088570" y="686625"/>
              <a:ext cx="33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✕</a:t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7522800" y="1250400"/>
            <a:ext cx="427500" cy="427500"/>
            <a:chOff x="1052550" y="616725"/>
            <a:chExt cx="427500" cy="427500"/>
          </a:xfrm>
        </p:grpSpPr>
        <p:sp>
          <p:nvSpPr>
            <p:cNvPr id="147" name="Google Shape;147;p18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4BA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1096793" y="704994"/>
              <a:ext cx="33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✓</a:t>
              </a:r>
              <a:endPara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1090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'python'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1288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6176850" y="788500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799100" y="632125"/>
            <a:ext cx="80865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Nosotros no somos como los Orozco,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 los conozco, son ocho los monos: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Pocho, Toto, Cholo, Tom, Moncho, Rodolfo, Otto, Pololo.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 pongo los votos solo por Rodolfo.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75" y="3778225"/>
            <a:ext cx="3934967" cy="29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1995800" y="2774325"/>
            <a:ext cx="2913300" cy="1380600"/>
          </a:xfrm>
          <a:prstGeom prst="wedgeEllipseCallout">
            <a:avLst>
              <a:gd fmla="val 87829" name="adj1"/>
              <a:gd fmla="val 113614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¿Cuántas letras o?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1335825" y="1504450"/>
            <a:ext cx="6472500" cy="524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7046850" y="2611350"/>
            <a:ext cx="15963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índices (int)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5" name="Google Shape;165;p20"/>
          <p:cNvCxnSpPr>
            <a:stCxn id="164" idx="1"/>
            <a:endCxn id="166" idx="2"/>
          </p:cNvCxnSpPr>
          <p:nvPr/>
        </p:nvCxnSpPr>
        <p:spPr>
          <a:xfrm rot="10800000">
            <a:off x="6744450" y="2387550"/>
            <a:ext cx="302400" cy="45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314175" y="2230350"/>
            <a:ext cx="15963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secuencia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8" name="Google Shape;168;p20"/>
          <p:cNvCxnSpPr>
            <a:stCxn id="167" idx="3"/>
          </p:cNvCxnSpPr>
          <p:nvPr/>
        </p:nvCxnSpPr>
        <p:spPr>
          <a:xfrm flipH="1" rot="10800000">
            <a:off x="1910475" y="1897650"/>
            <a:ext cx="767400" cy="568200"/>
          </a:xfrm>
          <a:prstGeom prst="curvedConnector3">
            <a:avLst>
              <a:gd fmla="val 935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20"/>
          <p:cNvCxnSpPr>
            <a:stCxn id="164" idx="1"/>
            <a:endCxn id="170" idx="2"/>
          </p:cNvCxnSpPr>
          <p:nvPr/>
        </p:nvCxnSpPr>
        <p:spPr>
          <a:xfrm rot="10800000">
            <a:off x="5251050" y="2387550"/>
            <a:ext cx="1795800" cy="45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1376881" y="4608400"/>
            <a:ext cx="2691000" cy="47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s[: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] + s[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:] → 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Google Shape;172;p20"/>
          <p:cNvCxnSpPr>
            <a:stCxn id="164" idx="1"/>
            <a:endCxn id="173" idx="2"/>
          </p:cNvCxnSpPr>
          <p:nvPr/>
        </p:nvCxnSpPr>
        <p:spPr>
          <a:xfrm rot="10800000">
            <a:off x="3757650" y="2387550"/>
            <a:ext cx="3289200" cy="45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443475" y="5376400"/>
            <a:ext cx="3624600" cy="47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'abcde'[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] → 'edcba'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0"/>
          <p:cNvSpPr txBox="1"/>
          <p:nvPr>
            <p:ph idx="4294967295" type="body"/>
          </p:nvPr>
        </p:nvSpPr>
        <p:spPr>
          <a:xfrm>
            <a:off x="3256025" y="1916450"/>
            <a:ext cx="10032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0" name="Google Shape;170;p20"/>
          <p:cNvSpPr txBox="1"/>
          <p:nvPr>
            <p:ph idx="4294967295" type="body"/>
          </p:nvPr>
        </p:nvSpPr>
        <p:spPr>
          <a:xfrm>
            <a:off x="4749425" y="1916450"/>
            <a:ext cx="10032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hasta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6242825" y="1916450"/>
            <a:ext cx="10032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paso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5" name="Google Shape;175;p20"/>
          <p:cNvSpPr txBox="1"/>
          <p:nvPr>
            <p:ph idx="4294967295" type="body"/>
          </p:nvPr>
        </p:nvSpPr>
        <p:spPr>
          <a:xfrm>
            <a:off x="1675100" y="3770950"/>
            <a:ext cx="2392800" cy="47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] → error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0"/>
          <p:cNvSpPr txBox="1"/>
          <p:nvPr>
            <p:ph idx="4294967295" type="body"/>
          </p:nvPr>
        </p:nvSpPr>
        <p:spPr>
          <a:xfrm>
            <a:off x="4213375" y="4608388"/>
            <a:ext cx="3515700" cy="471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∀ i: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s[:i] + s[i:] → 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4213375" y="5376388"/>
            <a:ext cx="3515700" cy="471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'abcde'[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::-1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] → 'edcba'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4213375" y="3701488"/>
            <a:ext cx="3515700" cy="6099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Nunca da error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(sí puede dar un segmento vacío)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9" name="Google Shape;179;p20"/>
          <p:cNvSpPr txBox="1"/>
          <p:nvPr>
            <p:ph idx="4294967295" type="title"/>
          </p:nvPr>
        </p:nvSpPr>
        <p:spPr>
          <a:xfrm>
            <a:off x="179150" y="264225"/>
            <a:ext cx="8410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Secuencias: </a:t>
            </a:r>
            <a:r>
              <a:rPr lang="en">
                <a:solidFill>
                  <a:schemeClr val="accent5"/>
                </a:solidFill>
              </a:rPr>
              <a:t>segmentos / porciones / slices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title"/>
          </p:nvPr>
        </p:nvSpPr>
        <p:spPr>
          <a:xfrm>
            <a:off x="311700" y="28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Interpolación </a:t>
            </a:r>
            <a:r>
              <a:rPr lang="en">
                <a:solidFill>
                  <a:srgbClr val="000000"/>
                </a:solidFill>
              </a:rPr>
              <a:t>de cadenas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1"/>
          <p:cNvSpPr txBox="1"/>
          <p:nvPr>
            <p:ph idx="4294967295" type="body"/>
          </p:nvPr>
        </p:nvSpPr>
        <p:spPr>
          <a:xfrm>
            <a:off x="311850" y="1052850"/>
            <a:ext cx="8378100" cy="1305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titulo = 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'Los Orozco'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cancion = 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'Yo los conozco...'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cantidad = contar(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cancion)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mensaje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'La letra de "Los Orozco" tiene 452 letras "o".'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311850" y="3092050"/>
            <a:ext cx="8378100" cy="763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'La letra de "'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titulo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'" tiene 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(cantidad)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aseline="-25000" lang="en">
                <a:solidFill>
                  <a:srgbClr val="4BA173"/>
                </a:solidFill>
                <a:latin typeface="Consolas"/>
                <a:ea typeface="Consolas"/>
                <a:cs typeface="Consolas"/>
                <a:sym typeface="Consolas"/>
              </a:rPr>
              <a:t>⤸</a:t>
            </a:r>
            <a:endParaRPr baseline="-25000">
              <a:solidFill>
                <a:srgbClr val="4BA1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 letras "o".'</a:t>
            </a:r>
            <a:endParaRPr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/>
          <p:nvPr>
            <p:ph idx="4294967295" type="body"/>
          </p:nvPr>
        </p:nvSpPr>
        <p:spPr>
          <a:xfrm>
            <a:off x="311700" y="4752700"/>
            <a:ext cx="8378400" cy="520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'La letra de "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" tiene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letras "o".'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49179" l="0" r="56500" t="0"/>
          <a:stretch/>
        </p:blipFill>
        <p:spPr>
          <a:xfrm>
            <a:off x="7713438" y="2756338"/>
            <a:ext cx="1381551" cy="117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56500" t="51321"/>
          <a:stretch/>
        </p:blipFill>
        <p:spPr>
          <a:xfrm>
            <a:off x="7713438" y="4451352"/>
            <a:ext cx="1381551" cy="11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