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Proxima Nova Extrabold"/>
      <p:bold r:id="rId35"/>
    </p:embeddedFont>
    <p:embeddedFont>
      <p:font typeface="Proxima Nova Semibold"/>
      <p:regular r:id="rId36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ProximaNovaExtrabold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aab90f4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7aab90f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67400f71_1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f67400f7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17bd6884d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17bd688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17bd6884d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17bd688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7bd6884d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7bd688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7bd6884d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7bd688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7bd6884d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7bd688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17bd6884d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17bd688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17bd6884d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17bd688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7bd6884d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7bd688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17bd6884d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17bd688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726dd1c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726dd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1e7c48bf8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1e7c48b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7aab90f44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7aab90f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f6b032e8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f6b032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f67400f71_1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f67400f7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17bd6884d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17bd688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7aab90f44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7aab90f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64e72559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64e725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67400f71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67400f7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67400f71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67400f7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e8ef1d14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e8ef1d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e80cd283_1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e80cd2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67400f71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67400f7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67400f71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67400f7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-50" y="4505550"/>
            <a:ext cx="91440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- 75.40 / 95.14</a:t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10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Diccionarios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/>
        </p:nvSpPr>
        <p:spPr>
          <a:xfrm>
            <a:off x="3634700" y="3177450"/>
            <a:ext cx="2430900" cy="4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 rot="10800000">
            <a:off x="2987288" y="3428998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7" name="Google Shape;257;p22"/>
          <p:cNvSpPr txBox="1"/>
          <p:nvPr/>
        </p:nvSpPr>
        <p:spPr>
          <a:xfrm>
            <a:off x="6696200" y="3244500"/>
            <a:ext cx="1231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p22"/>
          <p:cNvCxnSpPr/>
          <p:nvPr/>
        </p:nvCxnSpPr>
        <p:spPr>
          <a:xfrm>
            <a:off x="6065588" y="3429000"/>
            <a:ext cx="6306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" name="Google Shape;259;p22"/>
          <p:cNvSpPr txBox="1"/>
          <p:nvPr/>
        </p:nvSpPr>
        <p:spPr>
          <a:xfrm>
            <a:off x="841100" y="3124038"/>
            <a:ext cx="2163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&lt;secuencia&gt;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(clave, valor)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/>
          <p:nvPr/>
        </p:nvSpPr>
        <p:spPr>
          <a:xfrm>
            <a:off x="50" y="1837950"/>
            <a:ext cx="9144000" cy="318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220" y="1837945"/>
            <a:ext cx="4620775" cy="31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>
            <a:off x="246825" y="2948850"/>
            <a:ext cx="4092304" cy="6397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7F6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8B8"/>
                    </a:gs>
                    <a:gs pos="100000">
                      <a:srgbClr val="F9E63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Comic Sans MS"/>
              </a:rPr>
              <a:t>Diccionarios</a:t>
            </a:r>
          </a:p>
        </p:txBody>
      </p:sp>
      <p:sp>
        <p:nvSpPr>
          <p:cNvPr id="268" name="Google Shape;268;p23"/>
          <p:cNvSpPr txBox="1"/>
          <p:nvPr>
            <p:ph idx="4294967295" type="title"/>
          </p:nvPr>
        </p:nvSpPr>
        <p:spPr>
          <a:xfrm>
            <a:off x="63150" y="2344250"/>
            <a:ext cx="44601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</a:rPr>
              <a:t>Aplicaciones de</a:t>
            </a:r>
            <a:endParaRPr sz="3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estructurados</a:t>
            </a:r>
            <a:endParaRPr/>
          </a:p>
        </p:txBody>
      </p:sp>
      <p:sp>
        <p:nvSpPr>
          <p:cNvPr id="274" name="Google Shape;274;p24"/>
          <p:cNvSpPr txBox="1"/>
          <p:nvPr>
            <p:ph idx="4294967295" type="body"/>
          </p:nvPr>
        </p:nvSpPr>
        <p:spPr>
          <a:xfrm>
            <a:off x="348275" y="859775"/>
            <a:ext cx="8424300" cy="246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barrios =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'CHACARITA'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7725.69522770465, 3118100.972396454),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'PATERNAL'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7087.51329532852, 2229829.033627959),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'VILLA CRESPO'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8132.69934845057, 3613583.690219133),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'VILLA DEL PARQUE'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11, 7705.38979708046, 3399595.6414838377),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'ALMAGRO'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5, 8537.90136849144, 4050752.245238037),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4"/>
          <p:cNvSpPr txBox="1"/>
          <p:nvPr>
            <p:ph idx="4294967295" type="body"/>
          </p:nvPr>
        </p:nvSpPr>
        <p:spPr>
          <a:xfrm>
            <a:off x="348275" y="3373775"/>
            <a:ext cx="8424300" cy="56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perimetro_paternal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barrios[1][2]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 rot="10800000">
            <a:off x="3295400" y="1813400"/>
            <a:ext cx="653700" cy="16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estructurados</a:t>
            </a:r>
            <a:endParaRPr/>
          </a:p>
        </p:txBody>
      </p:sp>
      <p:sp>
        <p:nvSpPr>
          <p:cNvPr id="282" name="Google Shape;282;p25"/>
          <p:cNvSpPr txBox="1"/>
          <p:nvPr>
            <p:ph idx="4294967295" type="body"/>
          </p:nvPr>
        </p:nvSpPr>
        <p:spPr>
          <a:xfrm>
            <a:off x="311700" y="859775"/>
            <a:ext cx="8562300" cy="385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COMUNA 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 =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barrios =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'CHACARITA'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7725.69522770465, 3118100.972396454),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'PATERNAL'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7087.51329532852, 2229829.033627959),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'VILLA CRESPO'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15, 8132.69934845057, 3613583.690219133),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'VILLA DEL PARQUE'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11, 7705.38979708046, 3399595.6414838377),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'ALMAGRO'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5, 8537.90136849144, 4050752.245238037),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5"/>
          <p:cNvSpPr txBox="1"/>
          <p:nvPr>
            <p:ph idx="4294967295" type="body"/>
          </p:nvPr>
        </p:nvSpPr>
        <p:spPr>
          <a:xfrm>
            <a:off x="311700" y="4837425"/>
            <a:ext cx="8405700" cy="56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perimetro_paternal = barrios[1][PERIMETRO]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 rot="10800000">
            <a:off x="3313850" y="3166775"/>
            <a:ext cx="883800" cy="17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estructurados</a:t>
            </a:r>
            <a:endParaRPr/>
          </a:p>
        </p:txBody>
      </p:sp>
      <p:sp>
        <p:nvSpPr>
          <p:cNvPr id="290" name="Google Shape;290;p26"/>
          <p:cNvSpPr txBox="1"/>
          <p:nvPr>
            <p:ph idx="4294967295" type="body"/>
          </p:nvPr>
        </p:nvSpPr>
        <p:spPr>
          <a:xfrm>
            <a:off x="311700" y="859775"/>
            <a:ext cx="6840900" cy="4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barrios =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'nombre'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'CHACARITA'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'comuna'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7725.69522770465,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3118100.972396454,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'nombre'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'PATERNAL'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'comuna'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7087.51329532852,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2229829.033627959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6"/>
          <p:cNvSpPr txBox="1"/>
          <p:nvPr>
            <p:ph idx="4294967295" type="body"/>
          </p:nvPr>
        </p:nvSpPr>
        <p:spPr>
          <a:xfrm>
            <a:off x="311700" y="5214875"/>
            <a:ext cx="6840900" cy="56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perimetro_paternal = barrios[1]['perimetro']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26"/>
          <p:cNvCxnSpPr/>
          <p:nvPr/>
        </p:nvCxnSpPr>
        <p:spPr>
          <a:xfrm rot="10800000">
            <a:off x="2844175" y="3986075"/>
            <a:ext cx="1399500" cy="12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estructurados</a:t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body"/>
          </p:nvPr>
        </p:nvSpPr>
        <p:spPr>
          <a:xfrm>
            <a:off x="311700" y="859775"/>
            <a:ext cx="7531200" cy="397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barrios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'CHACARITA'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'comuna'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7725.69522770465,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3118100.972396454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'PATERNAL'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'comuna'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7087.51329532852,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2229829.033627959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7"/>
          <p:cNvSpPr txBox="1"/>
          <p:nvPr>
            <p:ph idx="4294967295" type="body"/>
          </p:nvPr>
        </p:nvSpPr>
        <p:spPr>
          <a:xfrm>
            <a:off x="311700" y="4824675"/>
            <a:ext cx="7531200" cy="56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perimetro_paternal = barrios['PATERNAL']['perimetro']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27"/>
          <p:cNvCxnSpPr/>
          <p:nvPr/>
        </p:nvCxnSpPr>
        <p:spPr>
          <a:xfrm rot="10800000">
            <a:off x="4547575" y="3451950"/>
            <a:ext cx="717900" cy="143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estructurados</a:t>
            </a:r>
            <a:endParaRPr/>
          </a:p>
        </p:txBody>
      </p:sp>
      <p:sp>
        <p:nvSpPr>
          <p:cNvPr id="306" name="Google Shape;306;p28"/>
          <p:cNvSpPr txBox="1"/>
          <p:nvPr>
            <p:ph idx="4294967295" type="body"/>
          </p:nvPr>
        </p:nvSpPr>
        <p:spPr>
          <a:xfrm>
            <a:off x="311700" y="859775"/>
            <a:ext cx="7986600" cy="497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barrios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15: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'CHACARITA'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7725.69522770465,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3118100.972396454},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'PATERNAL'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 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7087.51329532852,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2229829.033627959},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5: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'ALMAGRO'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8537.90136849144,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4050752.245238037},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'BOEDO'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  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'perimetro'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6602.54330788318,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'area'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2609773.9443639778},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8"/>
          <p:cNvSpPr txBox="1"/>
          <p:nvPr>
            <p:ph idx="4294967295" type="body"/>
          </p:nvPr>
        </p:nvSpPr>
        <p:spPr>
          <a:xfrm>
            <a:off x="311700" y="5905275"/>
            <a:ext cx="7986600" cy="56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perimetro_paternal = barrios[15]['PATERNAL']['perimetro']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" name="Google Shape;308;p28"/>
          <p:cNvCxnSpPr/>
          <p:nvPr/>
        </p:nvCxnSpPr>
        <p:spPr>
          <a:xfrm rot="10800000">
            <a:off x="5164025" y="2319675"/>
            <a:ext cx="368400" cy="365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dispersos</a:t>
            </a:r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956942"/>
            <a:ext cx="43719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 txBox="1"/>
          <p:nvPr>
            <p:ph idx="4294967295" type="body"/>
          </p:nvPr>
        </p:nvSpPr>
        <p:spPr>
          <a:xfrm>
            <a:off x="1534200" y="2913500"/>
            <a:ext cx="6075600" cy="354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matriz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1,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23,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[ 4,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[ 0,  0,  0,  0,  0,  0,  0,  0,  0, ...],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...,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datos dispersos</a:t>
            </a:r>
            <a:endParaRPr/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956942"/>
            <a:ext cx="43719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>
            <p:ph idx="4294967295" type="body"/>
          </p:nvPr>
        </p:nvSpPr>
        <p:spPr>
          <a:xfrm>
            <a:off x="922650" y="2913500"/>
            <a:ext cx="2117100" cy="20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matriz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(1, 1): 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(4, 3): 23,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(6, 0): 4,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0"/>
          <p:cNvSpPr txBox="1"/>
          <p:nvPr>
            <p:ph idx="4294967295" type="body"/>
          </p:nvPr>
        </p:nvSpPr>
        <p:spPr>
          <a:xfrm>
            <a:off x="3513450" y="2913500"/>
            <a:ext cx="2117100" cy="20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matriz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(1, 1): 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(3, 4): 23,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(0, 6): 4,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0"/>
          <p:cNvSpPr txBox="1"/>
          <p:nvPr>
            <p:ph idx="4294967295" type="body"/>
          </p:nvPr>
        </p:nvSpPr>
        <p:spPr>
          <a:xfrm>
            <a:off x="6104250" y="2913500"/>
            <a:ext cx="2117100" cy="20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matriz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'B2': 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'D5': 23,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'A7': 4,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memoización</a:t>
            </a:r>
            <a:endParaRPr/>
          </a:p>
        </p:txBody>
      </p:sp>
      <p:sp>
        <p:nvSpPr>
          <p:cNvPr id="330" name="Google Shape;330;p31"/>
          <p:cNvSpPr txBox="1"/>
          <p:nvPr>
            <p:ph idx="4294967295" type="body"/>
          </p:nvPr>
        </p:nvSpPr>
        <p:spPr>
          <a:xfrm>
            <a:off x="1949550" y="805450"/>
            <a:ext cx="5244900" cy="1680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es_primo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i in range(2, int(n**0.5) + 1):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if n % i == 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 txBox="1"/>
          <p:nvPr>
            <p:ph idx="4294967295" type="body"/>
          </p:nvPr>
        </p:nvSpPr>
        <p:spPr>
          <a:xfrm>
            <a:off x="1949550" y="3028550"/>
            <a:ext cx="5244900" cy="33876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_es_primo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i in range(2, int(n**0.5) + 1):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if n % i == 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_primos = {}</a:t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es_primo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n not in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_primos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_primos[n] 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_es_primo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_primos[n]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63" y="249013"/>
            <a:ext cx="7031063" cy="241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4"/>
          <p:cNvSpPr txBox="1"/>
          <p:nvPr/>
        </p:nvSpPr>
        <p:spPr>
          <a:xfrm>
            <a:off x="3506863" y="3160150"/>
            <a:ext cx="2024700" cy="84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traducir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2859450" y="379981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0" y="3615325"/>
            <a:ext cx="2828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&lt;???&gt;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2859450" y="337876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351325" y="3194263"/>
            <a:ext cx="247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texto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&lt;str&gt;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" name="Google Shape;74;p14"/>
          <p:cNvCxnSpPr>
            <a:stCxn id="69" idx="3"/>
          </p:cNvCxnSpPr>
          <p:nvPr/>
        </p:nvCxnSpPr>
        <p:spPr>
          <a:xfrm>
            <a:off x="5531563" y="3581200"/>
            <a:ext cx="6306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4"/>
          <p:cNvSpPr txBox="1"/>
          <p:nvPr/>
        </p:nvSpPr>
        <p:spPr>
          <a:xfrm>
            <a:off x="6209963" y="3309025"/>
            <a:ext cx="258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texto traducido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093000" y="4272050"/>
            <a:ext cx="60510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traducir(texto,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"""Reemplaza todas las palabras en el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texto por su traducción correspondiente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según el diccionario.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Recibe: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texto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&lt;???&gt;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52749" l="9258" r="6267" t="8190"/>
          <a:stretch/>
        </p:blipFill>
        <p:spPr>
          <a:xfrm>
            <a:off x="0" y="4036375"/>
            <a:ext cx="3029750" cy="186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4294967295" type="title"/>
          </p:nvPr>
        </p:nvSpPr>
        <p:spPr>
          <a:xfrm>
            <a:off x="311700" y="962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mapa de comandos</a:t>
            </a:r>
            <a:endParaRPr/>
          </a:p>
        </p:txBody>
      </p:sp>
      <p:sp>
        <p:nvSpPr>
          <p:cNvPr id="337" name="Google Shape;337;p32"/>
          <p:cNvSpPr txBox="1"/>
          <p:nvPr>
            <p:ph idx="4294967295" type="body"/>
          </p:nvPr>
        </p:nvSpPr>
        <p:spPr>
          <a:xfrm>
            <a:off x="633175" y="1698375"/>
            <a:ext cx="3527700" cy="30195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 = input()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mover_arriba()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mover_izquierda()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mover_abajo()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mover_derecha()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2"/>
          <p:cNvSpPr txBox="1"/>
          <p:nvPr>
            <p:ph idx="4294967295" type="body"/>
          </p:nvPr>
        </p:nvSpPr>
        <p:spPr>
          <a:xfrm>
            <a:off x="4941275" y="1698375"/>
            <a:ext cx="3527700" cy="3360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controles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mover_arriba,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mover_izquierda,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mover_abajo,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mover_derecha,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tecla = input()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tecla in controles: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controles[tecla]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>
            <p:ph idx="4294967295" type="ctrTitle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0BA1E6"/>
                </a:solidFill>
              </a:rPr>
              <a:t>Bonus tracks</a:t>
            </a:r>
            <a:endParaRPr b="1" sz="4500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716650" y="3505875"/>
            <a:ext cx="64335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censurar(texto, malas_palabras):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"""Reemplaza todas las malas palabras en el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texto por "****".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Recibe: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texto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&lt;???&gt;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malas_palabras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558500" y="1074500"/>
            <a:ext cx="2430900" cy="133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censurar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1" name="Google Shape;351;p34"/>
          <p:cNvCxnSpPr/>
          <p:nvPr/>
        </p:nvCxnSpPr>
        <p:spPr>
          <a:xfrm rot="10800000">
            <a:off x="2911088" y="1392198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2" name="Google Shape;352;p34"/>
          <p:cNvSpPr txBox="1"/>
          <p:nvPr/>
        </p:nvSpPr>
        <p:spPr>
          <a:xfrm>
            <a:off x="6620000" y="1132800"/>
            <a:ext cx="24309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"Me gusta el color ****"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>
            <a:off x="5989388" y="1757750"/>
            <a:ext cx="6306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4" name="Google Shape;354;p34"/>
          <p:cNvSpPr txBox="1"/>
          <p:nvPr/>
        </p:nvSpPr>
        <p:spPr>
          <a:xfrm>
            <a:off x="267650" y="1074500"/>
            <a:ext cx="26601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"Me gusta el color blanco"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5" name="Google Shape;355;p34"/>
          <p:cNvCxnSpPr/>
          <p:nvPr/>
        </p:nvCxnSpPr>
        <p:spPr>
          <a:xfrm rot="10800000">
            <a:off x="2911088" y="2154786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56" name="Google Shape;356;p34"/>
          <p:cNvSpPr txBox="1"/>
          <p:nvPr/>
        </p:nvSpPr>
        <p:spPr>
          <a:xfrm>
            <a:off x="0" y="1919288"/>
            <a:ext cx="29277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"si", "no",</a:t>
            </a:r>
            <a:b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"blanco", "negro"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idx="4294967295" type="title"/>
          </p:nvPr>
        </p:nvSpPr>
        <p:spPr>
          <a:xfrm>
            <a:off x="4572000" y="288575"/>
            <a:ext cx="4260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/ Mapa</a:t>
            </a:r>
            <a:endParaRPr/>
          </a:p>
        </p:txBody>
      </p:sp>
      <p:sp>
        <p:nvSpPr>
          <p:cNvPr id="362" name="Google Shape;362;p35"/>
          <p:cNvSpPr txBox="1"/>
          <p:nvPr>
            <p:ph idx="4294967295" type="title"/>
          </p:nvPr>
        </p:nvSpPr>
        <p:spPr>
          <a:xfrm>
            <a:off x="311700" y="288575"/>
            <a:ext cx="382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</a:t>
            </a:r>
            <a:endParaRPr/>
          </a:p>
        </p:txBody>
      </p:sp>
      <p:sp>
        <p:nvSpPr>
          <p:cNvPr id="363" name="Google Shape;363;p35"/>
          <p:cNvSpPr txBox="1"/>
          <p:nvPr>
            <p:ph idx="4294967295" type="title"/>
          </p:nvPr>
        </p:nvSpPr>
        <p:spPr>
          <a:xfrm>
            <a:off x="311700" y="1034600"/>
            <a:ext cx="3824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</a:rPr>
              <a:t>Conjunto de valores </a:t>
            </a:r>
            <a:r>
              <a:rPr i="1" lang="en" sz="1800">
                <a:solidFill>
                  <a:schemeClr val="accent5"/>
                </a:solidFill>
              </a:rPr>
              <a:t>ordenados</a:t>
            </a:r>
            <a:endParaRPr i="1" sz="1800">
              <a:solidFill>
                <a:schemeClr val="accent5"/>
              </a:solidFill>
            </a:endParaRPr>
          </a:p>
        </p:txBody>
      </p:sp>
      <p:sp>
        <p:nvSpPr>
          <p:cNvPr id="364" name="Google Shape;364;p35"/>
          <p:cNvSpPr txBox="1"/>
          <p:nvPr>
            <p:ph idx="4294967295" type="title"/>
          </p:nvPr>
        </p:nvSpPr>
        <p:spPr>
          <a:xfrm>
            <a:off x="4572000" y="1034600"/>
            <a:ext cx="382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</a:rPr>
              <a:t>Conjunto de </a:t>
            </a:r>
            <a:r>
              <a:rPr b="1" i="1" lang="en" sz="1800">
                <a:solidFill>
                  <a:schemeClr val="accent5"/>
                </a:solidFill>
              </a:rPr>
              <a:t>pares</a:t>
            </a:r>
            <a:r>
              <a:rPr i="1" lang="en" sz="1800">
                <a:solidFill>
                  <a:schemeClr val="accent3"/>
                </a:solidFill>
              </a:rPr>
              <a:t> </a:t>
            </a:r>
            <a:r>
              <a:rPr i="1" lang="en" sz="1800">
                <a:solidFill>
                  <a:schemeClr val="accent5"/>
                </a:solidFill>
              </a:rPr>
              <a:t>(clave, valor)</a:t>
            </a:r>
            <a:endParaRPr i="1" sz="1800">
              <a:solidFill>
                <a:schemeClr val="accent5"/>
              </a:solidFill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13249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17143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21037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2493150" y="2203900"/>
            <a:ext cx="62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3249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17143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21037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72" name="Google Shape;372;p35"/>
          <p:cNvGrpSpPr/>
          <p:nvPr/>
        </p:nvGrpSpPr>
        <p:grpSpPr>
          <a:xfrm>
            <a:off x="5893200" y="1822300"/>
            <a:ext cx="1950000" cy="763200"/>
            <a:chOff x="5893200" y="1822300"/>
            <a:chExt cx="1950000" cy="763200"/>
          </a:xfrm>
        </p:grpSpPr>
        <p:sp>
          <p:nvSpPr>
            <p:cNvPr id="373" name="Google Shape;373;p35"/>
            <p:cNvSpPr txBox="1"/>
            <p:nvPr/>
          </p:nvSpPr>
          <p:spPr>
            <a:xfrm>
              <a:off x="58932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4" name="Google Shape;374;p35"/>
            <p:cNvSpPr txBox="1"/>
            <p:nvPr/>
          </p:nvSpPr>
          <p:spPr>
            <a:xfrm>
              <a:off x="63588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5" name="Google Shape;375;p35"/>
            <p:cNvSpPr txBox="1"/>
            <p:nvPr/>
          </p:nvSpPr>
          <p:spPr>
            <a:xfrm>
              <a:off x="68244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6" name="Google Shape;376;p35"/>
            <p:cNvSpPr txBox="1"/>
            <p:nvPr/>
          </p:nvSpPr>
          <p:spPr>
            <a:xfrm>
              <a:off x="7213800" y="2203900"/>
              <a:ext cx="62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7" name="Google Shape;377;p35"/>
            <p:cNvSpPr txBox="1"/>
            <p:nvPr/>
          </p:nvSpPr>
          <p:spPr>
            <a:xfrm>
              <a:off x="58932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35"/>
            <p:cNvSpPr txBox="1"/>
            <p:nvPr/>
          </p:nvSpPr>
          <p:spPr>
            <a:xfrm>
              <a:off x="63588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9" name="Google Shape;379;p35"/>
            <p:cNvSpPr txBox="1"/>
            <p:nvPr/>
          </p:nvSpPr>
          <p:spPr>
            <a:xfrm>
              <a:off x="68244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35"/>
            <p:cNvSpPr txBox="1"/>
            <p:nvPr/>
          </p:nvSpPr>
          <p:spPr>
            <a:xfrm>
              <a:off x="7213800" y="1822300"/>
              <a:ext cx="62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1" name="Google Shape;381;p35"/>
          <p:cNvSpPr txBox="1"/>
          <p:nvPr>
            <p:ph idx="4294967295" type="title"/>
          </p:nvPr>
        </p:nvSpPr>
        <p:spPr>
          <a:xfrm>
            <a:off x="5124900" y="18404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claves</a:t>
            </a:r>
            <a:endParaRPr i="1" sz="1400">
              <a:solidFill>
                <a:schemeClr val="dk2"/>
              </a:solidFill>
            </a:endParaRPr>
          </a:p>
        </p:txBody>
      </p:sp>
      <p:sp>
        <p:nvSpPr>
          <p:cNvPr id="382" name="Google Shape;382;p35"/>
          <p:cNvSpPr txBox="1"/>
          <p:nvPr>
            <p:ph idx="4294967295" type="title"/>
          </p:nvPr>
        </p:nvSpPr>
        <p:spPr>
          <a:xfrm>
            <a:off x="5124900" y="22220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valores</a:t>
            </a:r>
            <a:endParaRPr i="1" sz="1400">
              <a:solidFill>
                <a:schemeClr val="dk2"/>
              </a:solidFill>
            </a:endParaRPr>
          </a:p>
        </p:txBody>
      </p:sp>
      <p:sp>
        <p:nvSpPr>
          <p:cNvPr id="383" name="Google Shape;383;p35"/>
          <p:cNvSpPr txBox="1"/>
          <p:nvPr>
            <p:ph idx="4294967295" type="title"/>
          </p:nvPr>
        </p:nvSpPr>
        <p:spPr>
          <a:xfrm>
            <a:off x="3329400" y="3429000"/>
            <a:ext cx="1847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Conjunto</a:t>
            </a:r>
            <a:endParaRPr/>
          </a:p>
        </p:txBody>
      </p:sp>
      <p:sp>
        <p:nvSpPr>
          <p:cNvPr id="384" name="Google Shape;384;p35"/>
          <p:cNvSpPr txBox="1"/>
          <p:nvPr>
            <p:ph idx="4294967295" type="title"/>
          </p:nvPr>
        </p:nvSpPr>
        <p:spPr>
          <a:xfrm>
            <a:off x="3329400" y="4175025"/>
            <a:ext cx="24339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</a:rPr>
              <a:t>Conjunto de </a:t>
            </a:r>
            <a:r>
              <a:rPr i="1" lang="en" sz="1800">
                <a:solidFill>
                  <a:schemeClr val="accent5"/>
                </a:solidFill>
              </a:rPr>
              <a:t>valores</a:t>
            </a:r>
            <a:endParaRPr i="1" sz="1800">
              <a:solidFill>
                <a:schemeClr val="accent5"/>
              </a:solidFill>
            </a:endParaRPr>
          </a:p>
        </p:txBody>
      </p:sp>
      <p:grpSp>
        <p:nvGrpSpPr>
          <p:cNvPr id="385" name="Google Shape;385;p35"/>
          <p:cNvGrpSpPr/>
          <p:nvPr/>
        </p:nvGrpSpPr>
        <p:grpSpPr>
          <a:xfrm>
            <a:off x="3380700" y="4775100"/>
            <a:ext cx="2433900" cy="1436400"/>
            <a:chOff x="2740800" y="4775100"/>
            <a:chExt cx="2433900" cy="1436400"/>
          </a:xfrm>
        </p:grpSpPr>
        <p:sp>
          <p:nvSpPr>
            <p:cNvPr id="386" name="Google Shape;386;p35"/>
            <p:cNvSpPr/>
            <p:nvPr/>
          </p:nvSpPr>
          <p:spPr>
            <a:xfrm>
              <a:off x="2740800" y="4775100"/>
              <a:ext cx="2433900" cy="14364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 txBox="1"/>
            <p:nvPr/>
          </p:nvSpPr>
          <p:spPr>
            <a:xfrm>
              <a:off x="3446025" y="496272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3287500" y="552265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4089925" y="514105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0" name="Google Shape;390;p35"/>
            <p:cNvSpPr txBox="1"/>
            <p:nvPr/>
          </p:nvSpPr>
          <p:spPr>
            <a:xfrm>
              <a:off x="4135800" y="5651425"/>
              <a:ext cx="62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1" name="Google Shape;391;p35"/>
          <p:cNvSpPr/>
          <p:nvPr/>
        </p:nvSpPr>
        <p:spPr>
          <a:xfrm>
            <a:off x="158525" y="2514600"/>
            <a:ext cx="1713852" cy="1258200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7017850" y="2452388"/>
            <a:ext cx="1713852" cy="1258200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5446475" y="4364875"/>
            <a:ext cx="1713852" cy="1258200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4294967295" type="title"/>
          </p:nvPr>
        </p:nvSpPr>
        <p:spPr>
          <a:xfrm>
            <a:off x="311700" y="2619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Listas, diccionarios y conjuntos por comprensión</a:t>
            </a: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385262" y="1159888"/>
            <a:ext cx="8447048" cy="796125"/>
            <a:chOff x="772525" y="4028575"/>
            <a:chExt cx="7599000" cy="796125"/>
          </a:xfrm>
        </p:grpSpPr>
        <p:sp>
          <p:nvSpPr>
            <p:cNvPr id="400" name="Google Shape;400;p36"/>
            <p:cNvSpPr txBox="1"/>
            <p:nvPr/>
          </p:nvSpPr>
          <p:spPr>
            <a:xfrm>
              <a:off x="772525" y="4318900"/>
              <a:ext cx="7599000" cy="5058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[&lt;expresión&gt;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&lt;secuencia&gt;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&lt;condición&gt;]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1" name="Google Shape;401;p36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lista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2" name="Google Shape;402;p36"/>
          <p:cNvGrpSpPr/>
          <p:nvPr/>
        </p:nvGrpSpPr>
        <p:grpSpPr>
          <a:xfrm>
            <a:off x="385250" y="4505000"/>
            <a:ext cx="8447060" cy="1086537"/>
            <a:chOff x="772514" y="4028575"/>
            <a:chExt cx="7599011" cy="1086537"/>
          </a:xfrm>
        </p:grpSpPr>
        <p:sp>
          <p:nvSpPr>
            <p:cNvPr id="403" name="Google Shape;403;p36"/>
            <p:cNvSpPr txBox="1"/>
            <p:nvPr/>
          </p:nvSpPr>
          <p:spPr>
            <a:xfrm>
              <a:off x="772514" y="4318912"/>
              <a:ext cx="7599000" cy="7962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&lt;expresión&gt;: &lt;expresión&gt;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&lt;secuencia&gt;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&lt;condición&gt;}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4" name="Google Shape;404;p36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diccionario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05" name="Google Shape;405;p36"/>
          <p:cNvGrpSpPr/>
          <p:nvPr/>
        </p:nvGrpSpPr>
        <p:grpSpPr>
          <a:xfrm>
            <a:off x="385250" y="2876637"/>
            <a:ext cx="8447060" cy="809637"/>
            <a:chOff x="772514" y="4028575"/>
            <a:chExt cx="7599011" cy="809637"/>
          </a:xfrm>
        </p:grpSpPr>
        <p:sp>
          <p:nvSpPr>
            <p:cNvPr id="406" name="Google Shape;406;p36"/>
            <p:cNvSpPr txBox="1"/>
            <p:nvPr/>
          </p:nvSpPr>
          <p:spPr>
            <a:xfrm>
              <a:off x="772514" y="4318912"/>
              <a:ext cx="7599000" cy="5193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{&lt;expresión&gt;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&lt;nombre&gt;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&lt;secuencia&gt; </a:t>
              </a:r>
              <a:r>
                <a:rPr lang="en" sz="2000">
                  <a:solidFill>
                    <a:srgbClr val="FF5252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 &lt;condición&gt;}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7" name="Google Shape;407;p36"/>
            <p:cNvSpPr txBox="1"/>
            <p:nvPr/>
          </p:nvSpPr>
          <p:spPr>
            <a:xfrm>
              <a:off x="772525" y="4028575"/>
              <a:ext cx="7599000" cy="290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Expresión:</a:t>
              </a:r>
              <a:r>
                <a:rPr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conjunto por comprensión</a:t>
              </a:r>
              <a:endPara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8" name="Google Shape;408;p36"/>
          <p:cNvSpPr txBox="1"/>
          <p:nvPr>
            <p:ph idx="4294967295" type="body"/>
          </p:nvPr>
        </p:nvSpPr>
        <p:spPr>
          <a:xfrm>
            <a:off x="65325" y="1956025"/>
            <a:ext cx="45876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[2**x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range(8)] ➞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36"/>
          <p:cNvSpPr txBox="1"/>
          <p:nvPr>
            <p:ph idx="4294967295" type="body"/>
          </p:nvPr>
        </p:nvSpPr>
        <p:spPr>
          <a:xfrm>
            <a:off x="4652925" y="1956025"/>
            <a:ext cx="44001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[1, 2, 4, 8, 16, 32, 64, 128]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6"/>
          <p:cNvSpPr txBox="1"/>
          <p:nvPr>
            <p:ph idx="4294967295" type="body"/>
          </p:nvPr>
        </p:nvSpPr>
        <p:spPr>
          <a:xfrm>
            <a:off x="65325" y="3686275"/>
            <a:ext cx="45876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{2**x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range(8)} ➞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6"/>
          <p:cNvSpPr txBox="1"/>
          <p:nvPr>
            <p:ph idx="4294967295" type="body"/>
          </p:nvPr>
        </p:nvSpPr>
        <p:spPr>
          <a:xfrm>
            <a:off x="4652925" y="3686275"/>
            <a:ext cx="44001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1, 2, 4, 8, 16, 32, 64, 128}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6"/>
          <p:cNvSpPr txBox="1"/>
          <p:nvPr>
            <p:ph idx="4294967295" type="body"/>
          </p:nvPr>
        </p:nvSpPr>
        <p:spPr>
          <a:xfrm>
            <a:off x="1436050" y="5689825"/>
            <a:ext cx="27525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f'2^{x}'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2**x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range(8)}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36"/>
          <p:cNvSpPr txBox="1"/>
          <p:nvPr>
            <p:ph idx="4294967295" type="body"/>
          </p:nvPr>
        </p:nvSpPr>
        <p:spPr>
          <a:xfrm>
            <a:off x="4652925" y="5537425"/>
            <a:ext cx="4127400" cy="108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'2^0'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'2^1'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2,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'2^2'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4,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'2^3'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8,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'2^4'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16,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'2^5'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32,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'2^6'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64,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'2^7'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128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36"/>
          <p:cNvSpPr txBox="1"/>
          <p:nvPr>
            <p:ph idx="4294967295" type="body"/>
          </p:nvPr>
        </p:nvSpPr>
        <p:spPr>
          <a:xfrm>
            <a:off x="4204300" y="5766025"/>
            <a:ext cx="3726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➞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title"/>
          </p:nvPr>
        </p:nvSpPr>
        <p:spPr>
          <a:xfrm>
            <a:off x="4572000" y="59975"/>
            <a:ext cx="42603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 / Mapa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Arreglo asociativo</a:t>
            </a:r>
            <a:endParaRPr/>
          </a:p>
        </p:txBody>
      </p:sp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311700" y="59975"/>
            <a:ext cx="382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Secuencia / Lista / Arreglo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11700" y="1187000"/>
            <a:ext cx="3824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</a:rPr>
              <a:t>Conjunto de valores </a:t>
            </a:r>
            <a:r>
              <a:rPr i="1" lang="en" sz="1800">
                <a:solidFill>
                  <a:schemeClr val="accent5"/>
                </a:solidFill>
              </a:rPr>
              <a:t>ordenados</a:t>
            </a:r>
            <a:endParaRPr i="1" sz="1800">
              <a:solidFill>
                <a:schemeClr val="accent5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572000" y="1187000"/>
            <a:ext cx="3824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</a:rPr>
              <a:t>Conjunto de </a:t>
            </a:r>
            <a:r>
              <a:rPr b="1" i="1" lang="en" sz="1800">
                <a:solidFill>
                  <a:schemeClr val="accent5"/>
                </a:solidFill>
              </a:rPr>
              <a:t>pares</a:t>
            </a:r>
            <a:r>
              <a:rPr i="1" lang="en" sz="1800">
                <a:solidFill>
                  <a:schemeClr val="accent3"/>
                </a:solidFill>
              </a:rPr>
              <a:t> </a:t>
            </a:r>
            <a:r>
              <a:rPr i="1" lang="en" sz="1800">
                <a:solidFill>
                  <a:schemeClr val="accent5"/>
                </a:solidFill>
              </a:rPr>
              <a:t>(clave, valor)</a:t>
            </a:r>
            <a:endParaRPr i="1" sz="1800"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3249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7143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03750" y="2203900"/>
            <a:ext cx="3894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493150" y="2203900"/>
            <a:ext cx="62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3249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7143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103750" y="1822300"/>
            <a:ext cx="389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5893200" y="1822300"/>
            <a:ext cx="1950000" cy="763200"/>
            <a:chOff x="5893200" y="1822300"/>
            <a:chExt cx="1950000" cy="763200"/>
          </a:xfrm>
        </p:grpSpPr>
        <p:sp>
          <p:nvSpPr>
            <p:cNvPr id="94" name="Google Shape;94;p15"/>
            <p:cNvSpPr txBox="1"/>
            <p:nvPr/>
          </p:nvSpPr>
          <p:spPr>
            <a:xfrm>
              <a:off x="58932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63588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6824400" y="2203900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7213800" y="2203900"/>
              <a:ext cx="62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58932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3588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824400" y="1822300"/>
              <a:ext cx="38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z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7213800" y="1822300"/>
              <a:ext cx="62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5124900" y="18404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claves</a:t>
            </a:r>
            <a:endParaRPr i="1" sz="1400"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5124900" y="22220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valores</a:t>
            </a:r>
            <a:endParaRPr i="1" sz="14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>
            <p:ph idx="4294967295" type="title"/>
          </p:nvPr>
        </p:nvSpPr>
        <p:spPr>
          <a:xfrm>
            <a:off x="4198025" y="30655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claves</a:t>
            </a:r>
            <a:endParaRPr i="1" sz="14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title"/>
          </p:nvPr>
        </p:nvSpPr>
        <p:spPr>
          <a:xfrm>
            <a:off x="4198025" y="3447150"/>
            <a:ext cx="768300" cy="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valores</a:t>
            </a:r>
            <a:endParaRPr i="1" sz="1400">
              <a:solidFill>
                <a:schemeClr val="dk2"/>
              </a:solidFill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4966325" y="3047400"/>
            <a:ext cx="3472100" cy="763200"/>
            <a:chOff x="4966325" y="3047400"/>
            <a:chExt cx="3472100" cy="7632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4966325" y="3429000"/>
              <a:ext cx="62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ing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5639875" y="3429000"/>
              <a:ext cx="62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ing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6313425" y="3429000"/>
              <a:ext cx="6789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esp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4966325" y="3047400"/>
              <a:ext cx="62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USA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639875" y="3047400"/>
              <a:ext cx="6294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UK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6313425" y="3047400"/>
              <a:ext cx="6789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ARG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7036475" y="3429000"/>
              <a:ext cx="6789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esp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7036475" y="3047400"/>
              <a:ext cx="6789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ESP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7759525" y="3429000"/>
              <a:ext cx="6789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por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759525" y="3047400"/>
              <a:ext cx="678900" cy="38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BRA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17123" y="3032275"/>
            <a:ext cx="3756333" cy="763200"/>
            <a:chOff x="668075" y="3032275"/>
            <a:chExt cx="3111350" cy="763200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6680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10574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14468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6680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10574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14468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8362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8362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2256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2256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61507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261507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3000638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3000638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3390025" y="3413875"/>
              <a:ext cx="389400" cy="381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3390025" y="3032275"/>
              <a:ext cx="3894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1418" r="1408" t="0"/>
          <a:stretch/>
        </p:blipFill>
        <p:spPr>
          <a:xfrm flipH="1">
            <a:off x="0" y="4346525"/>
            <a:ext cx="2511475" cy="2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1504275" y="3924775"/>
            <a:ext cx="2862900" cy="868200"/>
          </a:xfrm>
          <a:prstGeom prst="wedgeEllipseCallout">
            <a:avLst>
              <a:gd fmla="val -38904" name="adj1"/>
              <a:gd fmla="val 80151" name="adj2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valores repetidos</a:t>
            </a:r>
            <a:endParaRPr b="1"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4526000" y="3924775"/>
            <a:ext cx="2939400" cy="868200"/>
          </a:xfrm>
          <a:prstGeom prst="wedgeEllipseCallout">
            <a:avLst>
              <a:gd fmla="val 42368" name="adj1"/>
              <a:gd fmla="val 59704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valores repetidos</a:t>
            </a:r>
            <a:endParaRPr b="1" sz="18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828000" y="4846063"/>
            <a:ext cx="2814900" cy="868200"/>
          </a:xfrm>
          <a:prstGeom prst="wedgeEllipseCallout">
            <a:avLst>
              <a:gd fmla="val 72539" name="adj1"/>
              <a:gd fmla="val 4375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Las 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claves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son 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únicas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8" name="Google Shape;138;p15"/>
          <p:cNvGrpSpPr/>
          <p:nvPr/>
        </p:nvGrpSpPr>
        <p:grpSpPr>
          <a:xfrm>
            <a:off x="6632525" y="4346525"/>
            <a:ext cx="2511475" cy="2511475"/>
            <a:chOff x="6632525" y="4346525"/>
            <a:chExt cx="2511475" cy="2511475"/>
          </a:xfrm>
        </p:grpSpPr>
        <p:pic>
          <p:nvPicPr>
            <p:cNvPr id="139" name="Google Shape;139;p15"/>
            <p:cNvPicPr preferRelativeResize="0"/>
            <p:nvPr/>
          </p:nvPicPr>
          <p:blipFill rotWithShape="1">
            <a:blip r:embed="rId3">
              <a:alphaModFix/>
            </a:blip>
            <a:srcRect b="0" l="1418" r="1408" t="0"/>
            <a:stretch/>
          </p:blipFill>
          <p:spPr>
            <a:xfrm>
              <a:off x="6632525" y="4346525"/>
              <a:ext cx="2511475" cy="251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25971">
              <a:off x="7354000" y="5302250"/>
              <a:ext cx="763199" cy="381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1" name="Google Shape;141;p15"/>
          <p:cNvSpPr/>
          <p:nvPr/>
        </p:nvSpPr>
        <p:spPr>
          <a:xfrm>
            <a:off x="4101600" y="5790463"/>
            <a:ext cx="2814900" cy="868200"/>
          </a:xfrm>
          <a:prstGeom prst="wedgeEllipseCallout">
            <a:avLst>
              <a:gd fmla="val 58713" name="adj1"/>
              <a:gd fmla="val -65937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El orden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es importante</a:t>
            </a:r>
            <a:endParaRPr b="1" sz="1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4294967295"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Diccionarios en Python: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endParaRPr/>
          </a:p>
        </p:txBody>
      </p:sp>
      <p:sp>
        <p:nvSpPr>
          <p:cNvPr id="147" name="Google Shape;147;p16"/>
          <p:cNvSpPr txBox="1"/>
          <p:nvPr>
            <p:ph idx="4294967295" type="body"/>
          </p:nvPr>
        </p:nvSpPr>
        <p:spPr>
          <a:xfrm>
            <a:off x="217725" y="1594626"/>
            <a:ext cx="8708100" cy="5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 txBox="1"/>
          <p:nvPr>
            <p:ph idx="4294967295" type="body"/>
          </p:nvPr>
        </p:nvSpPr>
        <p:spPr>
          <a:xfrm>
            <a:off x="217725" y="2277774"/>
            <a:ext cx="8708100" cy="54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  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k1: v1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  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k2: v2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k3: v</a:t>
            </a:r>
            <a:r>
              <a:rPr lang="en" sz="24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...}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13663" r="13656" t="0"/>
          <a:stretch/>
        </p:blipFill>
        <p:spPr>
          <a:xfrm>
            <a:off x="7389561" y="4808127"/>
            <a:ext cx="1766700" cy="243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1708675" y="3268275"/>
            <a:ext cx="6347700" cy="1179000"/>
          </a:xfrm>
          <a:prstGeom prst="wedgeEllipseCallout">
            <a:avLst>
              <a:gd fmla="val 40758" name="adj1"/>
              <a:gd fmla="val 72765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Las 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claves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deben ser </a:t>
            </a:r>
            <a:r>
              <a:rPr lang="en"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inmutables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Los valores pueden ser de cualquier tipo.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616400" y="4892075"/>
            <a:ext cx="4220700" cy="1179000"/>
          </a:xfrm>
          <a:prstGeom prst="wedgeEllipseCallout">
            <a:avLst>
              <a:gd fmla="val 79037" name="adj1"/>
              <a:gd fmla="val 4091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Los diccionarios son </a:t>
            </a:r>
            <a:r>
              <a:rPr lang="en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mutables</a:t>
            </a:r>
            <a:endParaRPr sz="2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875" y="5508613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217725" y="1304225"/>
            <a:ext cx="8708100" cy="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diccionario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1486850" y="1298175"/>
            <a:ext cx="4645800" cy="5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79150" y="111825"/>
            <a:ext cx="8410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Diccionarios: </a:t>
            </a:r>
            <a:r>
              <a:rPr lang="en" sz="2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valores</a:t>
            </a:r>
            <a:endParaRPr sz="28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558675" y="2162500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clave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17"/>
          <p:cNvCxnSpPr>
            <a:stCxn id="160" idx="1"/>
          </p:cNvCxnSpPr>
          <p:nvPr/>
        </p:nvCxnSpPr>
        <p:spPr>
          <a:xfrm rot="10800000">
            <a:off x="4706675" y="1819900"/>
            <a:ext cx="852000" cy="578100"/>
          </a:xfrm>
          <a:prstGeom prst="curvedConnector3">
            <a:avLst>
              <a:gd fmla="val 89548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7"/>
          <p:cNvSpPr txBox="1"/>
          <p:nvPr/>
        </p:nvSpPr>
        <p:spPr>
          <a:xfrm>
            <a:off x="311850" y="2162500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3" name="Google Shape;163;p17"/>
          <p:cNvCxnSpPr>
            <a:stCxn id="162" idx="3"/>
          </p:cNvCxnSpPr>
          <p:nvPr/>
        </p:nvCxnSpPr>
        <p:spPr>
          <a:xfrm flipH="1" rot="10800000">
            <a:off x="1908150" y="1829800"/>
            <a:ext cx="767400" cy="568200"/>
          </a:xfrm>
          <a:prstGeom prst="curvedConnector3">
            <a:avLst>
              <a:gd fmla="val 89686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4" name="Google Shape;164;p17"/>
          <p:cNvGrpSpPr/>
          <p:nvPr/>
        </p:nvGrpSpPr>
        <p:grpSpPr>
          <a:xfrm>
            <a:off x="349124" y="5078675"/>
            <a:ext cx="6921751" cy="946500"/>
            <a:chOff x="1111124" y="4028550"/>
            <a:chExt cx="6921751" cy="946500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3386175" y="4028550"/>
              <a:ext cx="2430900" cy="946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.get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6" name="Google Shape;166;p17"/>
            <p:cNvCxnSpPr/>
            <p:nvPr/>
          </p:nvCxnSpPr>
          <p:spPr>
            <a:xfrm rot="10800000">
              <a:off x="2738763" y="4213048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67" name="Google Shape;167;p17"/>
            <p:cNvSpPr txBox="1"/>
            <p:nvPr/>
          </p:nvSpPr>
          <p:spPr>
            <a:xfrm>
              <a:off x="1111124" y="4028550"/>
              <a:ext cx="1596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&lt;dict&gt;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8" name="Google Shape;168;p17"/>
            <p:cNvCxnSpPr/>
            <p:nvPr/>
          </p:nvCxnSpPr>
          <p:spPr>
            <a:xfrm>
              <a:off x="5817063" y="4464500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9" name="Google Shape;169;p17"/>
            <p:cNvSpPr txBox="1"/>
            <p:nvPr/>
          </p:nvSpPr>
          <p:spPr>
            <a:xfrm>
              <a:off x="6495675" y="4296050"/>
              <a:ext cx="1537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 </a:t>
              </a: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valor</a:t>
              </a:r>
              <a:endParaRPr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0" name="Google Shape;170;p17"/>
            <p:cNvCxnSpPr/>
            <p:nvPr/>
          </p:nvCxnSpPr>
          <p:spPr>
            <a:xfrm rot="10800000">
              <a:off x="2738763" y="4517848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1" name="Google Shape;171;p17"/>
            <p:cNvSpPr txBox="1"/>
            <p:nvPr/>
          </p:nvSpPr>
          <p:spPr>
            <a:xfrm>
              <a:off x="1111124" y="4333350"/>
              <a:ext cx="1596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clave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2" name="Google Shape;172;p17"/>
            <p:cNvCxnSpPr/>
            <p:nvPr/>
          </p:nvCxnSpPr>
          <p:spPr>
            <a:xfrm rot="10800000">
              <a:off x="2738763" y="4822648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3" name="Google Shape;173;p17"/>
            <p:cNvSpPr txBox="1"/>
            <p:nvPr/>
          </p:nvSpPr>
          <p:spPr>
            <a:xfrm>
              <a:off x="1170250" y="4638150"/>
              <a:ext cx="1537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valor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&lt;?&gt;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4" name="Google Shape;174;p17"/>
          <p:cNvSpPr txBox="1"/>
          <p:nvPr>
            <p:ph idx="4294967295" type="body"/>
          </p:nvPr>
        </p:nvSpPr>
        <p:spPr>
          <a:xfrm>
            <a:off x="1218875" y="3193088"/>
            <a:ext cx="5181900" cy="5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558675" y="4048088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17"/>
          <p:cNvCxnSpPr>
            <a:stCxn id="175" idx="1"/>
          </p:cNvCxnSpPr>
          <p:nvPr/>
        </p:nvCxnSpPr>
        <p:spPr>
          <a:xfrm rot="10800000">
            <a:off x="4706675" y="3705488"/>
            <a:ext cx="852000" cy="578100"/>
          </a:xfrm>
          <a:prstGeom prst="curvedConnector3">
            <a:avLst>
              <a:gd fmla="val 90710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17"/>
          <p:cNvSpPr txBox="1"/>
          <p:nvPr/>
        </p:nvSpPr>
        <p:spPr>
          <a:xfrm>
            <a:off x="311850" y="4048088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clave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17"/>
          <p:cNvCxnSpPr>
            <a:stCxn id="177" idx="3"/>
          </p:cNvCxnSpPr>
          <p:nvPr/>
        </p:nvCxnSpPr>
        <p:spPr>
          <a:xfrm flipH="1" rot="10800000">
            <a:off x="1908150" y="3715388"/>
            <a:ext cx="767400" cy="568200"/>
          </a:xfrm>
          <a:prstGeom prst="curvedConnector3">
            <a:avLst>
              <a:gd fmla="val 92269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17"/>
          <p:cNvSpPr txBox="1"/>
          <p:nvPr/>
        </p:nvSpPr>
        <p:spPr>
          <a:xfrm>
            <a:off x="1486850" y="1026525"/>
            <a:ext cx="4645800" cy="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obtener valor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218875" y="2911500"/>
            <a:ext cx="5181900" cy="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Expresión: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la clave está?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2061" r="2051" t="0"/>
          <a:stretch/>
        </p:blipFill>
        <p:spPr>
          <a:xfrm>
            <a:off x="6944000" y="3187698"/>
            <a:ext cx="266025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/>
          <p:nvPr/>
        </p:nvSpPr>
        <p:spPr>
          <a:xfrm>
            <a:off x="6600250" y="1316925"/>
            <a:ext cx="1989000" cy="1316700"/>
          </a:xfrm>
          <a:prstGeom prst="wedgeEllipseCallout">
            <a:avLst>
              <a:gd fmla="val 12017" name="adj1"/>
              <a:gd fmla="val 105163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O(1)</a:t>
            </a:r>
            <a:endParaRPr b="1" sz="3600">
              <a:solidFill>
                <a:srgbClr val="4BA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152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63" y="249013"/>
            <a:ext cx="7031063" cy="241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19"/>
          <p:cNvSpPr txBox="1"/>
          <p:nvPr/>
        </p:nvSpPr>
        <p:spPr>
          <a:xfrm>
            <a:off x="3783913" y="3160150"/>
            <a:ext cx="2024700" cy="842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traducir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 rot="10800000">
            <a:off x="3136500" y="379981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" name="Google Shape;195;p19"/>
          <p:cNvSpPr txBox="1"/>
          <p:nvPr/>
        </p:nvSpPr>
        <p:spPr>
          <a:xfrm>
            <a:off x="-31275" y="3615325"/>
            <a:ext cx="3136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&lt;dict&gt;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3136500" y="337876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7" name="Google Shape;197;p19"/>
          <p:cNvSpPr txBox="1"/>
          <p:nvPr/>
        </p:nvSpPr>
        <p:spPr>
          <a:xfrm>
            <a:off x="628375" y="3194263"/>
            <a:ext cx="24771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texto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 &lt;str&gt;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19"/>
          <p:cNvCxnSpPr>
            <a:stCxn id="193" idx="3"/>
          </p:cNvCxnSpPr>
          <p:nvPr/>
        </p:nvCxnSpPr>
        <p:spPr>
          <a:xfrm>
            <a:off x="5808613" y="3581200"/>
            <a:ext cx="6306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p19"/>
          <p:cNvSpPr txBox="1"/>
          <p:nvPr/>
        </p:nvSpPr>
        <p:spPr>
          <a:xfrm>
            <a:off x="6487013" y="3309025"/>
            <a:ext cx="258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&lt;str&gt;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texto traducido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302475" y="4272050"/>
            <a:ext cx="64335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def traducir(texto,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"""Reemplaza todas las palabras en el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texto por su traducción correspondiente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según el diccionario.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Recibe: </a:t>
            </a:r>
            <a:r>
              <a:rPr b="1"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&lt;str&gt;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texto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&lt;dict&gt;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diccionario</a:t>
            </a:r>
            <a:endParaRPr b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1218550" y="1650300"/>
            <a:ext cx="6859800" cy="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asignar clave-valor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79150" y="416625"/>
            <a:ext cx="8410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Mutar</a:t>
            </a: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diccionarios</a:t>
            </a:r>
            <a:endParaRPr sz="2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0"/>
          <p:cNvSpPr txBox="1"/>
          <p:nvPr>
            <p:ph idx="4294967295" type="body"/>
          </p:nvPr>
        </p:nvSpPr>
        <p:spPr>
          <a:xfrm>
            <a:off x="1218550" y="1941275"/>
            <a:ext cx="6859800" cy="5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&lt;expresion&gt;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247638" y="2958000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clave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" name="Google Shape;209;p20"/>
          <p:cNvCxnSpPr>
            <a:stCxn id="208" idx="1"/>
          </p:cNvCxnSpPr>
          <p:nvPr/>
        </p:nvCxnSpPr>
        <p:spPr>
          <a:xfrm rot="10800000">
            <a:off x="4395638" y="2615400"/>
            <a:ext cx="852000" cy="578100"/>
          </a:xfrm>
          <a:prstGeom prst="curvedConnector3">
            <a:avLst>
              <a:gd fmla="val 92672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Google Shape;210;p20"/>
          <p:cNvSpPr txBox="1"/>
          <p:nvPr/>
        </p:nvSpPr>
        <p:spPr>
          <a:xfrm>
            <a:off x="574596" y="2958000"/>
            <a:ext cx="102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20"/>
          <p:cNvCxnSpPr>
            <a:stCxn id="210" idx="3"/>
          </p:cNvCxnSpPr>
          <p:nvPr/>
        </p:nvCxnSpPr>
        <p:spPr>
          <a:xfrm flipH="1" rot="10800000">
            <a:off x="1596996" y="2625300"/>
            <a:ext cx="767400" cy="568200"/>
          </a:xfrm>
          <a:prstGeom prst="curvedConnector3">
            <a:avLst>
              <a:gd fmla="val 90107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" name="Google Shape;212;p20"/>
          <p:cNvSpPr txBox="1"/>
          <p:nvPr/>
        </p:nvSpPr>
        <p:spPr>
          <a:xfrm>
            <a:off x="7582650" y="2958000"/>
            <a:ext cx="852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valor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3" name="Google Shape;213;p20"/>
          <p:cNvCxnSpPr>
            <a:stCxn id="212" idx="1"/>
          </p:cNvCxnSpPr>
          <p:nvPr/>
        </p:nvCxnSpPr>
        <p:spPr>
          <a:xfrm rot="10800000">
            <a:off x="6730650" y="2615400"/>
            <a:ext cx="852000" cy="578100"/>
          </a:xfrm>
          <a:prstGeom prst="curvedConnector3">
            <a:avLst>
              <a:gd fmla="val 92321" name="adj1"/>
            </a:avLst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00" y="1706363"/>
            <a:ext cx="377200" cy="3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3557888" y="4647275"/>
            <a:ext cx="2430900" cy="58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.pop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 rot="10800000">
            <a:off x="2910488" y="480312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7" name="Google Shape;217;p20"/>
          <p:cNvSpPr txBox="1"/>
          <p:nvPr/>
        </p:nvSpPr>
        <p:spPr>
          <a:xfrm>
            <a:off x="737448" y="4618625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0"/>
          <p:cNvCxnSpPr/>
          <p:nvPr/>
        </p:nvCxnSpPr>
        <p:spPr>
          <a:xfrm rot="10800000">
            <a:off x="2910488" y="510792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9" name="Google Shape;219;p20"/>
          <p:cNvSpPr txBox="1"/>
          <p:nvPr/>
        </p:nvSpPr>
        <p:spPr>
          <a:xfrm>
            <a:off x="737448" y="4923425"/>
            <a:ext cx="2141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clave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&lt;?&gt;</a:t>
            </a:r>
            <a:endParaRPr sz="24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 rot="10800000">
            <a:off x="5988788" y="4939473"/>
            <a:ext cx="647400" cy="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1" name="Google Shape;221;p20"/>
          <p:cNvSpPr txBox="1"/>
          <p:nvPr/>
        </p:nvSpPr>
        <p:spPr>
          <a:xfrm>
            <a:off x="6667550" y="4771025"/>
            <a:ext cx="1872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&lt;?&gt; </a:t>
            </a: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000" y="4494875"/>
            <a:ext cx="377200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4294967295" type="body"/>
          </p:nvPr>
        </p:nvSpPr>
        <p:spPr>
          <a:xfrm>
            <a:off x="1110875" y="955250"/>
            <a:ext cx="6921900" cy="5457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&lt;nombre&gt;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&lt;expresion&gt;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79150" y="-40575"/>
            <a:ext cx="8410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Iterar</a:t>
            </a: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d</a:t>
            </a: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iccionarios</a:t>
            </a:r>
            <a:endParaRPr sz="2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911525" y="1478438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Consolas"/>
                <a:ea typeface="Consolas"/>
                <a:cs typeface="Consolas"/>
                <a:sym typeface="Consolas"/>
              </a:rPr>
              <a:t>&lt;dict&gt;</a:t>
            </a:r>
            <a:endParaRPr sz="1800">
              <a:solidFill>
                <a:srgbClr val="FF525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0" name="Google Shape;230;p21"/>
          <p:cNvCxnSpPr>
            <a:stCxn id="229" idx="1"/>
          </p:cNvCxnSpPr>
          <p:nvPr/>
        </p:nvCxnSpPr>
        <p:spPr>
          <a:xfrm rot="10800000">
            <a:off x="5768725" y="1416338"/>
            <a:ext cx="142800" cy="297600"/>
          </a:xfrm>
          <a:prstGeom prst="curvedConnector2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1"/>
          <p:cNvSpPr txBox="1"/>
          <p:nvPr/>
        </p:nvSpPr>
        <p:spPr>
          <a:xfrm>
            <a:off x="1759650" y="1478438"/>
            <a:ext cx="1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claves</a:t>
            </a:r>
            <a:endParaRPr sz="1800">
              <a:solidFill>
                <a:srgbClr val="FF525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2" name="Google Shape;232;p21"/>
          <p:cNvCxnSpPr>
            <a:stCxn id="231" idx="3"/>
          </p:cNvCxnSpPr>
          <p:nvPr/>
        </p:nvCxnSpPr>
        <p:spPr>
          <a:xfrm flipH="1" rot="10800000">
            <a:off x="3355950" y="1434638"/>
            <a:ext cx="229500" cy="279300"/>
          </a:xfrm>
          <a:prstGeom prst="curvedConnector2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33" name="Google Shape;233;p21"/>
          <p:cNvGrpSpPr/>
          <p:nvPr/>
        </p:nvGrpSpPr>
        <p:grpSpPr>
          <a:xfrm>
            <a:off x="980550" y="2044963"/>
            <a:ext cx="7182725" cy="2238850"/>
            <a:chOff x="980550" y="2044963"/>
            <a:chExt cx="7182725" cy="2238850"/>
          </a:xfrm>
        </p:grpSpPr>
        <p:sp>
          <p:nvSpPr>
            <p:cNvPr id="234" name="Google Shape;234;p21"/>
            <p:cNvSpPr txBox="1"/>
            <p:nvPr/>
          </p:nvSpPr>
          <p:spPr>
            <a:xfrm>
              <a:off x="2890775" y="2098363"/>
              <a:ext cx="2430900" cy="471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.keys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5" name="Google Shape;235;p21"/>
            <p:cNvCxnSpPr/>
            <p:nvPr/>
          </p:nvCxnSpPr>
          <p:spPr>
            <a:xfrm rot="10800000">
              <a:off x="2243363" y="2349911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36" name="Google Shape;236;p21"/>
            <p:cNvSpPr txBox="1"/>
            <p:nvPr/>
          </p:nvSpPr>
          <p:spPr>
            <a:xfrm>
              <a:off x="980725" y="2165413"/>
              <a:ext cx="1231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&lt;dict&gt;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7" name="Google Shape;237;p21"/>
            <p:cNvCxnSpPr/>
            <p:nvPr/>
          </p:nvCxnSpPr>
          <p:spPr>
            <a:xfrm>
              <a:off x="5321663" y="2349913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8" name="Google Shape;238;p21"/>
            <p:cNvSpPr txBox="1"/>
            <p:nvPr/>
          </p:nvSpPr>
          <p:spPr>
            <a:xfrm>
              <a:off x="6000275" y="2044963"/>
              <a:ext cx="21630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claves</a:t>
              </a:r>
              <a:endParaRPr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890775" y="2918075"/>
              <a:ext cx="2430900" cy="471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.values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0" name="Google Shape;240;p21"/>
            <p:cNvCxnSpPr/>
            <p:nvPr/>
          </p:nvCxnSpPr>
          <p:spPr>
            <a:xfrm rot="10800000">
              <a:off x="2243363" y="3169623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41" name="Google Shape;241;p21"/>
            <p:cNvSpPr txBox="1"/>
            <p:nvPr/>
          </p:nvSpPr>
          <p:spPr>
            <a:xfrm>
              <a:off x="980725" y="2985125"/>
              <a:ext cx="1231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&lt;dict&gt;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2" name="Google Shape;242;p21"/>
            <p:cNvCxnSpPr/>
            <p:nvPr/>
          </p:nvCxnSpPr>
          <p:spPr>
            <a:xfrm>
              <a:off x="5321663" y="3169625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3" name="Google Shape;243;p21"/>
            <p:cNvSpPr txBox="1"/>
            <p:nvPr/>
          </p:nvSpPr>
          <p:spPr>
            <a:xfrm>
              <a:off x="6000275" y="2864675"/>
              <a:ext cx="21630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valores</a:t>
              </a:r>
              <a:endParaRPr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2890600" y="3727313"/>
              <a:ext cx="2430900" cy="471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.items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5" name="Google Shape;245;p21"/>
            <p:cNvCxnSpPr/>
            <p:nvPr/>
          </p:nvCxnSpPr>
          <p:spPr>
            <a:xfrm rot="10800000">
              <a:off x="2243188" y="3978861"/>
              <a:ext cx="6474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46" name="Google Shape;246;p21"/>
            <p:cNvSpPr txBox="1"/>
            <p:nvPr/>
          </p:nvSpPr>
          <p:spPr>
            <a:xfrm>
              <a:off x="980550" y="3794363"/>
              <a:ext cx="1231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&lt;dict&gt;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7" name="Google Shape;247;p21"/>
            <p:cNvCxnSpPr/>
            <p:nvPr/>
          </p:nvCxnSpPr>
          <p:spPr>
            <a:xfrm>
              <a:off x="5321488" y="3978863"/>
              <a:ext cx="630600" cy="0"/>
            </a:xfrm>
            <a:prstGeom prst="straightConnector1">
              <a:avLst/>
            </a:prstGeom>
            <a:noFill/>
            <a:ln cap="flat" cmpd="sng" w="19050">
              <a:solidFill>
                <a:srgbClr val="4BA17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8" name="Google Shape;248;p21"/>
            <p:cNvSpPr txBox="1"/>
            <p:nvPr/>
          </p:nvSpPr>
          <p:spPr>
            <a:xfrm>
              <a:off x="6000100" y="3673913"/>
              <a:ext cx="21630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&lt;secuencia&gt;</a:t>
              </a:r>
              <a:endParaRPr sz="24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16161"/>
                  </a:solidFill>
                  <a:latin typeface="Consolas"/>
                  <a:ea typeface="Consolas"/>
                  <a:cs typeface="Consolas"/>
                  <a:sym typeface="Consolas"/>
                </a:rPr>
                <a:t>(clave, valor)</a:t>
              </a:r>
              <a:endParaRPr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9" name="Google Shape;249;p21"/>
          <p:cNvSpPr txBox="1"/>
          <p:nvPr>
            <p:ph idx="4294967295" type="body"/>
          </p:nvPr>
        </p:nvSpPr>
        <p:spPr>
          <a:xfrm>
            <a:off x="885125" y="4389800"/>
            <a:ext cx="7373400" cy="23484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clave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d.keys()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# equivalente a: for clave in 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valor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d.values()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clave, valor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d.items()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1110875" y="664850"/>
            <a:ext cx="6921900" cy="29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Instrucción: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