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Proxima Nova"/>
      <p:regular r:id="rId35"/>
      <p:bold r:id="rId36"/>
      <p:italic r:id="rId37"/>
      <p:boldItalic r:id="rId38"/>
    </p:embeddedFont>
    <p:embeddedFont>
      <p:font typeface="Proxima Nova Extrabold"/>
      <p:bold r:id="rId39"/>
    </p:embeddedFont>
    <p:embeddedFont>
      <p:font typeface="Proxima Nova Semibold"/>
      <p:regular r:id="rId40"/>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regular.fntdata"/><Relationship Id="rId20" Type="http://schemas.openxmlformats.org/officeDocument/2006/relationships/slide" Target="slides/slide15.xml"/><Relationship Id="rId42" Type="http://schemas.openxmlformats.org/officeDocument/2006/relationships/font" Target="fonts/ProximaNovaSemibold-boldItalic.fntdata"/><Relationship Id="rId41" Type="http://schemas.openxmlformats.org/officeDocument/2006/relationships/font" Target="fonts/ProximaNovaSemibo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39" Type="http://schemas.openxmlformats.org/officeDocument/2006/relationships/font" Target="fonts/ProximaNovaExtrabold-bold.fntdata"/><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d6ff7b17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d6ff7b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2b1e7ff2b4f255d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2b1e7ff2b4f255d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Cuando Barbara hace `t = Tamagotchi()`, eso provoca que se llame la función especial `__init__`. Esa función se llama "constructor" y su objetivo es "crear" un tamagotchi nuevo.</a:t>
            </a:r>
            <a:endParaRPr/>
          </a:p>
          <a:p>
            <a:pPr indent="0" lvl="0" marL="0" rtl="0" algn="l">
              <a:spcBef>
                <a:spcPts val="0"/>
              </a:spcBef>
              <a:spcAft>
                <a:spcPts val="0"/>
              </a:spcAft>
              <a:buNone/>
            </a:pPr>
            <a:r>
              <a:rPr lang="en"/>
              <a:t>* El constructor recibe una "instancia" nueva de Tamagotchi, que es el argumento llamado `self` (por convención).</a:t>
            </a:r>
            <a:endParaRPr/>
          </a:p>
          <a:p>
            <a:pPr indent="0" lvl="0" marL="0" rtl="0" algn="l">
              <a:spcBef>
                <a:spcPts val="0"/>
              </a:spcBef>
              <a:spcAft>
                <a:spcPts val="0"/>
              </a:spcAft>
              <a:buNone/>
            </a:pPr>
            <a:r>
              <a:rPr lang="en"/>
              <a:t>* La línea `self.animo = 50` agrega un "atributo" `animo` a la instancia, cuyo valor es 50. </a:t>
            </a:r>
            <a:endParaRPr/>
          </a:p>
          <a:p>
            <a:pPr indent="0" lvl="0" marL="0" rtl="0" algn="l">
              <a:spcBef>
                <a:spcPts val="0"/>
              </a:spcBef>
              <a:spcAft>
                <a:spcPts val="0"/>
              </a:spcAft>
              <a:buNone/>
            </a:pPr>
            <a:r>
              <a:rPr lang="en"/>
              <a:t>* Cuando el constructor termina, la llamada a `Tamagotchi()` le devuelve a Barbara la instancia recien creada (con los 3 atributos), y se guarda en la variable `t`.</a:t>
            </a:r>
            <a:endParaRPr/>
          </a:p>
          <a:p>
            <a:pPr indent="0" lvl="0" marL="0" rtl="0" algn="l">
              <a:spcBef>
                <a:spcPts val="0"/>
              </a:spcBef>
              <a:spcAft>
                <a:spcPts val="0"/>
              </a:spcAft>
              <a:buNone/>
            </a:pPr>
            <a:r>
              <a:rPr lang="en"/>
              <a:t>* `t.pasar()` provoca que se llame la función `pasar()` que recibe la instancia como un argumento llamado `self`. Todas las funciones de un objeto reciben la instancia sobre la que deben operar.</a:t>
            </a:r>
            <a:endParaRPr/>
          </a:p>
          <a:p>
            <a:pPr indent="0" lvl="0" marL="0" rtl="0" algn="l">
              <a:spcBef>
                <a:spcPts val="0"/>
              </a:spcBef>
              <a:spcAft>
                <a:spcPts val="0"/>
              </a:spcAft>
              <a:buNone/>
            </a:pPr>
            <a:r>
              <a:rPr lang="en"/>
              <a:t>* No se muestra, pero Barbara podría leer/modificar a los atributos con `t.animo`, `t.hambre`, `t.energia`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51370392c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51370392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Como última opción, Alan y Barbara pueden acordar que el objeto sea inmutable. La gran diferencia será que las funciones `pasar`, `dormir`, etc. deben devolver una nueva instancia, en lugar de mutar la instancia existente.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2b1e7ff2b4f255d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2b1e7ff2b4f255d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Nuestro tamagotchi debe ser inmutable, es decir que una vez creado no puede ser modificado. Por lo tanto, necesitamos poder crear nuevas instancias con diferentes valores de ánimo, hambre y energía. Para eso, podemos hacer que el constructor reciba como parámetro esos valores; y si no le pasamos nada (como hace Barbara) que por defecto valgan 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función `pasar` devuelve una nueva instancia, llamando al constructor con los nuevos valores.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inmutabilidad está en el contrato entre Alan y Barbara. En Python, los objetos son mutables y no hay nada que impida que Barbara haga algo como `t.animo = 30` (violando su parte del contrato).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50d33d63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50d33d6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voy a contar un secreto: los objetos en el fondo son diccionarios glorificados. Una instancia de Tamagotchi con ánimo, hambre y energía en el fondo se parece mucho a un diccionario con tres claves: `{'animo': 50, 'hambre': 50, 'energia': 50}` (con la principal diferencia siendo la sintaxis: `tamagotchi['hambre']` vs `tamagotchi.hambre`).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 el mundo de los objetos decimos que un Tamagotchi tiene 3 "atributos": ánimo, hambre y energía. Los atributos son los datos que puede guardar cada instancia. Se dice que todo el conjunto de atributos de una instancia define el "estado" de esa instancia.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 que agrega la orientación a objetos es el concepto de que una instancia, además de "estado", puede tener "comportamiento". Todas las funciones que definimos "dentro" de la clase Tamagotchi definen el comportamiento. Por ser parte de una clase se los suele llamar "métodos" en lugar de "funciones".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Básicamente, la idea principal de la orientación a objetos es agrupar los datos (el estado) con las funciones (el comportamiento) que manipulan esos datos, en una misma entidad (la clase).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51370392c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51370392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bien la orientación a objetos introduce términos nuevos como "clase" e "instancia", en el fondo son conceptos que ya conocíamos desde que empezó el curso, y solo les estamos dando nombres nuevos.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Ejemplos de clases que ya conocíamos: int, float, str, etc. En definitiva, una clase es un tipo de dato. Y la clase Tamagotchi es un tipo de dato nuevo.</a:t>
            </a:r>
            <a:endParaRPr/>
          </a:p>
          <a:p>
            <a:pPr indent="0" lvl="0" marL="0" rtl="0" algn="l">
              <a:spcBef>
                <a:spcPts val="0"/>
              </a:spcBef>
              <a:spcAft>
                <a:spcPts val="0"/>
              </a:spcAft>
              <a:buNone/>
            </a:pPr>
            <a:r>
              <a:rPr lang="en"/>
              <a:t>* Ejemplos de instancias que ya conocíamos: 3 (instancia de la clase int), 0.0 (instancia de la clase float), "hola" (instancia de la clase str), etc. A partir de una clase podemos crear todas las instancias que queramos. También aplica a nuestra clase Tamagotchi.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Nota: el término "objeto" se usa mucho al hablar coloquialmente, y puede ser confuso porque a veces se usa intercambiablemente con "clase" o "instancia". Los conceptos de clase e instancia son muy diferentes, y cuando decimos algo como "este objeto hace tal cosa"... ¿nos referimos a la clase o a una instancia? En esos casos es important</a:t>
            </a:r>
            <a:endParaRPr/>
          </a:p>
          <a:p>
            <a:pPr indent="0" lvl="0" marL="0" rtl="0" algn="l">
              <a:spcBef>
                <a:spcPts val="0"/>
              </a:spcBef>
              <a:spcAft>
                <a:spcPts val="0"/>
              </a:spcAft>
              <a:buNone/>
            </a:pPr>
            <a:r>
              <a:rPr lang="en"/>
              <a:t>e desambiguar, evitando usar la palabra "objeto".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450d33d630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50d33d63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Ahora que conocemos mejor los conceptos de clase e instancia, podemos entender mejor algunas funcionalidades de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La función `type` recibe una instancia y me devuelve la clase a la que pertenece.</a:t>
            </a:r>
            <a:endParaRPr/>
          </a:p>
          <a:p>
            <a:pPr indent="0" lvl="0" marL="0" rtl="0" algn="l">
              <a:spcBef>
                <a:spcPts val="0"/>
              </a:spcBef>
              <a:spcAft>
                <a:spcPts val="0"/>
              </a:spcAft>
              <a:buNone/>
            </a:pPr>
            <a:r>
              <a:rPr lang="en"/>
              <a:t>* La función `isinstance` permite preguntar si una instancia pertenece a una clase.</a:t>
            </a:r>
            <a:endParaRPr/>
          </a:p>
          <a:p>
            <a:pPr indent="0" lvl="0" marL="0" rtl="0" algn="l">
              <a:spcBef>
                <a:spcPts val="0"/>
              </a:spcBef>
              <a:spcAft>
                <a:spcPts val="0"/>
              </a:spcAft>
              <a:buNone/>
            </a:pPr>
            <a:r>
              <a:rPr lang="en"/>
              <a:t>* El operador `is` permite saber si dos cosas hacen referencia a la misma instancia (a diferencia del operador == que permite preguntar si dos cosas son "iguales").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&gt;&gt; x = [42]</a:t>
            </a:r>
            <a:endParaRPr/>
          </a:p>
          <a:p>
            <a:pPr indent="0" lvl="0" marL="0" rtl="0" algn="l">
              <a:spcBef>
                <a:spcPts val="0"/>
              </a:spcBef>
              <a:spcAft>
                <a:spcPts val="0"/>
              </a:spcAft>
              <a:buNone/>
            </a:pPr>
            <a:r>
              <a:rPr lang="en"/>
              <a:t>&gt;&gt; y = [42]</a:t>
            </a:r>
            <a:endParaRPr/>
          </a:p>
          <a:p>
            <a:pPr indent="0" lvl="0" marL="0" rtl="0" algn="l">
              <a:spcBef>
                <a:spcPts val="0"/>
              </a:spcBef>
              <a:spcAft>
                <a:spcPts val="0"/>
              </a:spcAft>
              <a:buNone/>
            </a:pPr>
            <a:r>
              <a:rPr lang="en"/>
              <a:t>&gt;&gt; z =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&gt;&gt; x == y</a:t>
            </a:r>
            <a:endParaRPr/>
          </a:p>
          <a:p>
            <a:pPr indent="0" lvl="0" marL="0" rtl="0" algn="l">
              <a:spcBef>
                <a:spcPts val="0"/>
              </a:spcBef>
              <a:spcAft>
                <a:spcPts val="0"/>
              </a:spcAft>
              <a:buNone/>
            </a:pPr>
            <a:r>
              <a:rPr lang="en"/>
              <a:t>True</a:t>
            </a:r>
            <a:endParaRPr/>
          </a:p>
          <a:p>
            <a:pPr indent="0" lvl="0" marL="0" rtl="0" algn="l">
              <a:spcBef>
                <a:spcPts val="0"/>
              </a:spcBef>
              <a:spcAft>
                <a:spcPts val="0"/>
              </a:spcAft>
              <a:buNone/>
            </a:pPr>
            <a:r>
              <a:rPr lang="en"/>
              <a:t>&gt;&gt; x == z</a:t>
            </a:r>
            <a:endParaRPr/>
          </a:p>
          <a:p>
            <a:pPr indent="0" lvl="0" marL="0" rtl="0" algn="l">
              <a:spcBef>
                <a:spcPts val="0"/>
              </a:spcBef>
              <a:spcAft>
                <a:spcPts val="0"/>
              </a:spcAft>
              <a:buNone/>
            </a:pPr>
            <a:r>
              <a:rPr lang="en"/>
              <a:t>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&gt;&gt; x is y</a:t>
            </a:r>
            <a:endParaRPr/>
          </a:p>
          <a:p>
            <a:pPr indent="0" lvl="0" marL="0" rtl="0" algn="l">
              <a:spcBef>
                <a:spcPts val="0"/>
              </a:spcBef>
              <a:spcAft>
                <a:spcPts val="0"/>
              </a:spcAft>
              <a:buNone/>
            </a:pPr>
            <a:r>
              <a:rPr lang="en"/>
              <a:t>False</a:t>
            </a:r>
            <a:endParaRPr/>
          </a:p>
          <a:p>
            <a:pPr indent="0" lvl="0" marL="0" rtl="0" algn="l">
              <a:spcBef>
                <a:spcPts val="0"/>
              </a:spcBef>
              <a:spcAft>
                <a:spcPts val="0"/>
              </a:spcAft>
              <a:buNone/>
            </a:pPr>
            <a:r>
              <a:rPr lang="en"/>
              <a:t>&gt;&gt; x is z</a:t>
            </a:r>
            <a:endParaRPr/>
          </a:p>
          <a:p>
            <a:pPr indent="0" lvl="0" marL="0" rtl="0" algn="l">
              <a:spcBef>
                <a:spcPts val="0"/>
              </a:spcBef>
              <a:spcAft>
                <a:spcPts val="0"/>
              </a:spcAft>
              <a:buNone/>
            </a:pPr>
            <a:r>
              <a:rPr lang="en"/>
              <a:t>True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50d33d630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50d33d63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 dijimos que la expresión `Tamagotchi()` provoca que se ejecute el "constructor" de la clase, es decir el método `__init__`</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452a040052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52a04005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momento... Cuando hacemos `raise TypeError("mensaje")` o `int("1234")`... ¿qué ocurre exactamente?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`TypeError` es una clase. `</a:t>
            </a:r>
            <a:r>
              <a:rPr lang="en"/>
              <a:t>TypeError("mensaje")` llama al constructor y crea una instancia de `TypeError`.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 es una clase. `int("1234")` llama al constructor y crea una instancia de `int` (es decir un número entero).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62b1e7ff2b4f255d_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2b1e7ff2b4f255d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la misma manera, podemos construir una nueva instancia de lista llamando al constructor: `list(1, 2, 3)`. Pero el lenguaje Python ofrece una forma sintácticamente más cómoda: `[1, 2, 3]`. El conportamiento es exactamente igual.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52a040052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52a0400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Así como el método especial `__init__` hay otros, cuyo comportamiento está reservado para operaciones especiales.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Cada vez que hacemos `str(algo)`, Python llama al método especial `algo.__str__()`, que debe devolver una cadena. De esta manera podemos hacer que por ejemplo el Tamagotchi pueda ser "convertido" a una cadena.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Cada vez que hacemos `repr(algo)`, Python llama al método especial `algo.__repr__()`, que también debe devolver una cadena. La diferencia entre `str` y `repr` es que `str` está pensado para generar cadenas que se mostrarán al usuario final, y `repr` para mostrar a un programador. Probar la diferencia entre `str("hola")` y `repr("hola")`. O qué pasa cuando metemos instancias de Tamagotchi adentro de una lista y hacemos `str(lista_de_tamagotchis)`.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Cada vez que hacemos `len(algo)`, Python llama al método especial `algo.__len__()`, que debe devolver un número entero no negativo. En el caso del Tamagotchi tal vez no tiene sentido hacer `len(tamagotchi)`, pero en las próximas clases vamos a definir clases en las que sí tiene sentido preguntar "¿cuál es la longitud de esta instancia?"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44f6e05d23_0_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4f6e05d2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Supongamos que tenemos que programar un Tamagotchi (que para los que no lo conocen, es una especie de Sims super recontra simplificado).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50d33d630_0_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50d33d63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Definamos una clase `Punto` que tiene atributos x e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&gt;&gt; p = Punto(3, 4)</a:t>
            </a:r>
            <a:endParaRPr/>
          </a:p>
          <a:p>
            <a:pPr indent="0" lvl="0" marL="0" rtl="0" algn="l">
              <a:spcBef>
                <a:spcPts val="0"/>
              </a:spcBef>
              <a:spcAft>
                <a:spcPts val="0"/>
              </a:spcAft>
              <a:buNone/>
            </a:pPr>
            <a:r>
              <a:rPr lang="en"/>
              <a:t>&gt;&gt; q = Punto(8, 0)</a:t>
            </a:r>
            <a:endParaRPr/>
          </a:p>
          <a:p>
            <a:pPr indent="0" lvl="0" marL="0" rtl="0" algn="l">
              <a:spcBef>
                <a:spcPts val="0"/>
              </a:spcBef>
              <a:spcAft>
                <a:spcPts val="0"/>
              </a:spcAft>
              <a:buNone/>
            </a:pPr>
            <a:r>
              <a:rPr lang="en"/>
              <a:t>&gt;&gt; p + q</a:t>
            </a:r>
            <a:endParaRPr/>
          </a:p>
          <a:p>
            <a:pPr indent="0" lvl="0" marL="0" rtl="0" algn="l">
              <a:spcBef>
                <a:spcPts val="0"/>
              </a:spcBef>
              <a:spcAft>
                <a:spcPts val="0"/>
              </a:spcAft>
              <a:buNone/>
            </a:pPr>
            <a:r>
              <a:rPr lang="en"/>
              <a:t>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 queremos que funcione la expresión `p + q`, debemos definir el método `__add__`, que devuelva una nueva instancia de Punto.</a:t>
            </a:r>
            <a:endParaRPr/>
          </a:p>
          <a:p>
            <a:pPr indent="0" lvl="0" marL="0" rtl="0" algn="l">
              <a:spcBef>
                <a:spcPts val="0"/>
              </a:spcBef>
              <a:spcAft>
                <a:spcPts val="0"/>
              </a:spcAft>
              <a:buNone/>
            </a:pPr>
            <a:r>
              <a:rPr lang="en"/>
              <a:t>Si queremos que funcione la expresión `p - q`, debemos definir el método `__sub__`, que devuelva una nueva instancia de Punto.</a:t>
            </a:r>
            <a:endParaRPr/>
          </a:p>
          <a:p>
            <a:pPr indent="0" lvl="0" marL="0" rtl="0" algn="l">
              <a:spcBef>
                <a:spcPts val="0"/>
              </a:spcBef>
              <a:spcAft>
                <a:spcPts val="0"/>
              </a:spcAft>
              <a:buNone/>
            </a:pPr>
            <a:r>
              <a:rPr lang="en"/>
              <a:t>etc.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50d33d630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50d33d63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definimos el método `__lt__`, eso permite "comparar" dos instancias para saber si una es "menor" que la otra.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 hacemos eso, además nos otorga la capaciad de llamar a las funciones de ordenamiento (suponiendo que tenemos una secuencia con muchas instancias de nuestra clase), ya que internamente lo que hacen esas funciones es comparar todos los elementos entre sí para saber cuál va primero, cuál va segundo, etc.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451370392c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51370392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Supongamos que queremos modelar un rectángulo 2D (paralelo a los ejes cartesianos). ¿Qué atributos tiene un rectángulo?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Una opción es que tenga 4 números: x1, y1 para una esquina, x2, y2 para la otra.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Otra opción es, aprovechando que ya tenemos una clase que representa un punto en el plano, que el Rectangulo tenga dos referencias a instancias de Punto. De esta manera, la clase Rectangulo se "compone" con la clase Punto.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51370392c_0_1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51370392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Arriba se ve el diseño de clases.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Abajo se ve un ejemplo de una instancia particular de Rectangulo, compuesta con dos instancias de Punto.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143718778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1437187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acuerdan cuando vimos invariante de ciclo? ¿No? Bueno, no importa :P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Cuando diseñamos una clase nueva, muchas veces es importante pensar en las invariantes, que son las condiciones que deben cumplir todas las instancias.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 ejemplo, en el Tamagotchi, las invariante son que los 3 atributos deben estar entre 0 y 100.</a:t>
            </a:r>
            <a:endParaRPr/>
          </a:p>
          <a:p>
            <a:pPr indent="0" lvl="0" marL="0" rtl="0" algn="l">
              <a:spcBef>
                <a:spcPts val="0"/>
              </a:spcBef>
              <a:spcAft>
                <a:spcPts val="0"/>
              </a:spcAft>
              <a:buNone/>
            </a:pPr>
            <a:r>
              <a:rPr lang="en"/>
              <a:t>En el Rectangulo, el punto `noroeste` debe estar más arriba y más a la izquierda que `sudeste`.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d6ff7b172_0_1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d6ff7b17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44f6e05d23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4f6e05d2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 largo de la historia han sido creados cientos (¿miles?) de lenguajes de programación. </a:t>
            </a:r>
            <a:r>
              <a:rPr lang="en"/>
              <a:t>Python, creado en 1992, es solo uno de ellos. Así como los lenguajes humanos, hay lenguajes que son muy parecidos entre sí (tal vez porque comparten influencias), y otros que son totalmente distintos.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44f6e05d23_0_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4f6e05d2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categorizar los distintos lenguajes se usa el concepto de "paradigma de programación".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 lenguaje puede pertenecer fuertemente a un paradigma (por ejemplo, C es procedural, Lisp es funcional, etc), o tomar influencias de varios paradigmas (por ejemplo, Python es muy orientado a objetos pero también toma varias ideas del paradigma funcional (ej: `map` y `filter`)).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paradigma de Objetos es tan solo uno de varios paradigmas. Tal vez es el más conocido porque se popularizó mucho durante la década del 90 y la mayoría de los lenguajes creados en esa época (Python entre ellos) son fuertemente orientados a objetos.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Hoy en día el paradigma de OO está pasando de moda, y los lenguajes modernos como Go o Rust tienden a ser menos orientados a objetos y tener más características de otros paradigmas.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cb6b6d8d9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cb6b6d8d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c39b6f6de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c39b6f6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44f6e05d23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4f6e05d2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Nuestro Tamagotchi tiene 3 atributos: estado de ánimo, hambre y energía.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Cuando pasa el tiempo y no hace nada, baja el ánimo, aumenta el hambre y baja la energía.</a:t>
            </a:r>
            <a:endParaRPr/>
          </a:p>
          <a:p>
            <a:pPr indent="0" lvl="0" marL="0" rtl="0" algn="l">
              <a:spcBef>
                <a:spcPts val="0"/>
              </a:spcBef>
              <a:spcAft>
                <a:spcPts val="0"/>
              </a:spcAft>
              <a:buNone/>
            </a:pPr>
            <a:r>
              <a:rPr lang="en"/>
              <a:t>Si le decimos al Tamagotchi que duerma, le aumenta la energía y el hambre.</a:t>
            </a:r>
            <a:endParaRPr/>
          </a:p>
          <a:p>
            <a:pPr indent="0" lvl="0" marL="0" rtl="0" algn="l">
              <a:spcBef>
                <a:spcPts val="0"/>
              </a:spcBef>
              <a:spcAft>
                <a:spcPts val="0"/>
              </a:spcAft>
              <a:buNone/>
            </a:pPr>
            <a:r>
              <a:rPr lang="en"/>
              <a:t>Si jugamos con el Tamagotchi, le aumenta el ánimo y le baja la energía.</a:t>
            </a:r>
            <a:endParaRPr/>
          </a:p>
          <a:p>
            <a:pPr indent="0" lvl="0" marL="0" rtl="0" algn="l">
              <a:spcBef>
                <a:spcPts val="0"/>
              </a:spcBef>
              <a:spcAft>
                <a:spcPts val="0"/>
              </a:spcAft>
              <a:buNone/>
            </a:pPr>
            <a:r>
              <a:rPr lang="en"/>
              <a:t>Si le damos de comer, le aumenta el ánimo y le baja el hambre.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51370392c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51370392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podemos modelar el Tamagotchi en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Hay varias opciones. Una de ellas es una estructura inmutable.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Desde el punto de vista de Barbara, todas las funciones devuelven un nuevo Tamagotchi.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¿Qué opciones tiene Alan para implementar las funciones?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2b1e7ff2b4f255d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2b1e7ff2b4f255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 vez la opción más intuitiva para Alan es implementar el Tamagotchi con una tupla.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También podría haber usado una lista o un diccionario, ya que la imposición de inmutabilidad está en el contrato entre Alan y Barbara; y Alan es libre de implementarlo internamente como mejor le parezca. Si bien una lista es mutable, se puede "comportar" como inmutable si Alan y Barbara se ponen de acuerdo y nunca modifican su contenido.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451370392c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51370392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Opción número 2: una estructura parecida a la anterior, pero en este caso mutable.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Desde el punto de vista de Barbara, hay un solo tamagotchi que va mutando; las funciones reciben el tamagotchi y no devuelven nada.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¿Qué opciones tiene Alan para implementarlo?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2b1e7ff2b4f255d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2b1e7ff2b4f255d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Alan puede usar una lista, o un diccionario.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podría haber usado una tupla, ya que no es posible hacer que una tupla se comporte como una estructura mutable.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d6ff7b172_0_1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d6ff7b17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51370392c_0_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51370392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tercera opción que analizan Alan y Barbara es implementar el Tamagotchi como un objeto mutable.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Notar que desde el punto de vista de Barbara, la sintaxis para interactuar con el Tamagotchi es muy diferente, por ejemplo cuando llama a una función como `t.pasar()`. Ya vamos a ver en detalle qué hace cada línea, pero por ahora más o menos debería ser intuitivo que:</a:t>
            </a:r>
            <a:endParaRPr/>
          </a:p>
          <a:p>
            <a:pPr indent="0" lvl="0" marL="0" rtl="0" algn="l">
              <a:spcBef>
                <a:spcPts val="0"/>
              </a:spcBef>
              <a:spcAft>
                <a:spcPts val="0"/>
              </a:spcAft>
              <a:buNone/>
            </a:pPr>
            <a:r>
              <a:rPr lang="en"/>
              <a:t>*  `t = Tamagotchi()` crea un tamagotchi nuevo</a:t>
            </a:r>
            <a:endParaRPr/>
          </a:p>
          <a:p>
            <a:pPr indent="0" lvl="0" marL="0" rtl="0" algn="l">
              <a:spcBef>
                <a:spcPts val="0"/>
              </a:spcBef>
              <a:spcAft>
                <a:spcPts val="0"/>
              </a:spcAft>
              <a:buNone/>
            </a:pPr>
            <a:r>
              <a:rPr lang="en"/>
              <a:t>* `t.pasar()` llama a la función `pasar`,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Desde el punto de vista de Alan, notar la instrucción `class` que permite definir una nueva "clase" de objetos (en este caso la clase de objetos de tipo Tamagotchi). Adentro del bloque, definimos todas las funciones que "ofrece" un objeto de tipo Tamagotchi.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321967"/>
            <a:ext cx="8520600" cy="25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095067"/>
            <a:ext cx="8520600" cy="120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607767"/>
            <a:ext cx="4045200" cy="2012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9100"/>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hyperlink" Target="https://en.wikipedia.org/wiki/Timeline_of_programming_languages" TargetMode="External"/><Relationship Id="rId5" Type="http://schemas.openxmlformats.org/officeDocument/2006/relationships/hyperlink" Target="https://www.levenez.com/la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hyperlink" Target="https://en.wikipedia.org/wiki/Comparison_of_programming_paradigms" TargetMode="External"/><Relationship Id="rId5" Type="http://schemas.openxmlformats.org/officeDocument/2006/relationships/hyperlink" Target="https://en.wikipedia.org/wiki/Comparison_of_multi-paradigm_programming_languages" TargetMode="External"/><Relationship Id="rId6" Type="http://schemas.openxmlformats.org/officeDocument/2006/relationships/hyperlink" Target="https://trends.google.com/trends/explore?date=all&amp;q=object%20oriented,functional%20programm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idx="4294967295" type="ctrTitle"/>
          </p:nvPr>
        </p:nvSpPr>
        <p:spPr>
          <a:xfrm>
            <a:off x="-50" y="3932250"/>
            <a:ext cx="9144000" cy="7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BA1E6"/>
                </a:solidFill>
                <a:latin typeface="Proxima Nova Extrabold"/>
                <a:ea typeface="Proxima Nova Extrabold"/>
                <a:cs typeface="Proxima Nova Extrabold"/>
                <a:sym typeface="Proxima Nova Extrabold"/>
              </a:rPr>
              <a:t>Algoritmos y Programación I</a:t>
            </a:r>
            <a:endParaRPr>
              <a:solidFill>
                <a:srgbClr val="0BA1E6"/>
              </a:solidFill>
              <a:latin typeface="Proxima Nova Extrabold"/>
              <a:ea typeface="Proxima Nova Extrabold"/>
              <a:cs typeface="Proxima Nova Extrabold"/>
              <a:sym typeface="Proxima Nova Extrabold"/>
            </a:endParaRPr>
          </a:p>
        </p:txBody>
      </p:sp>
      <p:sp>
        <p:nvSpPr>
          <p:cNvPr id="60" name="Google Shape;60;p13"/>
          <p:cNvSpPr txBox="1"/>
          <p:nvPr>
            <p:ph idx="4294967295" type="subTitle"/>
          </p:nvPr>
        </p:nvSpPr>
        <p:spPr>
          <a:xfrm>
            <a:off x="-50" y="4505550"/>
            <a:ext cx="9144000" cy="84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Proxima Nova Semibold"/>
                <a:ea typeface="Proxima Nova Semibold"/>
                <a:cs typeface="Proxima Nova Semibold"/>
                <a:sym typeface="Proxima Nova Semibold"/>
              </a:rPr>
              <a:t>Curso Essaya - 75.40 / 95.14</a:t>
            </a:r>
            <a:br>
              <a:rPr lang="en">
                <a:solidFill>
                  <a:schemeClr val="dk1"/>
                </a:solidFill>
                <a:latin typeface="Proxima Nova Semibold"/>
                <a:ea typeface="Proxima Nova Semibold"/>
                <a:cs typeface="Proxima Nova Semibold"/>
                <a:sym typeface="Proxima Nova Semibold"/>
              </a:rPr>
            </a:br>
            <a:r>
              <a:rPr lang="en">
                <a:solidFill>
                  <a:srgbClr val="0BA1E6"/>
                </a:solidFill>
                <a:latin typeface="Proxima Nova Semibold"/>
                <a:ea typeface="Proxima Nova Semibold"/>
                <a:cs typeface="Proxima Nova Semibold"/>
                <a:sym typeface="Proxima Nova Semibold"/>
              </a:rPr>
              <a:t>Clase 14</a:t>
            </a:r>
            <a:r>
              <a:rPr lang="en">
                <a:solidFill>
                  <a:schemeClr val="dk1"/>
                </a:solidFill>
                <a:latin typeface="Proxima Nova Semibold"/>
                <a:ea typeface="Proxima Nova Semibold"/>
                <a:cs typeface="Proxima Nova Semibold"/>
                <a:sym typeface="Proxima Nova Semibold"/>
              </a:rPr>
              <a:t> </a:t>
            </a:r>
            <a:r>
              <a:rPr lang="en">
                <a:latin typeface="Proxima Nova Semibold"/>
                <a:ea typeface="Proxima Nova Semibold"/>
                <a:cs typeface="Proxima Nova Semibold"/>
                <a:sym typeface="Proxima Nova Semibold"/>
              </a:rPr>
              <a:t>Objetos</a:t>
            </a:r>
            <a:endParaRPr>
              <a:latin typeface="Proxima Nova Semibold"/>
              <a:ea typeface="Proxima Nova Semibold"/>
              <a:cs typeface="Proxima Nova Semibold"/>
              <a:sym typeface="Proxima Nova Semibold"/>
            </a:endParaRPr>
          </a:p>
        </p:txBody>
      </p:sp>
      <p:pic>
        <p:nvPicPr>
          <p:cNvPr id="61" name="Google Shape;61;p13"/>
          <p:cNvPicPr preferRelativeResize="0"/>
          <p:nvPr/>
        </p:nvPicPr>
        <p:blipFill>
          <a:blip r:embed="rId3">
            <a:alphaModFix/>
          </a:blip>
          <a:stretch>
            <a:fillRect/>
          </a:stretch>
        </p:blipFill>
        <p:spPr>
          <a:xfrm>
            <a:off x="1140223" y="1150176"/>
            <a:ext cx="6863549" cy="2278899"/>
          </a:xfrm>
          <a:prstGeom prst="rect">
            <a:avLst/>
          </a:prstGeom>
          <a:noFill/>
          <a:ln>
            <a:noFill/>
          </a:ln>
        </p:spPr>
      </p:pic>
      <p:pic>
        <p:nvPicPr>
          <p:cNvPr id="62" name="Google Shape;62;p13"/>
          <p:cNvPicPr preferRelativeResize="0"/>
          <p:nvPr/>
        </p:nvPicPr>
        <p:blipFill>
          <a:blip r:embed="rId4">
            <a:alphaModFix/>
          </a:blip>
          <a:stretch>
            <a:fillRect/>
          </a:stretch>
        </p:blipFill>
        <p:spPr>
          <a:xfrm>
            <a:off x="-4" y="0"/>
            <a:ext cx="423809" cy="6858002"/>
          </a:xfrm>
          <a:prstGeom prst="rect">
            <a:avLst/>
          </a:prstGeom>
          <a:noFill/>
          <a:ln>
            <a:noFill/>
          </a:ln>
        </p:spPr>
      </p:pic>
      <p:pic>
        <p:nvPicPr>
          <p:cNvPr id="63" name="Google Shape;63;p13"/>
          <p:cNvPicPr preferRelativeResize="0"/>
          <p:nvPr/>
        </p:nvPicPr>
        <p:blipFill>
          <a:blip r:embed="rId5">
            <a:alphaModFix/>
          </a:blip>
          <a:stretch>
            <a:fillRect/>
          </a:stretch>
        </p:blipFill>
        <p:spPr>
          <a:xfrm>
            <a:off x="8720196" y="0"/>
            <a:ext cx="423809" cy="6858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4294967295" type="body"/>
          </p:nvPr>
        </p:nvSpPr>
        <p:spPr>
          <a:xfrm>
            <a:off x="267025" y="825400"/>
            <a:ext cx="3835500" cy="55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class Tamagotchi:</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__init__(self):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self.animo = 50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self.hambre = 50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self.energia = 50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pasar(self):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self.animo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self.hambre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self.energia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sp>
        <p:nvSpPr>
          <p:cNvPr id="149" name="Google Shape;149;p22"/>
          <p:cNvSpPr txBox="1"/>
          <p:nvPr>
            <p:ph idx="4294967295" type="body"/>
          </p:nvPr>
        </p:nvSpPr>
        <p:spPr>
          <a:xfrm>
            <a:off x="4785250" y="825400"/>
            <a:ext cx="4260300" cy="25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main():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t.pasar()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t.dormir()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t.pasar()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t.jugar()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t.alimentar()</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pic>
        <p:nvPicPr>
          <p:cNvPr id="150" name="Google Shape;150;p22"/>
          <p:cNvPicPr preferRelativeResize="0"/>
          <p:nvPr/>
        </p:nvPicPr>
        <p:blipFill rotWithShape="1">
          <a:blip r:embed="rId3">
            <a:alphaModFix/>
          </a:blip>
          <a:srcRect b="0" l="1418" r="1408" t="0"/>
          <a:stretch/>
        </p:blipFill>
        <p:spPr>
          <a:xfrm flipH="1">
            <a:off x="0" y="4727525"/>
            <a:ext cx="2511475" cy="2511475"/>
          </a:xfrm>
          <a:prstGeom prst="rect">
            <a:avLst/>
          </a:prstGeom>
          <a:noFill/>
          <a:ln>
            <a:noFill/>
          </a:ln>
        </p:spPr>
      </p:pic>
      <p:pic>
        <p:nvPicPr>
          <p:cNvPr id="151" name="Google Shape;151;p22"/>
          <p:cNvPicPr preferRelativeResize="0"/>
          <p:nvPr/>
        </p:nvPicPr>
        <p:blipFill rotWithShape="1">
          <a:blip r:embed="rId4">
            <a:alphaModFix/>
          </a:blip>
          <a:srcRect b="0" l="13663" r="13656" t="0"/>
          <a:stretch/>
        </p:blipFill>
        <p:spPr>
          <a:xfrm>
            <a:off x="7389561" y="4808127"/>
            <a:ext cx="1766700" cy="2430873"/>
          </a:xfrm>
          <a:prstGeom prst="rect">
            <a:avLst/>
          </a:prstGeom>
          <a:noFill/>
          <a:ln>
            <a:noFill/>
          </a:ln>
        </p:spPr>
      </p:pic>
      <p:sp>
        <p:nvSpPr>
          <p:cNvPr id="152" name="Google Shape;152;p22"/>
          <p:cNvSpPr txBox="1"/>
          <p:nvPr>
            <p:ph idx="4294967295" type="title"/>
          </p:nvPr>
        </p:nvSpPr>
        <p:spPr>
          <a:xfrm>
            <a:off x="311700" y="169923"/>
            <a:ext cx="85206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Opción 3: Objeto mutable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4294967295" type="body"/>
          </p:nvPr>
        </p:nvSpPr>
        <p:spPr>
          <a:xfrm>
            <a:off x="267025" y="825400"/>
            <a:ext cx="3835500" cy="55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class</a:t>
            </a:r>
            <a:r>
              <a:rPr lang="en">
                <a:latin typeface="Consolas"/>
                <a:ea typeface="Consolas"/>
                <a:cs typeface="Consolas"/>
                <a:sym typeface="Consolas"/>
              </a:rPr>
              <a:t> Tamagotchi:</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__init__(self):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pasar(self):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return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dormir(self):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return </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jugar(self):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return </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alimentar(self):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return </a:t>
            </a:r>
            <a:r>
              <a:rPr lang="en">
                <a:latin typeface="Consolas"/>
                <a:ea typeface="Consolas"/>
                <a:cs typeface="Consolas"/>
                <a:sym typeface="Consolas"/>
              </a:rPr>
              <a:t>???</a:t>
            </a:r>
            <a:endParaRPr>
              <a:latin typeface="Consolas"/>
              <a:ea typeface="Consolas"/>
              <a:cs typeface="Consolas"/>
              <a:sym typeface="Consolas"/>
            </a:endParaRPr>
          </a:p>
        </p:txBody>
      </p:sp>
      <p:sp>
        <p:nvSpPr>
          <p:cNvPr id="158" name="Google Shape;158;p23"/>
          <p:cNvSpPr txBox="1"/>
          <p:nvPr>
            <p:ph idx="4294967295" type="body"/>
          </p:nvPr>
        </p:nvSpPr>
        <p:spPr>
          <a:xfrm>
            <a:off x="4785250" y="825400"/>
            <a:ext cx="4260300" cy="25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main():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t.pasar()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t = </a:t>
            </a:r>
            <a:r>
              <a:rPr lang="en">
                <a:latin typeface="Consolas"/>
                <a:ea typeface="Consolas"/>
                <a:cs typeface="Consolas"/>
                <a:sym typeface="Consolas"/>
              </a:rPr>
              <a:t>t.dormir()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t = </a:t>
            </a:r>
            <a:r>
              <a:rPr lang="en">
                <a:latin typeface="Consolas"/>
                <a:ea typeface="Consolas"/>
                <a:cs typeface="Consolas"/>
                <a:sym typeface="Consolas"/>
              </a:rPr>
              <a:t>t.pasar()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t = </a:t>
            </a:r>
            <a:r>
              <a:rPr lang="en">
                <a:latin typeface="Consolas"/>
                <a:ea typeface="Consolas"/>
                <a:cs typeface="Consolas"/>
                <a:sym typeface="Consolas"/>
              </a:rPr>
              <a:t>t.jugar()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t = </a:t>
            </a:r>
            <a:r>
              <a:rPr lang="en">
                <a:latin typeface="Consolas"/>
                <a:ea typeface="Consolas"/>
                <a:cs typeface="Consolas"/>
                <a:sym typeface="Consolas"/>
              </a:rPr>
              <a:t>t.alimentar()</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pic>
        <p:nvPicPr>
          <p:cNvPr id="159" name="Google Shape;159;p23"/>
          <p:cNvPicPr preferRelativeResize="0"/>
          <p:nvPr/>
        </p:nvPicPr>
        <p:blipFill rotWithShape="1">
          <a:blip r:embed="rId3">
            <a:alphaModFix/>
          </a:blip>
          <a:srcRect b="0" l="1418" r="1408" t="0"/>
          <a:stretch/>
        </p:blipFill>
        <p:spPr>
          <a:xfrm flipH="1">
            <a:off x="0" y="4727525"/>
            <a:ext cx="2511475" cy="2511475"/>
          </a:xfrm>
          <a:prstGeom prst="rect">
            <a:avLst/>
          </a:prstGeom>
          <a:noFill/>
          <a:ln>
            <a:noFill/>
          </a:ln>
        </p:spPr>
      </p:pic>
      <p:pic>
        <p:nvPicPr>
          <p:cNvPr id="160" name="Google Shape;160;p23"/>
          <p:cNvPicPr preferRelativeResize="0"/>
          <p:nvPr/>
        </p:nvPicPr>
        <p:blipFill rotWithShape="1">
          <a:blip r:embed="rId4">
            <a:alphaModFix/>
          </a:blip>
          <a:srcRect b="0" l="13663" r="13656" t="0"/>
          <a:stretch/>
        </p:blipFill>
        <p:spPr>
          <a:xfrm>
            <a:off x="7389561" y="4808127"/>
            <a:ext cx="1766700" cy="2430873"/>
          </a:xfrm>
          <a:prstGeom prst="rect">
            <a:avLst/>
          </a:prstGeom>
          <a:noFill/>
          <a:ln>
            <a:noFill/>
          </a:ln>
        </p:spPr>
      </p:pic>
      <p:sp>
        <p:nvSpPr>
          <p:cNvPr id="161" name="Google Shape;161;p23"/>
          <p:cNvSpPr txBox="1"/>
          <p:nvPr>
            <p:ph idx="4294967295" type="title"/>
          </p:nvPr>
        </p:nvSpPr>
        <p:spPr>
          <a:xfrm>
            <a:off x="311700" y="169923"/>
            <a:ext cx="85206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Opción 4: Objeto inmutable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idx="4294967295" type="body"/>
          </p:nvPr>
        </p:nvSpPr>
        <p:spPr>
          <a:xfrm>
            <a:off x="267025" y="825400"/>
            <a:ext cx="5440200" cy="55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class Tamagotchi:</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__init__(self, </a:t>
            </a:r>
            <a:r>
              <a:rPr lang="en">
                <a:solidFill>
                  <a:schemeClr val="accent5"/>
                </a:solidFill>
                <a:latin typeface="Consolas"/>
                <a:ea typeface="Consolas"/>
                <a:cs typeface="Consolas"/>
                <a:sym typeface="Consolas"/>
              </a:rPr>
              <a:t>animo=50,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a:t>
            </a:r>
            <a:r>
              <a:rPr lang="en">
                <a:solidFill>
                  <a:schemeClr val="accent5"/>
                </a:solidFill>
                <a:latin typeface="Consolas"/>
                <a:ea typeface="Consolas"/>
                <a:cs typeface="Consolas"/>
                <a:sym typeface="Consolas"/>
              </a:rPr>
              <a:t>hambre=50, energia=50</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self.animo = animo</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self.hambre = hambre</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self.energia = energia</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pasar(self):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return Tamagotchi(</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self.animo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self.hambre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self.energia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sp>
        <p:nvSpPr>
          <p:cNvPr id="167" name="Google Shape;167;p24"/>
          <p:cNvSpPr txBox="1"/>
          <p:nvPr>
            <p:ph idx="4294967295" type="body"/>
          </p:nvPr>
        </p:nvSpPr>
        <p:spPr>
          <a:xfrm>
            <a:off x="5846475" y="825400"/>
            <a:ext cx="3199200" cy="25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main():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t.pasar()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t.dormir()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t.pasar()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t.jugar()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t.alimentar()</a:t>
            </a:r>
            <a:endParaRPr>
              <a:latin typeface="Consolas"/>
              <a:ea typeface="Consolas"/>
              <a:cs typeface="Consolas"/>
              <a:sym typeface="Consolas"/>
            </a:endParaRPr>
          </a:p>
        </p:txBody>
      </p:sp>
      <p:pic>
        <p:nvPicPr>
          <p:cNvPr id="168" name="Google Shape;168;p24"/>
          <p:cNvPicPr preferRelativeResize="0"/>
          <p:nvPr/>
        </p:nvPicPr>
        <p:blipFill rotWithShape="1">
          <a:blip r:embed="rId3">
            <a:alphaModFix/>
          </a:blip>
          <a:srcRect b="0" l="1418" r="1408" t="0"/>
          <a:stretch/>
        </p:blipFill>
        <p:spPr>
          <a:xfrm flipH="1">
            <a:off x="0" y="4727525"/>
            <a:ext cx="2511475" cy="2511475"/>
          </a:xfrm>
          <a:prstGeom prst="rect">
            <a:avLst/>
          </a:prstGeom>
          <a:noFill/>
          <a:ln>
            <a:noFill/>
          </a:ln>
        </p:spPr>
      </p:pic>
      <p:pic>
        <p:nvPicPr>
          <p:cNvPr id="169" name="Google Shape;169;p24"/>
          <p:cNvPicPr preferRelativeResize="0"/>
          <p:nvPr/>
        </p:nvPicPr>
        <p:blipFill rotWithShape="1">
          <a:blip r:embed="rId4">
            <a:alphaModFix/>
          </a:blip>
          <a:srcRect b="0" l="13663" r="13656" t="0"/>
          <a:stretch/>
        </p:blipFill>
        <p:spPr>
          <a:xfrm>
            <a:off x="7389561" y="4808127"/>
            <a:ext cx="1766700" cy="2430873"/>
          </a:xfrm>
          <a:prstGeom prst="rect">
            <a:avLst/>
          </a:prstGeom>
          <a:noFill/>
          <a:ln>
            <a:noFill/>
          </a:ln>
        </p:spPr>
      </p:pic>
      <p:sp>
        <p:nvSpPr>
          <p:cNvPr id="170" name="Google Shape;170;p24"/>
          <p:cNvSpPr txBox="1"/>
          <p:nvPr>
            <p:ph idx="4294967295" type="title"/>
          </p:nvPr>
        </p:nvSpPr>
        <p:spPr>
          <a:xfrm>
            <a:off x="311700" y="169923"/>
            <a:ext cx="85206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Opción 4: Objeto inmutable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idx="4294967295" type="title"/>
          </p:nvPr>
        </p:nvSpPr>
        <p:spPr>
          <a:xfrm>
            <a:off x="311700" y="23049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Conceptos viejos, terminología nueva</a:t>
            </a:r>
            <a:endParaRPr/>
          </a:p>
        </p:txBody>
      </p:sp>
      <p:sp>
        <p:nvSpPr>
          <p:cNvPr id="176" name="Google Shape;176;p25"/>
          <p:cNvSpPr txBox="1"/>
          <p:nvPr/>
        </p:nvSpPr>
        <p:spPr>
          <a:xfrm>
            <a:off x="2681614" y="1622900"/>
            <a:ext cx="2066100" cy="383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Tamagotchi</a:t>
            </a:r>
            <a:endParaRPr b="1" sz="1800">
              <a:latin typeface="Proxima Nova"/>
              <a:ea typeface="Proxima Nova"/>
              <a:cs typeface="Proxima Nova"/>
              <a:sym typeface="Proxima Nova"/>
            </a:endParaRPr>
          </a:p>
        </p:txBody>
      </p:sp>
      <p:sp>
        <p:nvSpPr>
          <p:cNvPr id="177" name="Google Shape;177;p25"/>
          <p:cNvSpPr txBox="1"/>
          <p:nvPr/>
        </p:nvSpPr>
        <p:spPr>
          <a:xfrm>
            <a:off x="2681604" y="2006304"/>
            <a:ext cx="2066100" cy="3834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ánimo</a:t>
            </a:r>
            <a:endParaRPr sz="1800">
              <a:solidFill>
                <a:schemeClr val="accent3"/>
              </a:solidFill>
              <a:latin typeface="Proxima Nova"/>
              <a:ea typeface="Proxima Nova"/>
              <a:cs typeface="Proxima Nova"/>
              <a:sym typeface="Proxima Nova"/>
            </a:endParaRPr>
          </a:p>
        </p:txBody>
      </p:sp>
      <p:sp>
        <p:nvSpPr>
          <p:cNvPr id="178" name="Google Shape;178;p25"/>
          <p:cNvSpPr txBox="1"/>
          <p:nvPr/>
        </p:nvSpPr>
        <p:spPr>
          <a:xfrm>
            <a:off x="2681604" y="2389805"/>
            <a:ext cx="2066100" cy="3834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hambre</a:t>
            </a:r>
            <a:endParaRPr sz="1800">
              <a:solidFill>
                <a:schemeClr val="accent3"/>
              </a:solidFill>
              <a:latin typeface="Proxima Nova"/>
              <a:ea typeface="Proxima Nova"/>
              <a:cs typeface="Proxima Nova"/>
              <a:sym typeface="Proxima Nova"/>
            </a:endParaRPr>
          </a:p>
        </p:txBody>
      </p:sp>
      <p:sp>
        <p:nvSpPr>
          <p:cNvPr id="179" name="Google Shape;179;p25"/>
          <p:cNvSpPr txBox="1"/>
          <p:nvPr/>
        </p:nvSpPr>
        <p:spPr>
          <a:xfrm>
            <a:off x="2681588" y="2773306"/>
            <a:ext cx="2066100" cy="3834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energía</a:t>
            </a:r>
            <a:endParaRPr sz="1800">
              <a:solidFill>
                <a:schemeClr val="accent3"/>
              </a:solidFill>
              <a:latin typeface="Proxima Nova"/>
              <a:ea typeface="Proxima Nova"/>
              <a:cs typeface="Proxima Nova"/>
              <a:sym typeface="Proxima Nova"/>
            </a:endParaRPr>
          </a:p>
        </p:txBody>
      </p:sp>
      <p:sp>
        <p:nvSpPr>
          <p:cNvPr id="180" name="Google Shape;180;p25"/>
          <p:cNvSpPr txBox="1"/>
          <p:nvPr/>
        </p:nvSpPr>
        <p:spPr>
          <a:xfrm>
            <a:off x="2681588" y="3150606"/>
            <a:ext cx="2066100" cy="383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__init__</a:t>
            </a:r>
            <a:endParaRPr sz="1800">
              <a:solidFill>
                <a:schemeClr val="accent3"/>
              </a:solidFill>
              <a:latin typeface="Proxima Nova"/>
              <a:ea typeface="Proxima Nova"/>
              <a:cs typeface="Proxima Nova"/>
              <a:sym typeface="Proxima Nova"/>
            </a:endParaRPr>
          </a:p>
        </p:txBody>
      </p:sp>
      <p:sp>
        <p:nvSpPr>
          <p:cNvPr id="181" name="Google Shape;181;p25"/>
          <p:cNvSpPr txBox="1"/>
          <p:nvPr/>
        </p:nvSpPr>
        <p:spPr>
          <a:xfrm>
            <a:off x="2681588" y="3534056"/>
            <a:ext cx="2066100" cy="383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pasar</a:t>
            </a:r>
            <a:endParaRPr sz="1800">
              <a:solidFill>
                <a:schemeClr val="accent3"/>
              </a:solidFill>
              <a:latin typeface="Proxima Nova"/>
              <a:ea typeface="Proxima Nova"/>
              <a:cs typeface="Proxima Nova"/>
              <a:sym typeface="Proxima Nova"/>
            </a:endParaRPr>
          </a:p>
        </p:txBody>
      </p:sp>
      <p:sp>
        <p:nvSpPr>
          <p:cNvPr id="182" name="Google Shape;182;p25"/>
          <p:cNvSpPr txBox="1"/>
          <p:nvPr/>
        </p:nvSpPr>
        <p:spPr>
          <a:xfrm>
            <a:off x="2681588" y="3914456"/>
            <a:ext cx="2066100" cy="383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dormir</a:t>
            </a:r>
            <a:endParaRPr sz="1800">
              <a:solidFill>
                <a:schemeClr val="accent3"/>
              </a:solidFill>
              <a:latin typeface="Proxima Nova"/>
              <a:ea typeface="Proxima Nova"/>
              <a:cs typeface="Proxima Nova"/>
              <a:sym typeface="Proxima Nova"/>
            </a:endParaRPr>
          </a:p>
        </p:txBody>
      </p:sp>
      <p:sp>
        <p:nvSpPr>
          <p:cNvPr id="183" name="Google Shape;183;p25"/>
          <p:cNvSpPr txBox="1"/>
          <p:nvPr/>
        </p:nvSpPr>
        <p:spPr>
          <a:xfrm>
            <a:off x="2681588" y="4296681"/>
            <a:ext cx="2066100" cy="383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jugar</a:t>
            </a:r>
            <a:endParaRPr sz="1800">
              <a:solidFill>
                <a:schemeClr val="accent3"/>
              </a:solidFill>
              <a:latin typeface="Proxima Nova"/>
              <a:ea typeface="Proxima Nova"/>
              <a:cs typeface="Proxima Nova"/>
              <a:sym typeface="Proxima Nova"/>
            </a:endParaRPr>
          </a:p>
        </p:txBody>
      </p:sp>
      <p:sp>
        <p:nvSpPr>
          <p:cNvPr id="184" name="Google Shape;184;p25"/>
          <p:cNvSpPr txBox="1"/>
          <p:nvPr/>
        </p:nvSpPr>
        <p:spPr>
          <a:xfrm>
            <a:off x="2681588" y="4678306"/>
            <a:ext cx="2066100" cy="383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alimentar</a:t>
            </a:r>
            <a:endParaRPr sz="1800">
              <a:solidFill>
                <a:schemeClr val="accent3"/>
              </a:solidFill>
              <a:latin typeface="Proxima Nova"/>
              <a:ea typeface="Proxima Nova"/>
              <a:cs typeface="Proxima Nova"/>
              <a:sym typeface="Proxima Nova"/>
            </a:endParaRPr>
          </a:p>
        </p:txBody>
      </p:sp>
      <p:sp>
        <p:nvSpPr>
          <p:cNvPr id="185" name="Google Shape;185;p25"/>
          <p:cNvSpPr txBox="1"/>
          <p:nvPr>
            <p:ph idx="4294967295" type="body"/>
          </p:nvPr>
        </p:nvSpPr>
        <p:spPr>
          <a:xfrm>
            <a:off x="311698" y="3806300"/>
            <a:ext cx="2241900" cy="599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3600">
                <a:solidFill>
                  <a:schemeClr val="dk2"/>
                </a:solidFill>
              </a:rPr>
              <a:t>métodos</a:t>
            </a:r>
            <a:endParaRPr sz="3600">
              <a:solidFill>
                <a:schemeClr val="dk2"/>
              </a:solidFill>
            </a:endParaRPr>
          </a:p>
        </p:txBody>
      </p:sp>
      <p:sp>
        <p:nvSpPr>
          <p:cNvPr id="186" name="Google Shape;186;p25"/>
          <p:cNvSpPr txBox="1"/>
          <p:nvPr>
            <p:ph idx="4294967295" type="body"/>
          </p:nvPr>
        </p:nvSpPr>
        <p:spPr>
          <a:xfrm>
            <a:off x="552000" y="2281650"/>
            <a:ext cx="2001600" cy="599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3600">
                <a:solidFill>
                  <a:schemeClr val="dk2"/>
                </a:solidFill>
              </a:rPr>
              <a:t>atributos</a:t>
            </a:r>
            <a:endParaRPr sz="3600">
              <a:solidFill>
                <a:schemeClr val="dk2"/>
              </a:solidFill>
            </a:endParaRPr>
          </a:p>
        </p:txBody>
      </p:sp>
      <p:sp>
        <p:nvSpPr>
          <p:cNvPr id="187" name="Google Shape;187;p25"/>
          <p:cNvSpPr txBox="1"/>
          <p:nvPr>
            <p:ph idx="4294967295" type="body"/>
          </p:nvPr>
        </p:nvSpPr>
        <p:spPr>
          <a:xfrm>
            <a:off x="4875700" y="2281650"/>
            <a:ext cx="2001600" cy="599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3600">
                <a:solidFill>
                  <a:schemeClr val="accent5"/>
                </a:solidFill>
              </a:rPr>
              <a:t>estado</a:t>
            </a:r>
            <a:endParaRPr sz="3600">
              <a:solidFill>
                <a:schemeClr val="accent5"/>
              </a:solidFill>
            </a:endParaRPr>
          </a:p>
        </p:txBody>
      </p:sp>
      <p:sp>
        <p:nvSpPr>
          <p:cNvPr id="188" name="Google Shape;188;p25"/>
          <p:cNvSpPr txBox="1"/>
          <p:nvPr>
            <p:ph idx="4294967295" type="body"/>
          </p:nvPr>
        </p:nvSpPr>
        <p:spPr>
          <a:xfrm>
            <a:off x="4875700" y="3805650"/>
            <a:ext cx="3783000" cy="599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3600">
                <a:solidFill>
                  <a:schemeClr val="accent5"/>
                </a:solidFill>
              </a:rPr>
              <a:t>comportamiento</a:t>
            </a:r>
            <a:endParaRPr sz="3600">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idx="4294967295" type="title"/>
          </p:nvPr>
        </p:nvSpPr>
        <p:spPr>
          <a:xfrm>
            <a:off x="311700" y="7809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Conceptos viejos, terminología nueva</a:t>
            </a:r>
            <a:endParaRPr/>
          </a:p>
        </p:txBody>
      </p:sp>
      <p:sp>
        <p:nvSpPr>
          <p:cNvPr id="194" name="Google Shape;194;p26"/>
          <p:cNvSpPr txBox="1"/>
          <p:nvPr>
            <p:ph idx="4294967295" type="body"/>
          </p:nvPr>
        </p:nvSpPr>
        <p:spPr>
          <a:xfrm>
            <a:off x="2403896" y="761775"/>
            <a:ext cx="2719500" cy="59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600">
                <a:solidFill>
                  <a:schemeClr val="accent5"/>
                </a:solidFill>
              </a:rPr>
              <a:t>Objeto</a:t>
            </a:r>
            <a:endParaRPr sz="3600">
              <a:solidFill>
                <a:schemeClr val="accent5"/>
              </a:solidFill>
            </a:endParaRPr>
          </a:p>
        </p:txBody>
      </p:sp>
      <p:sp>
        <p:nvSpPr>
          <p:cNvPr id="195" name="Google Shape;195;p26"/>
          <p:cNvSpPr txBox="1"/>
          <p:nvPr>
            <p:ph idx="4294967295" type="body"/>
          </p:nvPr>
        </p:nvSpPr>
        <p:spPr>
          <a:xfrm>
            <a:off x="4984191" y="1180054"/>
            <a:ext cx="2719500" cy="59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600">
                <a:solidFill>
                  <a:schemeClr val="dk2"/>
                </a:solidFill>
              </a:rPr>
              <a:t>Instancia</a:t>
            </a:r>
            <a:endParaRPr sz="3600">
              <a:solidFill>
                <a:schemeClr val="dk2"/>
              </a:solidFill>
            </a:endParaRPr>
          </a:p>
        </p:txBody>
      </p:sp>
      <p:sp>
        <p:nvSpPr>
          <p:cNvPr id="196" name="Google Shape;196;p26"/>
          <p:cNvSpPr txBox="1"/>
          <p:nvPr>
            <p:ph idx="4294967295" type="body"/>
          </p:nvPr>
        </p:nvSpPr>
        <p:spPr>
          <a:xfrm>
            <a:off x="311700" y="1180041"/>
            <a:ext cx="2719500" cy="59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600">
                <a:solidFill>
                  <a:schemeClr val="dk2"/>
                </a:solidFill>
              </a:rPr>
              <a:t>Clase</a:t>
            </a:r>
            <a:endParaRPr sz="3600">
              <a:solidFill>
                <a:schemeClr val="dk2"/>
              </a:solidFill>
            </a:endParaRPr>
          </a:p>
        </p:txBody>
      </p:sp>
      <p:sp>
        <p:nvSpPr>
          <p:cNvPr id="197" name="Google Shape;197;p26"/>
          <p:cNvSpPr txBox="1"/>
          <p:nvPr>
            <p:ph idx="4294967295" type="body"/>
          </p:nvPr>
        </p:nvSpPr>
        <p:spPr>
          <a:xfrm>
            <a:off x="1006200" y="1881350"/>
            <a:ext cx="13305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int</a:t>
            </a:r>
            <a:endParaRPr sz="2400">
              <a:latin typeface="Consolas"/>
              <a:ea typeface="Consolas"/>
              <a:cs typeface="Consolas"/>
              <a:sym typeface="Consolas"/>
            </a:endParaRPr>
          </a:p>
        </p:txBody>
      </p:sp>
      <p:sp>
        <p:nvSpPr>
          <p:cNvPr id="198" name="Google Shape;198;p26"/>
          <p:cNvSpPr txBox="1"/>
          <p:nvPr>
            <p:ph idx="4294967295" type="body"/>
          </p:nvPr>
        </p:nvSpPr>
        <p:spPr>
          <a:xfrm>
            <a:off x="871050" y="3198910"/>
            <a:ext cx="16008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str</a:t>
            </a:r>
            <a:endParaRPr sz="2400">
              <a:latin typeface="Consolas"/>
              <a:ea typeface="Consolas"/>
              <a:cs typeface="Consolas"/>
              <a:sym typeface="Consolas"/>
            </a:endParaRPr>
          </a:p>
        </p:txBody>
      </p:sp>
      <p:sp>
        <p:nvSpPr>
          <p:cNvPr id="199" name="Google Shape;199;p26"/>
          <p:cNvSpPr txBox="1"/>
          <p:nvPr>
            <p:ph idx="4294967295" type="body"/>
          </p:nvPr>
        </p:nvSpPr>
        <p:spPr>
          <a:xfrm>
            <a:off x="871050" y="2540130"/>
            <a:ext cx="16008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float</a:t>
            </a:r>
            <a:endParaRPr sz="2400">
              <a:latin typeface="Consolas"/>
              <a:ea typeface="Consolas"/>
              <a:cs typeface="Consolas"/>
              <a:sym typeface="Consolas"/>
            </a:endParaRPr>
          </a:p>
        </p:txBody>
      </p:sp>
      <p:sp>
        <p:nvSpPr>
          <p:cNvPr id="200" name="Google Shape;200;p26"/>
          <p:cNvSpPr txBox="1"/>
          <p:nvPr>
            <p:ph idx="4294967295" type="body"/>
          </p:nvPr>
        </p:nvSpPr>
        <p:spPr>
          <a:xfrm>
            <a:off x="871050" y="3857690"/>
            <a:ext cx="16008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list</a:t>
            </a:r>
            <a:endParaRPr sz="2400">
              <a:latin typeface="Consolas"/>
              <a:ea typeface="Consolas"/>
              <a:cs typeface="Consolas"/>
              <a:sym typeface="Consolas"/>
            </a:endParaRPr>
          </a:p>
        </p:txBody>
      </p:sp>
      <p:sp>
        <p:nvSpPr>
          <p:cNvPr id="201" name="Google Shape;201;p26"/>
          <p:cNvSpPr txBox="1"/>
          <p:nvPr>
            <p:ph idx="4294967295" type="body"/>
          </p:nvPr>
        </p:nvSpPr>
        <p:spPr>
          <a:xfrm>
            <a:off x="871050" y="4516470"/>
            <a:ext cx="16008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dict</a:t>
            </a:r>
            <a:endParaRPr sz="2400">
              <a:latin typeface="Consolas"/>
              <a:ea typeface="Consolas"/>
              <a:cs typeface="Consolas"/>
              <a:sym typeface="Consolas"/>
            </a:endParaRPr>
          </a:p>
        </p:txBody>
      </p:sp>
      <p:sp>
        <p:nvSpPr>
          <p:cNvPr id="202" name="Google Shape;202;p26"/>
          <p:cNvSpPr txBox="1"/>
          <p:nvPr>
            <p:ph idx="4294967295" type="body"/>
          </p:nvPr>
        </p:nvSpPr>
        <p:spPr>
          <a:xfrm>
            <a:off x="3876076" y="1881350"/>
            <a:ext cx="48174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3      8      -42</a:t>
            </a:r>
            <a:endParaRPr sz="2400">
              <a:latin typeface="Consolas"/>
              <a:ea typeface="Consolas"/>
              <a:cs typeface="Consolas"/>
              <a:sym typeface="Consolas"/>
            </a:endParaRPr>
          </a:p>
        </p:txBody>
      </p:sp>
      <p:sp>
        <p:nvSpPr>
          <p:cNvPr id="203" name="Google Shape;203;p26"/>
          <p:cNvSpPr txBox="1"/>
          <p:nvPr>
            <p:ph idx="4294967295" type="body"/>
          </p:nvPr>
        </p:nvSpPr>
        <p:spPr>
          <a:xfrm>
            <a:off x="3876082" y="3198913"/>
            <a:ext cx="48174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       "hola"</a:t>
            </a:r>
            <a:endParaRPr sz="2400">
              <a:latin typeface="Consolas"/>
              <a:ea typeface="Consolas"/>
              <a:cs typeface="Consolas"/>
              <a:sym typeface="Consolas"/>
            </a:endParaRPr>
          </a:p>
        </p:txBody>
      </p:sp>
      <p:sp>
        <p:nvSpPr>
          <p:cNvPr id="204" name="Google Shape;204;p26"/>
          <p:cNvSpPr txBox="1"/>
          <p:nvPr>
            <p:ph idx="4294967295" type="body"/>
          </p:nvPr>
        </p:nvSpPr>
        <p:spPr>
          <a:xfrm>
            <a:off x="3876082" y="2540131"/>
            <a:ext cx="48174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0.0        -9.53</a:t>
            </a:r>
            <a:endParaRPr sz="2400">
              <a:latin typeface="Consolas"/>
              <a:ea typeface="Consolas"/>
              <a:cs typeface="Consolas"/>
              <a:sym typeface="Consolas"/>
            </a:endParaRPr>
          </a:p>
        </p:txBody>
      </p:sp>
      <p:sp>
        <p:nvSpPr>
          <p:cNvPr id="205" name="Google Shape;205;p26"/>
          <p:cNvSpPr txBox="1"/>
          <p:nvPr>
            <p:ph idx="4294967295" type="body"/>
          </p:nvPr>
        </p:nvSpPr>
        <p:spPr>
          <a:xfrm>
            <a:off x="3876082" y="3857694"/>
            <a:ext cx="48174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    []    [1, 1, 2, 3]</a:t>
            </a:r>
            <a:endParaRPr sz="2400">
              <a:latin typeface="Consolas"/>
              <a:ea typeface="Consolas"/>
              <a:cs typeface="Consolas"/>
              <a:sym typeface="Consolas"/>
            </a:endParaRPr>
          </a:p>
        </p:txBody>
      </p:sp>
      <p:sp>
        <p:nvSpPr>
          <p:cNvPr id="206" name="Google Shape;206;p26"/>
          <p:cNvSpPr txBox="1"/>
          <p:nvPr>
            <p:ph idx="4294967295" type="body"/>
          </p:nvPr>
        </p:nvSpPr>
        <p:spPr>
          <a:xfrm>
            <a:off x="3876076" y="4516475"/>
            <a:ext cx="4817400" cy="492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Consolas"/>
                <a:ea typeface="Consolas"/>
                <a:cs typeface="Consolas"/>
                <a:sym typeface="Consolas"/>
              </a:rPr>
              <a:t>{}     {"x":11, "y":42}</a:t>
            </a:r>
            <a:endParaRPr sz="2400">
              <a:latin typeface="Consolas"/>
              <a:ea typeface="Consolas"/>
              <a:cs typeface="Consolas"/>
              <a:sym typeface="Consolas"/>
            </a:endParaRPr>
          </a:p>
        </p:txBody>
      </p:sp>
      <p:grpSp>
        <p:nvGrpSpPr>
          <p:cNvPr id="207" name="Google Shape;207;p26"/>
          <p:cNvGrpSpPr/>
          <p:nvPr/>
        </p:nvGrpSpPr>
        <p:grpSpPr>
          <a:xfrm>
            <a:off x="4247288" y="5251300"/>
            <a:ext cx="1759742" cy="1108399"/>
            <a:chOff x="4592150" y="5632466"/>
            <a:chExt cx="1330517" cy="894881"/>
          </a:xfrm>
        </p:grpSpPr>
        <p:sp>
          <p:nvSpPr>
            <p:cNvPr id="208" name="Google Shape;208;p26"/>
            <p:cNvSpPr txBox="1"/>
            <p:nvPr/>
          </p:nvSpPr>
          <p:spPr>
            <a:xfrm>
              <a:off x="4592167" y="5632466"/>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Tamagotchi</a:t>
              </a:r>
              <a:endParaRPr b="1" sz="1800">
                <a:latin typeface="Proxima Nova"/>
                <a:ea typeface="Proxima Nova"/>
                <a:cs typeface="Proxima Nova"/>
                <a:sym typeface="Proxima Nova"/>
              </a:endParaRPr>
            </a:p>
          </p:txBody>
        </p:sp>
        <p:sp>
          <p:nvSpPr>
            <p:cNvPr id="209" name="Google Shape;209;p26"/>
            <p:cNvSpPr txBox="1"/>
            <p:nvPr/>
          </p:nvSpPr>
          <p:spPr>
            <a:xfrm>
              <a:off x="4592161" y="5856123"/>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ánimo: </a:t>
              </a:r>
              <a:r>
                <a:rPr lang="en" sz="1800">
                  <a:solidFill>
                    <a:schemeClr val="dk2"/>
                  </a:solidFill>
                  <a:latin typeface="Consolas"/>
                  <a:ea typeface="Consolas"/>
                  <a:cs typeface="Consolas"/>
                  <a:sym typeface="Consolas"/>
                </a:rPr>
                <a:t>20</a:t>
              </a:r>
              <a:endParaRPr sz="1800">
                <a:solidFill>
                  <a:schemeClr val="dk2"/>
                </a:solidFill>
                <a:latin typeface="Consolas"/>
                <a:ea typeface="Consolas"/>
                <a:cs typeface="Consolas"/>
                <a:sym typeface="Consolas"/>
              </a:endParaRPr>
            </a:p>
          </p:txBody>
        </p:sp>
        <p:sp>
          <p:nvSpPr>
            <p:cNvPr id="210" name="Google Shape;210;p26"/>
            <p:cNvSpPr txBox="1"/>
            <p:nvPr/>
          </p:nvSpPr>
          <p:spPr>
            <a:xfrm>
              <a:off x="4592161" y="6079835"/>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hambre: </a:t>
              </a:r>
              <a:r>
                <a:rPr lang="en" sz="1800">
                  <a:solidFill>
                    <a:schemeClr val="dk2"/>
                  </a:solidFill>
                  <a:latin typeface="Consolas"/>
                  <a:ea typeface="Consolas"/>
                  <a:cs typeface="Consolas"/>
                  <a:sym typeface="Consolas"/>
                </a:rPr>
                <a:t>0</a:t>
              </a:r>
              <a:endParaRPr sz="1800">
                <a:solidFill>
                  <a:schemeClr val="dk2"/>
                </a:solidFill>
                <a:latin typeface="Consolas"/>
                <a:ea typeface="Consolas"/>
                <a:cs typeface="Consolas"/>
                <a:sym typeface="Consolas"/>
              </a:endParaRPr>
            </a:p>
          </p:txBody>
        </p:sp>
        <p:sp>
          <p:nvSpPr>
            <p:cNvPr id="211" name="Google Shape;211;p26"/>
            <p:cNvSpPr txBox="1"/>
            <p:nvPr/>
          </p:nvSpPr>
          <p:spPr>
            <a:xfrm>
              <a:off x="4592150" y="6303547"/>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energía: </a:t>
              </a:r>
              <a:r>
                <a:rPr lang="en" sz="1800">
                  <a:solidFill>
                    <a:schemeClr val="dk2"/>
                  </a:solidFill>
                  <a:latin typeface="Consolas"/>
                  <a:ea typeface="Consolas"/>
                  <a:cs typeface="Consolas"/>
                  <a:sym typeface="Consolas"/>
                </a:rPr>
                <a:t>82</a:t>
              </a:r>
              <a:endParaRPr sz="1800">
                <a:solidFill>
                  <a:schemeClr val="dk2"/>
                </a:solidFill>
                <a:latin typeface="Consolas"/>
                <a:ea typeface="Consolas"/>
                <a:cs typeface="Consolas"/>
                <a:sym typeface="Consolas"/>
              </a:endParaRPr>
            </a:p>
          </p:txBody>
        </p:sp>
      </p:grpSp>
      <p:grpSp>
        <p:nvGrpSpPr>
          <p:cNvPr id="212" name="Google Shape;212;p26"/>
          <p:cNvGrpSpPr/>
          <p:nvPr/>
        </p:nvGrpSpPr>
        <p:grpSpPr>
          <a:xfrm>
            <a:off x="6488506" y="5251285"/>
            <a:ext cx="1759742" cy="1108399"/>
            <a:chOff x="6765225" y="5632454"/>
            <a:chExt cx="1330517" cy="894881"/>
          </a:xfrm>
        </p:grpSpPr>
        <p:sp>
          <p:nvSpPr>
            <p:cNvPr id="213" name="Google Shape;213;p26"/>
            <p:cNvSpPr txBox="1"/>
            <p:nvPr/>
          </p:nvSpPr>
          <p:spPr>
            <a:xfrm>
              <a:off x="6765242" y="5632454"/>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Tamagotchi</a:t>
              </a:r>
              <a:endParaRPr b="1" sz="1800">
                <a:latin typeface="Proxima Nova"/>
                <a:ea typeface="Proxima Nova"/>
                <a:cs typeface="Proxima Nova"/>
                <a:sym typeface="Proxima Nova"/>
              </a:endParaRPr>
            </a:p>
          </p:txBody>
        </p:sp>
        <p:sp>
          <p:nvSpPr>
            <p:cNvPr id="214" name="Google Shape;214;p26"/>
            <p:cNvSpPr txBox="1"/>
            <p:nvPr/>
          </p:nvSpPr>
          <p:spPr>
            <a:xfrm>
              <a:off x="6765236" y="5856110"/>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ánimo: </a:t>
              </a:r>
              <a:r>
                <a:rPr lang="en" sz="1800">
                  <a:solidFill>
                    <a:schemeClr val="dk2"/>
                  </a:solidFill>
                  <a:latin typeface="Consolas"/>
                  <a:ea typeface="Consolas"/>
                  <a:cs typeface="Consolas"/>
                  <a:sym typeface="Consolas"/>
                </a:rPr>
                <a:t>25</a:t>
              </a:r>
              <a:endParaRPr sz="1800">
                <a:solidFill>
                  <a:schemeClr val="dk2"/>
                </a:solidFill>
                <a:latin typeface="Consolas"/>
                <a:ea typeface="Consolas"/>
                <a:cs typeface="Consolas"/>
                <a:sym typeface="Consolas"/>
              </a:endParaRPr>
            </a:p>
          </p:txBody>
        </p:sp>
        <p:sp>
          <p:nvSpPr>
            <p:cNvPr id="215" name="Google Shape;215;p26"/>
            <p:cNvSpPr txBox="1"/>
            <p:nvPr/>
          </p:nvSpPr>
          <p:spPr>
            <a:xfrm>
              <a:off x="6765236" y="6079822"/>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hambre: </a:t>
              </a:r>
              <a:r>
                <a:rPr lang="en" sz="1800">
                  <a:solidFill>
                    <a:schemeClr val="dk2"/>
                  </a:solidFill>
                  <a:latin typeface="Consolas"/>
                  <a:ea typeface="Consolas"/>
                  <a:cs typeface="Consolas"/>
                  <a:sym typeface="Consolas"/>
                </a:rPr>
                <a:t>10</a:t>
              </a:r>
              <a:endParaRPr sz="1800">
                <a:solidFill>
                  <a:schemeClr val="dk2"/>
                </a:solidFill>
                <a:latin typeface="Consolas"/>
                <a:ea typeface="Consolas"/>
                <a:cs typeface="Consolas"/>
                <a:sym typeface="Consolas"/>
              </a:endParaRPr>
            </a:p>
          </p:txBody>
        </p:sp>
        <p:sp>
          <p:nvSpPr>
            <p:cNvPr id="216" name="Google Shape;216;p26"/>
            <p:cNvSpPr txBox="1"/>
            <p:nvPr/>
          </p:nvSpPr>
          <p:spPr>
            <a:xfrm>
              <a:off x="6765225" y="6303535"/>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energía: </a:t>
              </a:r>
              <a:r>
                <a:rPr lang="en" sz="1800">
                  <a:solidFill>
                    <a:schemeClr val="dk2"/>
                  </a:solidFill>
                  <a:latin typeface="Consolas"/>
                  <a:ea typeface="Consolas"/>
                  <a:cs typeface="Consolas"/>
                  <a:sym typeface="Consolas"/>
                </a:rPr>
                <a:t>60</a:t>
              </a:r>
              <a:endParaRPr sz="1800">
                <a:solidFill>
                  <a:schemeClr val="dk2"/>
                </a:solidFill>
                <a:latin typeface="Consolas"/>
                <a:ea typeface="Consolas"/>
                <a:cs typeface="Consolas"/>
                <a:sym typeface="Consolas"/>
              </a:endParaRPr>
            </a:p>
          </p:txBody>
        </p:sp>
      </p:grpSp>
      <p:grpSp>
        <p:nvGrpSpPr>
          <p:cNvPr id="217" name="Google Shape;217;p26"/>
          <p:cNvGrpSpPr/>
          <p:nvPr/>
        </p:nvGrpSpPr>
        <p:grpSpPr>
          <a:xfrm>
            <a:off x="635446" y="5242808"/>
            <a:ext cx="2043275" cy="1125313"/>
            <a:chOff x="4592150" y="5632466"/>
            <a:chExt cx="1330517" cy="894881"/>
          </a:xfrm>
        </p:grpSpPr>
        <p:sp>
          <p:nvSpPr>
            <p:cNvPr id="218" name="Google Shape;218;p26"/>
            <p:cNvSpPr txBox="1"/>
            <p:nvPr/>
          </p:nvSpPr>
          <p:spPr>
            <a:xfrm>
              <a:off x="4592167" y="5632466"/>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Tamagotchi</a:t>
              </a:r>
              <a:endParaRPr b="1" sz="1800">
                <a:latin typeface="Proxima Nova"/>
                <a:ea typeface="Proxima Nova"/>
                <a:cs typeface="Proxima Nova"/>
                <a:sym typeface="Proxima Nova"/>
              </a:endParaRPr>
            </a:p>
          </p:txBody>
        </p:sp>
        <p:sp>
          <p:nvSpPr>
            <p:cNvPr id="219" name="Google Shape;219;p26"/>
            <p:cNvSpPr txBox="1"/>
            <p:nvPr/>
          </p:nvSpPr>
          <p:spPr>
            <a:xfrm>
              <a:off x="4592161" y="5856123"/>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ánimo: </a:t>
              </a:r>
              <a:r>
                <a:rPr lang="en" sz="1800">
                  <a:solidFill>
                    <a:schemeClr val="dk2"/>
                  </a:solidFill>
                  <a:latin typeface="Consolas"/>
                  <a:ea typeface="Consolas"/>
                  <a:cs typeface="Consolas"/>
                  <a:sym typeface="Consolas"/>
                </a:rPr>
                <a:t>&lt;</a:t>
              </a:r>
              <a:r>
                <a:rPr lang="en" sz="1800">
                  <a:solidFill>
                    <a:schemeClr val="dk2"/>
                  </a:solidFill>
                  <a:latin typeface="Consolas"/>
                  <a:ea typeface="Consolas"/>
                  <a:cs typeface="Consolas"/>
                  <a:sym typeface="Consolas"/>
                </a:rPr>
                <a:t>int</a:t>
              </a:r>
              <a:r>
                <a:rPr lang="en" sz="1800">
                  <a:solidFill>
                    <a:schemeClr val="dk2"/>
                  </a:solidFill>
                  <a:latin typeface="Consolas"/>
                  <a:ea typeface="Consolas"/>
                  <a:cs typeface="Consolas"/>
                  <a:sym typeface="Consolas"/>
                </a:rPr>
                <a:t>&gt;</a:t>
              </a:r>
              <a:endParaRPr sz="1800">
                <a:solidFill>
                  <a:schemeClr val="dk2"/>
                </a:solidFill>
                <a:latin typeface="Consolas"/>
                <a:ea typeface="Consolas"/>
                <a:cs typeface="Consolas"/>
                <a:sym typeface="Consolas"/>
              </a:endParaRPr>
            </a:p>
          </p:txBody>
        </p:sp>
        <p:sp>
          <p:nvSpPr>
            <p:cNvPr id="220" name="Google Shape;220;p26"/>
            <p:cNvSpPr txBox="1"/>
            <p:nvPr/>
          </p:nvSpPr>
          <p:spPr>
            <a:xfrm>
              <a:off x="4592161" y="6079835"/>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hambre: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sp>
          <p:nvSpPr>
            <p:cNvPr id="221" name="Google Shape;221;p26"/>
            <p:cNvSpPr txBox="1"/>
            <p:nvPr/>
          </p:nvSpPr>
          <p:spPr>
            <a:xfrm>
              <a:off x="4592150" y="6303547"/>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energía: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nvSpPr>
        <p:spPr>
          <a:xfrm>
            <a:off x="1982100" y="1822500"/>
            <a:ext cx="5179800" cy="698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Consolas"/>
                <a:ea typeface="Consolas"/>
                <a:cs typeface="Consolas"/>
                <a:sym typeface="Consolas"/>
              </a:rPr>
              <a:t>type(</a:t>
            </a:r>
            <a:r>
              <a:rPr lang="en" sz="2400">
                <a:solidFill>
                  <a:schemeClr val="dk2"/>
                </a:solidFill>
                <a:latin typeface="Consolas"/>
                <a:ea typeface="Consolas"/>
                <a:cs typeface="Consolas"/>
                <a:sym typeface="Consolas"/>
              </a:rPr>
              <a:t>&lt;instancia&gt;</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&lt;clase&gt;</a:t>
            </a:r>
            <a:endParaRPr sz="2400">
              <a:solidFill>
                <a:schemeClr val="dk2"/>
              </a:solidFill>
              <a:latin typeface="Consolas"/>
              <a:ea typeface="Consolas"/>
              <a:cs typeface="Consolas"/>
              <a:sym typeface="Consolas"/>
            </a:endParaRPr>
          </a:p>
        </p:txBody>
      </p:sp>
      <p:sp>
        <p:nvSpPr>
          <p:cNvPr id="227" name="Google Shape;227;p27"/>
          <p:cNvSpPr txBox="1"/>
          <p:nvPr/>
        </p:nvSpPr>
        <p:spPr>
          <a:xfrm>
            <a:off x="716650" y="3079800"/>
            <a:ext cx="7710600" cy="698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Consolas"/>
                <a:ea typeface="Consolas"/>
                <a:cs typeface="Consolas"/>
                <a:sym typeface="Consolas"/>
              </a:rPr>
              <a:t>isinstance</a:t>
            </a: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&lt;instancia&gt;</a:t>
            </a:r>
            <a:r>
              <a:rPr lang="en" sz="2400">
                <a:solidFill>
                  <a:srgbClr val="666666"/>
                </a:solidFill>
                <a:latin typeface="Consolas"/>
                <a:ea typeface="Consolas"/>
                <a:cs typeface="Consolas"/>
                <a:sym typeface="Consolas"/>
              </a:rPr>
              <a:t>,</a:t>
            </a:r>
            <a:r>
              <a:rPr lang="en" sz="2400">
                <a:solidFill>
                  <a:schemeClr val="dk2"/>
                </a:solidFill>
                <a:latin typeface="Consolas"/>
                <a:ea typeface="Consolas"/>
                <a:cs typeface="Consolas"/>
                <a:sym typeface="Consolas"/>
              </a:rPr>
              <a:t> </a:t>
            </a:r>
            <a:r>
              <a:rPr lang="en" sz="2400">
                <a:solidFill>
                  <a:schemeClr val="dk2"/>
                </a:solidFill>
                <a:latin typeface="Consolas"/>
                <a:ea typeface="Consolas"/>
                <a:cs typeface="Consolas"/>
                <a:sym typeface="Consolas"/>
              </a:rPr>
              <a:t>&lt;clase&gt;</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&lt;bool&gt;</a:t>
            </a:r>
            <a:endParaRPr sz="2400">
              <a:solidFill>
                <a:schemeClr val="dk2"/>
              </a:solidFill>
              <a:latin typeface="Consolas"/>
              <a:ea typeface="Consolas"/>
              <a:cs typeface="Consolas"/>
              <a:sym typeface="Consolas"/>
            </a:endParaRPr>
          </a:p>
        </p:txBody>
      </p:sp>
      <p:sp>
        <p:nvSpPr>
          <p:cNvPr id="228" name="Google Shape;228;p27"/>
          <p:cNvSpPr txBox="1"/>
          <p:nvPr/>
        </p:nvSpPr>
        <p:spPr>
          <a:xfrm>
            <a:off x="1215575" y="4337100"/>
            <a:ext cx="6712800" cy="698400"/>
          </a:xfrm>
          <a:prstGeom prst="rect">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Consolas"/>
                <a:ea typeface="Consolas"/>
                <a:cs typeface="Consolas"/>
                <a:sym typeface="Consolas"/>
              </a:rPr>
              <a:t>&lt;instancia&gt; </a:t>
            </a:r>
            <a:r>
              <a:rPr lang="en" sz="2400">
                <a:solidFill>
                  <a:schemeClr val="accent5"/>
                </a:solidFill>
                <a:latin typeface="Consolas"/>
                <a:ea typeface="Consolas"/>
                <a:cs typeface="Consolas"/>
                <a:sym typeface="Consolas"/>
              </a:rPr>
              <a:t>is</a:t>
            </a:r>
            <a:r>
              <a:rPr lang="en" sz="2400">
                <a:solidFill>
                  <a:schemeClr val="dk2"/>
                </a:solidFill>
                <a:latin typeface="Consolas"/>
                <a:ea typeface="Consolas"/>
                <a:cs typeface="Consolas"/>
                <a:sym typeface="Consolas"/>
              </a:rPr>
              <a:t> &lt;instancia&gt;</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&lt;bool&gt;</a:t>
            </a:r>
            <a:endParaRPr sz="2400">
              <a:solidFill>
                <a:schemeClr val="dk2"/>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4294967295" type="title"/>
          </p:nvPr>
        </p:nvSpPr>
        <p:spPr>
          <a:xfrm>
            <a:off x="311700" y="25689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Constructor (</a:t>
            </a:r>
            <a:r>
              <a:rPr lang="en">
                <a:solidFill>
                  <a:schemeClr val="accent1"/>
                </a:solidFill>
                <a:latin typeface="Consolas"/>
                <a:ea typeface="Consolas"/>
                <a:cs typeface="Consolas"/>
                <a:sym typeface="Consolas"/>
              </a:rPr>
              <a:t> </a:t>
            </a:r>
            <a:r>
              <a:rPr lang="en">
                <a:solidFill>
                  <a:schemeClr val="accent5"/>
                </a:solidFill>
                <a:latin typeface="Consolas"/>
                <a:ea typeface="Consolas"/>
                <a:cs typeface="Consolas"/>
                <a:sym typeface="Consolas"/>
              </a:rPr>
              <a:t>__init__</a:t>
            </a:r>
            <a:r>
              <a:rPr lang="en">
                <a:solidFill>
                  <a:schemeClr val="accent1"/>
                </a:solidFill>
                <a:latin typeface="Consolas"/>
                <a:ea typeface="Consolas"/>
                <a:cs typeface="Consolas"/>
                <a:sym typeface="Consolas"/>
              </a:rPr>
              <a:t> </a:t>
            </a:r>
            <a:r>
              <a:rPr lang="en">
                <a:solidFill>
                  <a:schemeClr val="accent1"/>
                </a:solidFill>
              </a:rPr>
              <a:t>)</a:t>
            </a:r>
            <a:endParaRPr>
              <a:solidFill>
                <a:schemeClr val="accent1"/>
              </a:solidFill>
            </a:endParaRPr>
          </a:p>
        </p:txBody>
      </p:sp>
      <p:sp>
        <p:nvSpPr>
          <p:cNvPr id="234" name="Google Shape;234;p28"/>
          <p:cNvSpPr txBox="1"/>
          <p:nvPr>
            <p:ph idx="4294967295" type="body"/>
          </p:nvPr>
        </p:nvSpPr>
        <p:spPr>
          <a:xfrm>
            <a:off x="562550" y="2146950"/>
            <a:ext cx="5837700" cy="20541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latin typeface="Consolas"/>
                <a:ea typeface="Consolas"/>
                <a:cs typeface="Consolas"/>
                <a:sym typeface="Consolas"/>
              </a:rPr>
              <a:t>class </a:t>
            </a:r>
            <a:r>
              <a:rPr lang="en" sz="2400">
                <a:solidFill>
                  <a:schemeClr val="dk2"/>
                </a:solidFill>
                <a:latin typeface="Consolas"/>
                <a:ea typeface="Consolas"/>
                <a:cs typeface="Consolas"/>
                <a:sym typeface="Consolas"/>
              </a:rPr>
              <a:t>C</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 sz="2400">
                <a:latin typeface="Consolas"/>
                <a:ea typeface="Consolas"/>
                <a:cs typeface="Consolas"/>
                <a:sym typeface="Consolas"/>
              </a:rPr>
              <a:t>    def </a:t>
            </a:r>
            <a:r>
              <a:rPr lang="en" sz="2400">
                <a:solidFill>
                  <a:schemeClr val="accent5"/>
                </a:solidFill>
                <a:latin typeface="Consolas"/>
                <a:ea typeface="Consolas"/>
                <a:cs typeface="Consolas"/>
                <a:sym typeface="Consolas"/>
              </a:rPr>
              <a:t>__init__</a:t>
            </a:r>
            <a:r>
              <a:rPr lang="en" sz="2400">
                <a:latin typeface="Consolas"/>
                <a:ea typeface="Consolas"/>
                <a:cs typeface="Consolas"/>
                <a:sym typeface="Consolas"/>
              </a:rPr>
              <a:t>(</a:t>
            </a:r>
            <a:r>
              <a:rPr lang="en" sz="2400">
                <a:solidFill>
                  <a:srgbClr val="0000FF"/>
                </a:solidFill>
                <a:latin typeface="Consolas"/>
                <a:ea typeface="Consolas"/>
                <a:cs typeface="Consolas"/>
                <a:sym typeface="Consolas"/>
              </a:rPr>
              <a:t>self</a:t>
            </a:r>
            <a:r>
              <a:rPr lang="en" sz="2400">
                <a:latin typeface="Consolas"/>
                <a:ea typeface="Consolas"/>
                <a:cs typeface="Consolas"/>
                <a:sym typeface="Consolas"/>
              </a:rPr>
              <a:t>, </a:t>
            </a:r>
            <a:r>
              <a:rPr lang="en" sz="2400">
                <a:solidFill>
                  <a:srgbClr val="BF9000"/>
                </a:solidFill>
                <a:latin typeface="Consolas"/>
                <a:ea typeface="Consolas"/>
                <a:cs typeface="Consolas"/>
                <a:sym typeface="Consolas"/>
              </a:rPr>
              <a:t>x</a:t>
            </a:r>
            <a:r>
              <a:rPr lang="en" sz="2400">
                <a:latin typeface="Consolas"/>
                <a:ea typeface="Consolas"/>
                <a:cs typeface="Consolas"/>
                <a:sym typeface="Consolas"/>
              </a:rPr>
              <a:t>, </a:t>
            </a:r>
            <a:r>
              <a:rPr lang="en" sz="2400">
                <a:solidFill>
                  <a:srgbClr val="BF9000"/>
                </a:solidFill>
                <a:latin typeface="Consolas"/>
                <a:ea typeface="Consolas"/>
                <a:cs typeface="Consolas"/>
                <a:sym typeface="Consolas"/>
              </a:rPr>
              <a:t>y</a:t>
            </a:r>
            <a:r>
              <a:rPr lang="en" sz="2400">
                <a:latin typeface="Consolas"/>
                <a:ea typeface="Consolas"/>
                <a:cs typeface="Consolas"/>
                <a:sym typeface="Consolas"/>
              </a:rPr>
              <a:t>, </a:t>
            </a:r>
            <a:r>
              <a:rPr lang="en" sz="2400">
                <a:solidFill>
                  <a:srgbClr val="BF9000"/>
                </a:solidFill>
                <a:latin typeface="Consolas"/>
                <a:ea typeface="Consolas"/>
                <a:cs typeface="Consolas"/>
                <a:sym typeface="Consolas"/>
              </a:rPr>
              <a:t>z</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 sz="2400">
                <a:latin typeface="Consolas"/>
                <a:ea typeface="Consolas"/>
                <a:cs typeface="Consolas"/>
                <a:sym typeface="Consolas"/>
              </a:rPr>
              <a:t>        ...</a:t>
            </a:r>
            <a:endParaRPr sz="2400">
              <a:latin typeface="Consolas"/>
              <a:ea typeface="Consolas"/>
              <a:cs typeface="Consolas"/>
              <a:sym typeface="Consolas"/>
            </a:endParaRPr>
          </a:p>
          <a:p>
            <a:pPr indent="0" lvl="0" marL="0" rtl="0" algn="l">
              <a:lnSpc>
                <a:spcPct val="100000"/>
              </a:lnSpc>
              <a:spcBef>
                <a:spcPts val="0"/>
              </a:spcBef>
              <a:spcAft>
                <a:spcPts val="0"/>
              </a:spcAft>
              <a:buNone/>
            </a:pPr>
            <a:r>
              <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 sz="2400">
                <a:solidFill>
                  <a:srgbClr val="0000FF"/>
                </a:solidFill>
                <a:latin typeface="Consolas"/>
                <a:ea typeface="Consolas"/>
                <a:cs typeface="Consolas"/>
                <a:sym typeface="Consolas"/>
              </a:rPr>
              <a:t>c</a:t>
            </a:r>
            <a:r>
              <a:rPr lang="en" sz="2400">
                <a:latin typeface="Consolas"/>
                <a:ea typeface="Consolas"/>
                <a:cs typeface="Consolas"/>
                <a:sym typeface="Consolas"/>
              </a:rPr>
              <a:t> = </a:t>
            </a:r>
            <a:r>
              <a:rPr lang="en" sz="2400">
                <a:solidFill>
                  <a:schemeClr val="dk2"/>
                </a:solidFill>
                <a:latin typeface="Consolas"/>
                <a:ea typeface="Consolas"/>
                <a:cs typeface="Consolas"/>
                <a:sym typeface="Consolas"/>
              </a:rPr>
              <a:t>C</a:t>
            </a:r>
            <a:r>
              <a:rPr lang="en" sz="2400">
                <a:latin typeface="Consolas"/>
                <a:ea typeface="Consolas"/>
                <a:cs typeface="Consolas"/>
                <a:sym typeface="Consolas"/>
              </a:rPr>
              <a:t>(</a:t>
            </a:r>
            <a:r>
              <a:rPr lang="en" sz="2400">
                <a:solidFill>
                  <a:srgbClr val="BF9000"/>
                </a:solidFill>
                <a:latin typeface="Consolas"/>
                <a:ea typeface="Consolas"/>
                <a:cs typeface="Consolas"/>
                <a:sym typeface="Consolas"/>
              </a:rPr>
              <a:t>1</a:t>
            </a:r>
            <a:r>
              <a:rPr lang="en" sz="2400">
                <a:latin typeface="Consolas"/>
                <a:ea typeface="Consolas"/>
                <a:cs typeface="Consolas"/>
                <a:sym typeface="Consolas"/>
              </a:rPr>
              <a:t>, </a:t>
            </a:r>
            <a:r>
              <a:rPr lang="en" sz="2400">
                <a:solidFill>
                  <a:srgbClr val="BF9000"/>
                </a:solidFill>
                <a:latin typeface="Consolas"/>
                <a:ea typeface="Consolas"/>
                <a:cs typeface="Consolas"/>
                <a:sym typeface="Consolas"/>
              </a:rPr>
              <a:t>2</a:t>
            </a:r>
            <a:r>
              <a:rPr lang="en" sz="2400">
                <a:latin typeface="Consolas"/>
                <a:ea typeface="Consolas"/>
                <a:cs typeface="Consolas"/>
                <a:sym typeface="Consolas"/>
              </a:rPr>
              <a:t>, </a:t>
            </a:r>
            <a:r>
              <a:rPr lang="en" sz="2400">
                <a:solidFill>
                  <a:srgbClr val="BF9000"/>
                </a:solidFill>
                <a:latin typeface="Consolas"/>
                <a:ea typeface="Consolas"/>
                <a:cs typeface="Consolas"/>
                <a:sym typeface="Consolas"/>
              </a:rPr>
              <a:t>3</a:t>
            </a: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235" name="Google Shape;235;p28"/>
          <p:cNvSpPr txBox="1"/>
          <p:nvPr>
            <p:ph idx="4294967295" type="body"/>
          </p:nvPr>
        </p:nvSpPr>
        <p:spPr>
          <a:xfrm>
            <a:off x="1581550" y="4494800"/>
            <a:ext cx="7101300" cy="12345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AutoNum type="arabicPeriod"/>
            </a:pPr>
            <a:r>
              <a:rPr lang="en" sz="2200"/>
              <a:t>Crea una nueva </a:t>
            </a:r>
            <a:r>
              <a:rPr lang="en" sz="2200">
                <a:solidFill>
                  <a:srgbClr val="0000FF"/>
                </a:solidFill>
              </a:rPr>
              <a:t>instancia</a:t>
            </a:r>
            <a:r>
              <a:rPr lang="en" sz="2200"/>
              <a:t> de la </a:t>
            </a:r>
            <a:r>
              <a:rPr lang="en" sz="2200">
                <a:solidFill>
                  <a:schemeClr val="dk2"/>
                </a:solidFill>
              </a:rPr>
              <a:t>clase</a:t>
            </a:r>
            <a:r>
              <a:rPr lang="en" sz="2200"/>
              <a:t> </a:t>
            </a:r>
            <a:r>
              <a:rPr lang="en" sz="2200">
                <a:solidFill>
                  <a:schemeClr val="dk2"/>
                </a:solidFill>
                <a:latin typeface="Consolas"/>
                <a:ea typeface="Consolas"/>
                <a:cs typeface="Consolas"/>
                <a:sym typeface="Consolas"/>
              </a:rPr>
              <a:t>C</a:t>
            </a:r>
            <a:endParaRPr sz="2200">
              <a:solidFill>
                <a:schemeClr val="dk2"/>
              </a:solidFill>
              <a:latin typeface="Consolas"/>
              <a:ea typeface="Consolas"/>
              <a:cs typeface="Consolas"/>
              <a:sym typeface="Consolas"/>
            </a:endParaRPr>
          </a:p>
          <a:p>
            <a:pPr indent="-368300" lvl="0" marL="457200" rtl="0" algn="l">
              <a:lnSpc>
                <a:spcPct val="100000"/>
              </a:lnSpc>
              <a:spcBef>
                <a:spcPts val="0"/>
              </a:spcBef>
              <a:spcAft>
                <a:spcPts val="0"/>
              </a:spcAft>
              <a:buSzPts val="2200"/>
              <a:buAutoNum type="arabicPeriod"/>
            </a:pPr>
            <a:r>
              <a:rPr lang="en" sz="2200"/>
              <a:t>Invoca a </a:t>
            </a:r>
            <a:r>
              <a:rPr lang="en" sz="2200">
                <a:solidFill>
                  <a:schemeClr val="accent5"/>
                </a:solidFill>
                <a:latin typeface="Consolas"/>
                <a:ea typeface="Consolas"/>
                <a:cs typeface="Consolas"/>
                <a:sym typeface="Consolas"/>
              </a:rPr>
              <a:t>__init__</a:t>
            </a:r>
            <a:r>
              <a:rPr lang="en" sz="2200"/>
              <a:t> con </a:t>
            </a:r>
            <a:r>
              <a:rPr lang="en" sz="2200">
                <a:solidFill>
                  <a:srgbClr val="0000FF"/>
                </a:solidFill>
                <a:latin typeface="Consolas"/>
                <a:ea typeface="Consolas"/>
                <a:cs typeface="Consolas"/>
                <a:sym typeface="Consolas"/>
              </a:rPr>
              <a:t>self</a:t>
            </a:r>
            <a:r>
              <a:rPr lang="en" sz="2200"/>
              <a:t> = la nueva </a:t>
            </a:r>
            <a:r>
              <a:rPr lang="en" sz="2200">
                <a:solidFill>
                  <a:srgbClr val="0000FF"/>
                </a:solidFill>
              </a:rPr>
              <a:t>instancia</a:t>
            </a:r>
            <a:endParaRPr sz="2200">
              <a:solidFill>
                <a:srgbClr val="0000FF"/>
              </a:solidFill>
            </a:endParaRPr>
          </a:p>
          <a:p>
            <a:pPr indent="-368300" lvl="0" marL="457200" rtl="0" algn="l">
              <a:lnSpc>
                <a:spcPct val="100000"/>
              </a:lnSpc>
              <a:spcBef>
                <a:spcPts val="0"/>
              </a:spcBef>
              <a:spcAft>
                <a:spcPts val="0"/>
              </a:spcAft>
              <a:buSzPts val="2200"/>
              <a:buAutoNum type="arabicPeriod"/>
            </a:pPr>
            <a:r>
              <a:rPr lang="en" sz="2200"/>
              <a:t>Produce como resultado la nueva </a:t>
            </a:r>
            <a:r>
              <a:rPr lang="en" sz="2200">
                <a:solidFill>
                  <a:srgbClr val="0000FF"/>
                </a:solidFill>
              </a:rPr>
              <a:t>instancia</a:t>
            </a:r>
            <a:endParaRPr sz="2200">
              <a:solidFill>
                <a:srgbClr val="0000FF"/>
              </a:solidFill>
            </a:endParaRPr>
          </a:p>
        </p:txBody>
      </p:sp>
      <p:sp>
        <p:nvSpPr>
          <p:cNvPr id="236" name="Google Shape;236;p28"/>
          <p:cNvSpPr/>
          <p:nvPr/>
        </p:nvSpPr>
        <p:spPr>
          <a:xfrm rot="-5400000">
            <a:off x="2072025" y="3332200"/>
            <a:ext cx="173400" cy="1757700"/>
          </a:xfrm>
          <a:prstGeom prst="lef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B0F00"/>
        </a:solidFill>
      </p:bgPr>
    </p:bg>
    <p:spTree>
      <p:nvGrpSpPr>
        <p:cNvPr id="240" name="Shape 240"/>
        <p:cNvGrpSpPr/>
        <p:nvPr/>
      </p:nvGrpSpPr>
      <p:grpSpPr>
        <a:xfrm>
          <a:off x="0" y="0"/>
          <a:ext cx="0" cy="0"/>
          <a:chOff x="0" y="0"/>
          <a:chExt cx="0" cy="0"/>
        </a:xfrm>
      </p:grpSpPr>
      <p:pic>
        <p:nvPicPr>
          <p:cNvPr id="241" name="Google Shape;241;p29"/>
          <p:cNvPicPr preferRelativeResize="0"/>
          <p:nvPr/>
        </p:nvPicPr>
        <p:blipFill>
          <a:blip r:embed="rId3">
            <a:alphaModFix/>
          </a:blip>
          <a:stretch>
            <a:fillRect/>
          </a:stretch>
        </p:blipFill>
        <p:spPr>
          <a:xfrm>
            <a:off x="-213000" y="1993987"/>
            <a:ext cx="3826700" cy="2870025"/>
          </a:xfrm>
          <a:prstGeom prst="rect">
            <a:avLst/>
          </a:prstGeom>
          <a:noFill/>
          <a:ln>
            <a:noFill/>
          </a:ln>
        </p:spPr>
      </p:pic>
      <p:sp>
        <p:nvSpPr>
          <p:cNvPr id="242" name="Google Shape;242;p29"/>
          <p:cNvSpPr txBox="1"/>
          <p:nvPr/>
        </p:nvSpPr>
        <p:spPr>
          <a:xfrm>
            <a:off x="2743225" y="2567625"/>
            <a:ext cx="6399000" cy="757200"/>
          </a:xfrm>
          <a:prstGeom prst="rect">
            <a:avLst/>
          </a:prstGeom>
          <a:solidFill>
            <a:srgbClr val="000000"/>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chemeClr val="accent5"/>
                </a:solidFill>
                <a:latin typeface="Consolas"/>
                <a:ea typeface="Consolas"/>
                <a:cs typeface="Consolas"/>
                <a:sym typeface="Consolas"/>
              </a:rPr>
              <a:t>raise</a:t>
            </a:r>
            <a:r>
              <a:rPr b="1" lang="en" sz="3000">
                <a:solidFill>
                  <a:srgbClr val="FFFFFF"/>
                </a:solidFill>
                <a:latin typeface="Consolas"/>
                <a:ea typeface="Consolas"/>
                <a:cs typeface="Consolas"/>
                <a:sym typeface="Consolas"/>
              </a:rPr>
              <a:t> TypeError(</a:t>
            </a:r>
            <a:r>
              <a:rPr b="1" lang="en" sz="3000">
                <a:solidFill>
                  <a:schemeClr val="dk2"/>
                </a:solidFill>
                <a:latin typeface="Consolas"/>
                <a:ea typeface="Consolas"/>
                <a:cs typeface="Consolas"/>
                <a:sym typeface="Consolas"/>
              </a:rPr>
              <a:t>"mensaje"</a:t>
            </a:r>
            <a:r>
              <a:rPr b="1" lang="en" sz="3000">
                <a:solidFill>
                  <a:srgbClr val="FFFFFF"/>
                </a:solidFill>
                <a:latin typeface="Consolas"/>
                <a:ea typeface="Consolas"/>
                <a:cs typeface="Consolas"/>
                <a:sym typeface="Consolas"/>
              </a:rPr>
              <a:t>)</a:t>
            </a:r>
            <a:endParaRPr b="1" sz="3000">
              <a:solidFill>
                <a:srgbClr val="FFFFFF"/>
              </a:solidFill>
              <a:latin typeface="Consolas"/>
              <a:ea typeface="Consolas"/>
              <a:cs typeface="Consolas"/>
              <a:sym typeface="Consolas"/>
            </a:endParaRPr>
          </a:p>
        </p:txBody>
      </p:sp>
      <p:sp>
        <p:nvSpPr>
          <p:cNvPr id="243" name="Google Shape;243;p29"/>
          <p:cNvSpPr txBox="1"/>
          <p:nvPr/>
        </p:nvSpPr>
        <p:spPr>
          <a:xfrm>
            <a:off x="2743225" y="3558225"/>
            <a:ext cx="6399000" cy="757200"/>
          </a:xfrm>
          <a:prstGeom prst="rect">
            <a:avLst/>
          </a:prstGeom>
          <a:solidFill>
            <a:srgbClr val="000000"/>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rgbClr val="FFFFFF"/>
                </a:solidFill>
                <a:latin typeface="Consolas"/>
                <a:ea typeface="Consolas"/>
                <a:cs typeface="Consolas"/>
                <a:sym typeface="Consolas"/>
              </a:rPr>
              <a:t>int(</a:t>
            </a:r>
            <a:r>
              <a:rPr b="1" lang="en" sz="3000">
                <a:solidFill>
                  <a:schemeClr val="dk2"/>
                </a:solidFill>
                <a:latin typeface="Consolas"/>
                <a:ea typeface="Consolas"/>
                <a:cs typeface="Consolas"/>
                <a:sym typeface="Consolas"/>
              </a:rPr>
              <a:t>"1234"</a:t>
            </a:r>
            <a:r>
              <a:rPr b="1" lang="en" sz="3000">
                <a:solidFill>
                  <a:srgbClr val="FFFFFF"/>
                </a:solidFill>
                <a:latin typeface="Consolas"/>
                <a:ea typeface="Consolas"/>
                <a:cs typeface="Consolas"/>
                <a:sym typeface="Consolas"/>
              </a:rPr>
              <a:t>)</a:t>
            </a:r>
            <a:endParaRPr b="1" sz="3000">
              <a:solidFill>
                <a:srgbClr val="FFFFFF"/>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nvSpPr>
        <p:spPr>
          <a:xfrm>
            <a:off x="311700" y="1674121"/>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Consolas"/>
                <a:ea typeface="Consolas"/>
                <a:cs typeface="Consolas"/>
                <a:sym typeface="Consolas"/>
              </a:rPr>
              <a:t>L = [1, 2, 3]  </a:t>
            </a:r>
            <a:r>
              <a:rPr lang="en" sz="2800">
                <a:solidFill>
                  <a:schemeClr val="dk1"/>
                </a:solidFill>
              </a:rPr>
              <a:t>   </a:t>
            </a:r>
            <a:r>
              <a:rPr lang="en" sz="2400">
                <a:solidFill>
                  <a:schemeClr val="accent3"/>
                </a:solidFill>
                <a:latin typeface="Consolas"/>
                <a:ea typeface="Consolas"/>
                <a:cs typeface="Consolas"/>
                <a:sym typeface="Consolas"/>
              </a:rPr>
              <a:t>     L = </a:t>
            </a:r>
            <a:r>
              <a:rPr lang="en" sz="2400">
                <a:solidFill>
                  <a:schemeClr val="dk2"/>
                </a:solidFill>
                <a:latin typeface="Consolas"/>
                <a:ea typeface="Consolas"/>
                <a:cs typeface="Consolas"/>
                <a:sym typeface="Consolas"/>
              </a:rPr>
              <a:t>list</a:t>
            </a:r>
            <a:r>
              <a:rPr lang="en" sz="2400">
                <a:solidFill>
                  <a:schemeClr val="accent3"/>
                </a:solidFill>
                <a:latin typeface="Consolas"/>
                <a:ea typeface="Consolas"/>
                <a:cs typeface="Consolas"/>
                <a:sym typeface="Consolas"/>
              </a:rPr>
              <a:t>((1, 2, 3))</a:t>
            </a:r>
            <a:endParaRPr sz="2400">
              <a:solidFill>
                <a:schemeClr val="accent3"/>
              </a:solidFill>
              <a:latin typeface="Consolas"/>
              <a:ea typeface="Consolas"/>
              <a:cs typeface="Consolas"/>
              <a:sym typeface="Consolas"/>
            </a:endParaRPr>
          </a:p>
        </p:txBody>
      </p:sp>
      <p:sp>
        <p:nvSpPr>
          <p:cNvPr id="249" name="Google Shape;249;p30"/>
          <p:cNvSpPr txBox="1"/>
          <p:nvPr>
            <p:ph idx="4294967295" type="title"/>
          </p:nvPr>
        </p:nvSpPr>
        <p:spPr>
          <a:xfrm>
            <a:off x="311700" y="46919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Azúcar sintáctica</a:t>
            </a:r>
            <a:endParaRPr/>
          </a:p>
        </p:txBody>
      </p:sp>
      <p:cxnSp>
        <p:nvCxnSpPr>
          <p:cNvPr id="250" name="Google Shape;250;p30"/>
          <p:cNvCxnSpPr/>
          <p:nvPr/>
        </p:nvCxnSpPr>
        <p:spPr>
          <a:xfrm>
            <a:off x="3807639" y="2072150"/>
            <a:ext cx="829500" cy="0"/>
          </a:xfrm>
          <a:prstGeom prst="straightConnector1">
            <a:avLst/>
          </a:prstGeom>
          <a:noFill/>
          <a:ln cap="flat" cmpd="sng" w="38100">
            <a:solidFill>
              <a:schemeClr val="dk2"/>
            </a:solidFill>
            <a:prstDash val="solid"/>
            <a:round/>
            <a:headEnd len="med" w="med" type="triangle"/>
            <a:tailEnd len="med" w="med" type="triangle"/>
          </a:ln>
        </p:spPr>
      </p:cxnSp>
      <p:pic>
        <p:nvPicPr>
          <p:cNvPr id="251" name="Google Shape;251;p30"/>
          <p:cNvPicPr preferRelativeResize="0"/>
          <p:nvPr/>
        </p:nvPicPr>
        <p:blipFill>
          <a:blip r:embed="rId3">
            <a:alphaModFix/>
          </a:blip>
          <a:stretch>
            <a:fillRect/>
          </a:stretch>
        </p:blipFill>
        <p:spPr>
          <a:xfrm>
            <a:off x="4254350" y="3439321"/>
            <a:ext cx="4889640" cy="3266280"/>
          </a:xfrm>
          <a:prstGeom prst="rect">
            <a:avLst/>
          </a:prstGeom>
          <a:noFill/>
          <a:ln>
            <a:noFill/>
          </a:ln>
        </p:spPr>
      </p:pic>
      <p:sp>
        <p:nvSpPr>
          <p:cNvPr id="252" name="Google Shape;252;p30"/>
          <p:cNvSpPr txBox="1"/>
          <p:nvPr/>
        </p:nvSpPr>
        <p:spPr>
          <a:xfrm>
            <a:off x="443206" y="2461868"/>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0000FF"/>
                </a:solidFill>
                <a:latin typeface="Consolas"/>
                <a:ea typeface="Consolas"/>
                <a:cs typeface="Consolas"/>
                <a:sym typeface="Consolas"/>
              </a:rPr>
              <a:t>L</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append</a:t>
            </a:r>
            <a:r>
              <a:rPr lang="en" sz="2400">
                <a:solidFill>
                  <a:schemeClr val="accent3"/>
                </a:solidFill>
                <a:latin typeface="Consolas"/>
                <a:ea typeface="Consolas"/>
                <a:cs typeface="Consolas"/>
                <a:sym typeface="Consolas"/>
              </a:rPr>
              <a:t>(4)  </a:t>
            </a:r>
            <a:r>
              <a:rPr lang="en" sz="2800">
                <a:solidFill>
                  <a:schemeClr val="dk1"/>
                </a:solidFill>
              </a:rPr>
              <a:t>       </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list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append</a:t>
            </a:r>
            <a:r>
              <a:rPr lang="en" sz="2400">
                <a:solidFill>
                  <a:schemeClr val="accent3"/>
                </a:solidFill>
                <a:latin typeface="Consolas"/>
                <a:ea typeface="Consolas"/>
                <a:cs typeface="Consolas"/>
                <a:sym typeface="Consolas"/>
              </a:rPr>
              <a:t>(</a:t>
            </a:r>
            <a:r>
              <a:rPr lang="en" sz="2400">
                <a:solidFill>
                  <a:srgbClr val="0000FF"/>
                </a:solidFill>
                <a:latin typeface="Consolas"/>
                <a:ea typeface="Consolas"/>
                <a:cs typeface="Consolas"/>
                <a:sym typeface="Consolas"/>
              </a:rPr>
              <a:t>L</a:t>
            </a:r>
            <a:r>
              <a:rPr lang="en" sz="2400">
                <a:solidFill>
                  <a:schemeClr val="accent3"/>
                </a:solidFill>
                <a:latin typeface="Consolas"/>
                <a:ea typeface="Consolas"/>
                <a:cs typeface="Consolas"/>
                <a:sym typeface="Consolas"/>
              </a:rPr>
              <a:t>, 4)</a:t>
            </a:r>
            <a:endParaRPr sz="2400">
              <a:solidFill>
                <a:schemeClr val="accent3"/>
              </a:solidFill>
              <a:latin typeface="Consolas"/>
              <a:ea typeface="Consolas"/>
              <a:cs typeface="Consolas"/>
              <a:sym typeface="Consolas"/>
            </a:endParaRPr>
          </a:p>
        </p:txBody>
      </p:sp>
      <p:cxnSp>
        <p:nvCxnSpPr>
          <p:cNvPr id="253" name="Google Shape;253;p30"/>
          <p:cNvCxnSpPr/>
          <p:nvPr/>
        </p:nvCxnSpPr>
        <p:spPr>
          <a:xfrm>
            <a:off x="3807639" y="2834150"/>
            <a:ext cx="829500" cy="0"/>
          </a:xfrm>
          <a:prstGeom prst="straightConnector1">
            <a:avLst/>
          </a:prstGeom>
          <a:noFill/>
          <a:ln cap="flat" cmpd="sng" w="38100">
            <a:solidFill>
              <a:schemeClr val="dk2"/>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idx="4294967295"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Métodos especiales</a:t>
            </a:r>
            <a:endParaRPr/>
          </a:p>
        </p:txBody>
      </p:sp>
      <p:sp>
        <p:nvSpPr>
          <p:cNvPr id="259" name="Google Shape;259;p31"/>
          <p:cNvSpPr txBox="1"/>
          <p:nvPr/>
        </p:nvSpPr>
        <p:spPr>
          <a:xfrm>
            <a:off x="311700" y="1929783"/>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Consolas"/>
                <a:ea typeface="Consolas"/>
                <a:cs typeface="Consolas"/>
                <a:sym typeface="Consolas"/>
              </a:rPr>
              <a:t>str(</a:t>
            </a:r>
            <a:r>
              <a:rPr lang="en" sz="2400">
                <a:solidFill>
                  <a:schemeClr val="dk2"/>
                </a:solidFill>
                <a:latin typeface="Consolas"/>
                <a:ea typeface="Consolas"/>
                <a:cs typeface="Consolas"/>
                <a:sym typeface="Consolas"/>
              </a:rPr>
              <a:t>&lt;instancia&gt;</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&lt;instancia&gt;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__str__</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60" name="Google Shape;260;p31"/>
          <p:cNvSpPr txBox="1"/>
          <p:nvPr/>
        </p:nvSpPr>
        <p:spPr>
          <a:xfrm>
            <a:off x="311700" y="3079792"/>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Consolas"/>
                <a:ea typeface="Consolas"/>
                <a:cs typeface="Consolas"/>
                <a:sym typeface="Consolas"/>
              </a:rPr>
              <a:t>repr(</a:t>
            </a:r>
            <a:r>
              <a:rPr lang="en" sz="2400">
                <a:solidFill>
                  <a:schemeClr val="dk2"/>
                </a:solidFill>
                <a:latin typeface="Consolas"/>
                <a:ea typeface="Consolas"/>
                <a:cs typeface="Consolas"/>
                <a:sym typeface="Consolas"/>
              </a:rPr>
              <a:t>&lt;instancia&gt;</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&lt;instancia&gt;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__repr__</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61" name="Google Shape;261;p31"/>
          <p:cNvSpPr txBox="1"/>
          <p:nvPr/>
        </p:nvSpPr>
        <p:spPr>
          <a:xfrm>
            <a:off x="311700" y="4229800"/>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Consolas"/>
                <a:ea typeface="Consolas"/>
                <a:cs typeface="Consolas"/>
                <a:sym typeface="Consolas"/>
              </a:rPr>
              <a:t>len(</a:t>
            </a:r>
            <a:r>
              <a:rPr lang="en" sz="2400">
                <a:solidFill>
                  <a:schemeClr val="dk2"/>
                </a:solidFill>
                <a:latin typeface="Consolas"/>
                <a:ea typeface="Consolas"/>
                <a:cs typeface="Consolas"/>
                <a:sym typeface="Consolas"/>
              </a:rPr>
              <a:t>&lt;instancia&gt;</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&lt;instancia&gt;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__len__</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7"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1295400" y="152400"/>
            <a:ext cx="6553200" cy="6553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4294967295" type="title"/>
          </p:nvPr>
        </p:nvSpPr>
        <p:spPr>
          <a:xfrm>
            <a:off x="311700" y="42321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Sobrecarga de operadores</a:t>
            </a:r>
            <a:endParaRPr/>
          </a:p>
        </p:txBody>
      </p:sp>
      <p:sp>
        <p:nvSpPr>
          <p:cNvPr id="267" name="Google Shape;267;p32"/>
          <p:cNvSpPr txBox="1"/>
          <p:nvPr/>
        </p:nvSpPr>
        <p:spPr>
          <a:xfrm>
            <a:off x="311700" y="1186713"/>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Consolas"/>
                <a:ea typeface="Consolas"/>
                <a:cs typeface="Consolas"/>
                <a:sym typeface="Consolas"/>
              </a:rPr>
              <a:t>&lt;p&gt; </a:t>
            </a:r>
            <a:r>
              <a:rPr lang="en" sz="2400">
                <a:solidFill>
                  <a:schemeClr val="accent5"/>
                </a:solidFill>
                <a:latin typeface="Consolas"/>
                <a:ea typeface="Consolas"/>
                <a:cs typeface="Consolas"/>
                <a:sym typeface="Consolas"/>
              </a:rPr>
              <a:t>+</a:t>
            </a:r>
            <a:r>
              <a:rPr lang="en" sz="2400">
                <a:solidFill>
                  <a:schemeClr val="dk2"/>
                </a:solidFill>
                <a:latin typeface="Consolas"/>
                <a:ea typeface="Consolas"/>
                <a:cs typeface="Consolas"/>
                <a:sym typeface="Consolas"/>
              </a:rPr>
              <a:t> &lt;q&gt; </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&lt;p&gt;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__add__</a:t>
            </a: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&lt;q&gt;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68" name="Google Shape;268;p32"/>
          <p:cNvSpPr txBox="1"/>
          <p:nvPr/>
        </p:nvSpPr>
        <p:spPr>
          <a:xfrm>
            <a:off x="311700" y="2055269"/>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Consolas"/>
                <a:ea typeface="Consolas"/>
                <a:cs typeface="Consolas"/>
                <a:sym typeface="Consolas"/>
              </a:rPr>
              <a:t>&lt;p&gt; </a:t>
            </a:r>
            <a:r>
              <a:rPr lang="en" sz="2400">
                <a:solidFill>
                  <a:schemeClr val="accent5"/>
                </a:solidFill>
                <a:latin typeface="Consolas"/>
                <a:ea typeface="Consolas"/>
                <a:cs typeface="Consolas"/>
                <a:sym typeface="Consolas"/>
              </a:rPr>
              <a:t>-</a:t>
            </a:r>
            <a:r>
              <a:rPr lang="en" sz="2400">
                <a:solidFill>
                  <a:schemeClr val="dk2"/>
                </a:solidFill>
                <a:latin typeface="Consolas"/>
                <a:ea typeface="Consolas"/>
                <a:cs typeface="Consolas"/>
                <a:sym typeface="Consolas"/>
              </a:rPr>
              <a:t> &lt;q&gt; </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&lt;p&gt;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__sub__</a:t>
            </a: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&lt;q&gt;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69" name="Google Shape;269;p32"/>
          <p:cNvSpPr txBox="1"/>
          <p:nvPr/>
        </p:nvSpPr>
        <p:spPr>
          <a:xfrm>
            <a:off x="311700" y="2923826"/>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Consolas"/>
                <a:ea typeface="Consolas"/>
                <a:cs typeface="Consolas"/>
                <a:sym typeface="Consolas"/>
              </a:rPr>
              <a:t>&lt;p&gt; </a:t>
            </a:r>
            <a:r>
              <a:rPr lang="en" sz="2400">
                <a:solidFill>
                  <a:schemeClr val="accent5"/>
                </a:solidFill>
                <a:latin typeface="Consolas"/>
                <a:ea typeface="Consolas"/>
                <a:cs typeface="Consolas"/>
                <a:sym typeface="Consolas"/>
              </a:rPr>
              <a:t>*</a:t>
            </a:r>
            <a:r>
              <a:rPr lang="en" sz="2400">
                <a:solidFill>
                  <a:schemeClr val="dk2"/>
                </a:solidFill>
                <a:latin typeface="Consolas"/>
                <a:ea typeface="Consolas"/>
                <a:cs typeface="Consolas"/>
                <a:sym typeface="Consolas"/>
              </a:rPr>
              <a:t> &lt;q&gt; </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&lt;p&gt;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__mul__</a:t>
            </a: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&lt;q&gt;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70" name="Google Shape;270;p32"/>
          <p:cNvSpPr txBox="1"/>
          <p:nvPr/>
        </p:nvSpPr>
        <p:spPr>
          <a:xfrm>
            <a:off x="311700" y="3792383"/>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Consolas"/>
                <a:ea typeface="Consolas"/>
                <a:cs typeface="Consolas"/>
                <a:sym typeface="Consolas"/>
              </a:rPr>
              <a:t>&lt;p&gt; </a:t>
            </a:r>
            <a:r>
              <a:rPr lang="en" sz="2400">
                <a:solidFill>
                  <a:schemeClr val="accent5"/>
                </a:solidFill>
                <a:latin typeface="Consolas"/>
                <a:ea typeface="Consolas"/>
                <a:cs typeface="Consolas"/>
                <a:sym typeface="Consolas"/>
              </a:rPr>
              <a:t>/</a:t>
            </a:r>
            <a:r>
              <a:rPr lang="en" sz="2400">
                <a:solidFill>
                  <a:schemeClr val="dk2"/>
                </a:solidFill>
                <a:latin typeface="Consolas"/>
                <a:ea typeface="Consolas"/>
                <a:cs typeface="Consolas"/>
                <a:sym typeface="Consolas"/>
              </a:rPr>
              <a:t> &lt;q&gt; </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&lt;p&gt;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__div__</a:t>
            </a: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&lt;q&gt;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71" name="Google Shape;271;p32"/>
          <p:cNvSpPr txBox="1"/>
          <p:nvPr/>
        </p:nvSpPr>
        <p:spPr>
          <a:xfrm>
            <a:off x="311700" y="4660939"/>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Consolas"/>
                <a:ea typeface="Consolas"/>
                <a:cs typeface="Consolas"/>
                <a:sym typeface="Consolas"/>
              </a:rPr>
              <a:t>&lt;p&gt; </a:t>
            </a:r>
            <a:r>
              <a:rPr lang="en" sz="2400">
                <a:solidFill>
                  <a:schemeClr val="accent5"/>
                </a:solidFill>
                <a:latin typeface="Consolas"/>
                <a:ea typeface="Consolas"/>
                <a:cs typeface="Consolas"/>
                <a:sym typeface="Consolas"/>
              </a:rPr>
              <a:t>==</a:t>
            </a:r>
            <a:r>
              <a:rPr lang="en" sz="2400">
                <a:solidFill>
                  <a:schemeClr val="dk2"/>
                </a:solidFill>
                <a:latin typeface="Consolas"/>
                <a:ea typeface="Consolas"/>
                <a:cs typeface="Consolas"/>
                <a:sym typeface="Consolas"/>
              </a:rPr>
              <a:t> &lt;q&gt; </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&lt;p&gt;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__eq__</a:t>
            </a: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&lt;q&gt;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72" name="Google Shape;272;p32"/>
          <p:cNvSpPr txBox="1"/>
          <p:nvPr/>
        </p:nvSpPr>
        <p:spPr>
          <a:xfrm>
            <a:off x="311700" y="5529496"/>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Consolas"/>
                <a:ea typeface="Consolas"/>
                <a:cs typeface="Consolas"/>
                <a:sym typeface="Consolas"/>
              </a:rPr>
              <a:t>&lt;p&gt; </a:t>
            </a:r>
            <a:r>
              <a:rPr lang="en" sz="2400">
                <a:solidFill>
                  <a:schemeClr val="accent5"/>
                </a:solidFill>
                <a:latin typeface="Consolas"/>
                <a:ea typeface="Consolas"/>
                <a:cs typeface="Consolas"/>
                <a:sym typeface="Consolas"/>
              </a:rPr>
              <a:t>&lt;</a:t>
            </a:r>
            <a:r>
              <a:rPr lang="en" sz="2400">
                <a:solidFill>
                  <a:schemeClr val="dk2"/>
                </a:solidFill>
                <a:latin typeface="Consolas"/>
                <a:ea typeface="Consolas"/>
                <a:cs typeface="Consolas"/>
                <a:sym typeface="Consolas"/>
              </a:rPr>
              <a:t> &lt;q&gt; </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&lt;p&gt;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__lt__</a:t>
            </a: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&lt;q&gt;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grpSp>
        <p:nvGrpSpPr>
          <p:cNvPr id="273" name="Google Shape;273;p32"/>
          <p:cNvGrpSpPr/>
          <p:nvPr/>
        </p:nvGrpSpPr>
        <p:grpSpPr>
          <a:xfrm>
            <a:off x="5632300" y="203520"/>
            <a:ext cx="1327180" cy="983195"/>
            <a:chOff x="4592161" y="5632466"/>
            <a:chExt cx="1330507" cy="671168"/>
          </a:xfrm>
        </p:grpSpPr>
        <p:sp>
          <p:nvSpPr>
            <p:cNvPr id="274" name="Google Shape;274;p32"/>
            <p:cNvSpPr txBox="1"/>
            <p:nvPr/>
          </p:nvSpPr>
          <p:spPr>
            <a:xfrm>
              <a:off x="4592167" y="5632466"/>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Punto</a:t>
              </a:r>
              <a:endParaRPr b="1" sz="1800">
                <a:latin typeface="Proxima Nova"/>
                <a:ea typeface="Proxima Nova"/>
                <a:cs typeface="Proxima Nova"/>
                <a:sym typeface="Proxima Nova"/>
              </a:endParaRPr>
            </a:p>
          </p:txBody>
        </p:sp>
        <p:sp>
          <p:nvSpPr>
            <p:cNvPr id="275" name="Google Shape;275;p32"/>
            <p:cNvSpPr txBox="1"/>
            <p:nvPr/>
          </p:nvSpPr>
          <p:spPr>
            <a:xfrm>
              <a:off x="4592161" y="5856123"/>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x</a:t>
              </a:r>
              <a:endParaRPr sz="1800">
                <a:solidFill>
                  <a:schemeClr val="accent3"/>
                </a:solidFill>
                <a:latin typeface="Consolas"/>
                <a:ea typeface="Consolas"/>
                <a:cs typeface="Consolas"/>
                <a:sym typeface="Consolas"/>
              </a:endParaRPr>
            </a:p>
          </p:txBody>
        </p:sp>
        <p:sp>
          <p:nvSpPr>
            <p:cNvPr id="276" name="Google Shape;276;p32"/>
            <p:cNvSpPr txBox="1"/>
            <p:nvPr/>
          </p:nvSpPr>
          <p:spPr>
            <a:xfrm>
              <a:off x="4592161" y="6079835"/>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y</a:t>
              </a:r>
              <a:endParaRPr sz="1800">
                <a:solidFill>
                  <a:schemeClr val="accent3"/>
                </a:solidFill>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nvSpPr>
        <p:spPr>
          <a:xfrm>
            <a:off x="3051000" y="3166150"/>
            <a:ext cx="3042000" cy="2620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5"/>
                </a:solidFill>
                <a:latin typeface="Proxima Nova"/>
                <a:ea typeface="Proxima Nova"/>
                <a:cs typeface="Proxima Nova"/>
                <a:sym typeface="Proxima Nova"/>
              </a:rPr>
              <a:t>algoritmo</a:t>
            </a:r>
            <a:r>
              <a:rPr lang="en" sz="2400">
                <a:solidFill>
                  <a:srgbClr val="666666"/>
                </a:solidFill>
                <a:latin typeface="Proxima Nova"/>
                <a:ea typeface="Proxima Nova"/>
                <a:cs typeface="Proxima Nova"/>
                <a:sym typeface="Proxima Nova"/>
              </a:rPr>
              <a:t> ordenar:</a:t>
            </a:r>
            <a:endParaRPr sz="2400">
              <a:solidFill>
                <a:srgbClr val="666666"/>
              </a:solidFill>
              <a:latin typeface="Proxima Nova"/>
              <a:ea typeface="Proxima Nova"/>
              <a:cs typeface="Proxima Nova"/>
              <a:sym typeface="Proxima Nova"/>
            </a:endParaRPr>
          </a:p>
        </p:txBody>
      </p:sp>
      <p:sp>
        <p:nvSpPr>
          <p:cNvPr id="282" name="Google Shape;282;p33"/>
          <p:cNvSpPr txBox="1"/>
          <p:nvPr/>
        </p:nvSpPr>
        <p:spPr>
          <a:xfrm>
            <a:off x="3773200" y="3563950"/>
            <a:ext cx="21549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&lt;x&gt; </a:t>
            </a:r>
            <a:r>
              <a:rPr lang="en" sz="2400">
                <a:solidFill>
                  <a:schemeClr val="accent5"/>
                </a:solidFill>
                <a:latin typeface="Consolas"/>
                <a:ea typeface="Consolas"/>
                <a:cs typeface="Consolas"/>
                <a:sym typeface="Consolas"/>
              </a:rPr>
              <a:t>&lt;</a:t>
            </a:r>
            <a:r>
              <a:rPr lang="en" sz="2400">
                <a:solidFill>
                  <a:schemeClr val="dk2"/>
                </a:solidFill>
                <a:latin typeface="Consolas"/>
                <a:ea typeface="Consolas"/>
                <a:cs typeface="Consolas"/>
                <a:sym typeface="Consolas"/>
              </a:rPr>
              <a:t> &lt;y&gt;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83" name="Google Shape;283;p33"/>
          <p:cNvSpPr txBox="1"/>
          <p:nvPr/>
        </p:nvSpPr>
        <p:spPr>
          <a:xfrm>
            <a:off x="311700" y="1459621"/>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Consolas"/>
                <a:ea typeface="Consolas"/>
                <a:cs typeface="Consolas"/>
                <a:sym typeface="Consolas"/>
              </a:rPr>
              <a:t>sorted([</a:t>
            </a:r>
            <a:r>
              <a:rPr lang="en" sz="2400">
                <a:solidFill>
                  <a:schemeClr val="dk2"/>
                </a:solidFill>
                <a:latin typeface="Consolas"/>
                <a:ea typeface="Consolas"/>
                <a:cs typeface="Consolas"/>
                <a:sym typeface="Consolas"/>
              </a:rPr>
              <a:t>&lt;x&gt;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&lt;y&gt;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&lt;z&gt;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84" name="Google Shape;284;p33"/>
          <p:cNvSpPr txBox="1"/>
          <p:nvPr/>
        </p:nvSpPr>
        <p:spPr>
          <a:xfrm>
            <a:off x="311700" y="2158021"/>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a:t>
            </a:r>
            <a:r>
              <a:rPr lang="en" sz="2400">
                <a:solidFill>
                  <a:schemeClr val="dk2"/>
                </a:solidFill>
                <a:latin typeface="Consolas"/>
                <a:ea typeface="Consolas"/>
                <a:cs typeface="Consolas"/>
                <a:sym typeface="Consolas"/>
              </a:rPr>
              <a:t>x</a:t>
            </a:r>
            <a:r>
              <a:rPr lang="en" sz="2400">
                <a:solidFill>
                  <a:schemeClr val="dk2"/>
                </a:solidFill>
                <a:latin typeface="Consolas"/>
                <a:ea typeface="Consolas"/>
                <a:cs typeface="Consolas"/>
                <a:sym typeface="Consolas"/>
              </a:rPr>
              <a:t>&gt;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a:t>
            </a:r>
            <a:r>
              <a:rPr lang="en" sz="2400">
                <a:solidFill>
                  <a:schemeClr val="dk2"/>
                </a:solidFill>
                <a:latin typeface="Consolas"/>
                <a:ea typeface="Consolas"/>
                <a:cs typeface="Consolas"/>
                <a:sym typeface="Consolas"/>
              </a:rPr>
              <a:t>y</a:t>
            </a:r>
            <a:r>
              <a:rPr lang="en" sz="2400">
                <a:solidFill>
                  <a:schemeClr val="dk2"/>
                </a:solidFill>
                <a:latin typeface="Consolas"/>
                <a:ea typeface="Consolas"/>
                <a:cs typeface="Consolas"/>
                <a:sym typeface="Consolas"/>
              </a:rPr>
              <a:t>&gt;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a:t>
            </a:r>
            <a:r>
              <a:rPr lang="en" sz="2400">
                <a:solidFill>
                  <a:schemeClr val="dk2"/>
                </a:solidFill>
                <a:latin typeface="Consolas"/>
                <a:ea typeface="Consolas"/>
                <a:cs typeface="Consolas"/>
                <a:sym typeface="Consolas"/>
              </a:rPr>
              <a:t>z</a:t>
            </a:r>
            <a:r>
              <a:rPr lang="en" sz="2400">
                <a:solidFill>
                  <a:schemeClr val="dk2"/>
                </a:solidFill>
                <a:latin typeface="Consolas"/>
                <a:ea typeface="Consolas"/>
                <a:cs typeface="Consolas"/>
                <a:sym typeface="Consolas"/>
              </a:rPr>
              <a:t>&gt;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a:t>
            </a:r>
            <a:r>
              <a:rPr lang="en" sz="2400">
                <a:solidFill>
                  <a:schemeClr val="accent3"/>
                </a:solidFill>
                <a:latin typeface="Consolas"/>
                <a:ea typeface="Consolas"/>
                <a:cs typeface="Consolas"/>
                <a:sym typeface="Consolas"/>
              </a:rPr>
              <a:t>].sort()</a:t>
            </a:r>
            <a:endParaRPr sz="2400">
              <a:solidFill>
                <a:schemeClr val="accent3"/>
              </a:solidFill>
              <a:latin typeface="Consolas"/>
              <a:ea typeface="Consolas"/>
              <a:cs typeface="Consolas"/>
              <a:sym typeface="Consolas"/>
            </a:endParaRPr>
          </a:p>
        </p:txBody>
      </p:sp>
      <p:sp>
        <p:nvSpPr>
          <p:cNvPr id="285" name="Google Shape;285;p33"/>
          <p:cNvSpPr txBox="1"/>
          <p:nvPr/>
        </p:nvSpPr>
        <p:spPr>
          <a:xfrm>
            <a:off x="3773200" y="4021150"/>
            <a:ext cx="21549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&lt;y&gt; </a:t>
            </a:r>
            <a:r>
              <a:rPr lang="en" sz="2400">
                <a:solidFill>
                  <a:schemeClr val="accent5"/>
                </a:solidFill>
                <a:latin typeface="Consolas"/>
                <a:ea typeface="Consolas"/>
                <a:cs typeface="Consolas"/>
                <a:sym typeface="Consolas"/>
              </a:rPr>
              <a:t>&lt;</a:t>
            </a:r>
            <a:r>
              <a:rPr lang="en" sz="2400">
                <a:solidFill>
                  <a:schemeClr val="dk2"/>
                </a:solidFill>
                <a:latin typeface="Consolas"/>
                <a:ea typeface="Consolas"/>
                <a:cs typeface="Consolas"/>
                <a:sym typeface="Consolas"/>
              </a:rPr>
              <a:t> &lt;z&gt;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86" name="Google Shape;286;p33"/>
          <p:cNvSpPr txBox="1"/>
          <p:nvPr/>
        </p:nvSpPr>
        <p:spPr>
          <a:xfrm>
            <a:off x="3773200" y="4478350"/>
            <a:ext cx="21549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&lt;x&gt; </a:t>
            </a:r>
            <a:r>
              <a:rPr lang="en" sz="2400">
                <a:solidFill>
                  <a:schemeClr val="accent5"/>
                </a:solidFill>
                <a:latin typeface="Consolas"/>
                <a:ea typeface="Consolas"/>
                <a:cs typeface="Consolas"/>
                <a:sym typeface="Consolas"/>
              </a:rPr>
              <a:t>&lt;</a:t>
            </a:r>
            <a:r>
              <a:rPr lang="en" sz="2400">
                <a:solidFill>
                  <a:schemeClr val="dk2"/>
                </a:solidFill>
                <a:latin typeface="Consolas"/>
                <a:ea typeface="Consolas"/>
                <a:cs typeface="Consolas"/>
                <a:sym typeface="Consolas"/>
              </a:rPr>
              <a:t> &lt;z&gt;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87" name="Google Shape;287;p33"/>
          <p:cNvSpPr txBox="1"/>
          <p:nvPr/>
        </p:nvSpPr>
        <p:spPr>
          <a:xfrm>
            <a:off x="3773200" y="4935550"/>
            <a:ext cx="2154900" cy="69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
        <p:nvSpPr>
          <p:cNvPr id="288" name="Google Shape;288;p33"/>
          <p:cNvSpPr txBox="1"/>
          <p:nvPr/>
        </p:nvSpPr>
        <p:spPr>
          <a:xfrm>
            <a:off x="311700" y="297496"/>
            <a:ext cx="8520600" cy="69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Consolas"/>
                <a:ea typeface="Consolas"/>
                <a:cs typeface="Consolas"/>
                <a:sym typeface="Consolas"/>
              </a:rPr>
              <a:t>&lt;p&gt; </a:t>
            </a:r>
            <a:r>
              <a:rPr lang="en" sz="2400">
                <a:solidFill>
                  <a:schemeClr val="accent5"/>
                </a:solidFill>
                <a:latin typeface="Consolas"/>
                <a:ea typeface="Consolas"/>
                <a:cs typeface="Consolas"/>
                <a:sym typeface="Consolas"/>
              </a:rPr>
              <a:t>&lt;</a:t>
            </a:r>
            <a:r>
              <a:rPr lang="en" sz="2400">
                <a:solidFill>
                  <a:schemeClr val="dk2"/>
                </a:solidFill>
                <a:latin typeface="Consolas"/>
                <a:ea typeface="Consolas"/>
                <a:cs typeface="Consolas"/>
                <a:sym typeface="Consolas"/>
              </a:rPr>
              <a:t> &lt;q&gt; </a:t>
            </a:r>
            <a:r>
              <a:rPr lang="en" sz="2400">
                <a:solidFill>
                  <a:schemeClr val="accent3"/>
                </a:solidFill>
                <a:latin typeface="Consolas"/>
                <a:ea typeface="Consolas"/>
                <a:cs typeface="Consolas"/>
                <a:sym typeface="Consolas"/>
              </a:rPr>
              <a:t>  </a:t>
            </a:r>
            <a:r>
              <a:rPr lang="en" sz="2800">
                <a:solidFill>
                  <a:schemeClr val="dk1"/>
                </a:solidFill>
              </a:rPr>
              <a:t>➡</a:t>
            </a:r>
            <a:r>
              <a:rPr lang="en" sz="2400">
                <a:solidFill>
                  <a:schemeClr val="accent3"/>
                </a:solidFill>
                <a:latin typeface="Consolas"/>
                <a:ea typeface="Consolas"/>
                <a:cs typeface="Consolas"/>
                <a:sym typeface="Consolas"/>
              </a:rPr>
              <a:t>   </a:t>
            </a:r>
            <a:r>
              <a:rPr lang="en" sz="2400">
                <a:solidFill>
                  <a:schemeClr val="dk2"/>
                </a:solidFill>
                <a:latin typeface="Consolas"/>
                <a:ea typeface="Consolas"/>
                <a:cs typeface="Consolas"/>
                <a:sym typeface="Consolas"/>
              </a:rPr>
              <a:t>&lt;p&gt;</a:t>
            </a:r>
            <a:r>
              <a:rPr lang="en" sz="2400">
                <a:solidFill>
                  <a:schemeClr val="accent3"/>
                </a:solidFill>
                <a:latin typeface="Consolas"/>
                <a:ea typeface="Consolas"/>
                <a:cs typeface="Consolas"/>
                <a:sym typeface="Consolas"/>
              </a:rPr>
              <a:t>.</a:t>
            </a:r>
            <a:r>
              <a:rPr lang="en" sz="2400">
                <a:solidFill>
                  <a:schemeClr val="accent5"/>
                </a:solidFill>
                <a:latin typeface="Consolas"/>
                <a:ea typeface="Consolas"/>
                <a:cs typeface="Consolas"/>
                <a:sym typeface="Consolas"/>
              </a:rPr>
              <a:t>__lt__</a:t>
            </a:r>
            <a:r>
              <a:rPr lang="en" sz="2400">
                <a:solidFill>
                  <a:schemeClr val="accent3"/>
                </a:solidFill>
                <a:latin typeface="Consolas"/>
                <a:ea typeface="Consolas"/>
                <a:cs typeface="Consolas"/>
                <a:sym typeface="Consolas"/>
              </a:rPr>
              <a:t>(</a:t>
            </a:r>
            <a:r>
              <a:rPr lang="en" sz="2400">
                <a:solidFill>
                  <a:schemeClr val="dk2"/>
                </a:solidFill>
                <a:latin typeface="Consolas"/>
                <a:ea typeface="Consolas"/>
                <a:cs typeface="Consolas"/>
                <a:sym typeface="Consolas"/>
              </a:rPr>
              <a:t>&lt;q&gt;</a:t>
            </a:r>
            <a:r>
              <a:rPr lang="en" sz="2400">
                <a:solidFill>
                  <a:schemeClr val="accent3"/>
                </a:solidFill>
                <a:latin typeface="Consolas"/>
                <a:ea typeface="Consolas"/>
                <a:cs typeface="Consolas"/>
                <a:sym typeface="Consolas"/>
              </a:rPr>
              <a:t>)</a:t>
            </a:r>
            <a:endParaRPr sz="2400">
              <a:solidFill>
                <a:schemeClr val="accent3"/>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idx="4294967295" type="title"/>
          </p:nvPr>
        </p:nvSpPr>
        <p:spPr>
          <a:xfrm>
            <a:off x="6262050" y="4140276"/>
            <a:ext cx="26115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Composición</a:t>
            </a:r>
            <a:endParaRPr/>
          </a:p>
        </p:txBody>
      </p:sp>
      <p:grpSp>
        <p:nvGrpSpPr>
          <p:cNvPr id="294" name="Google Shape;294;p34"/>
          <p:cNvGrpSpPr/>
          <p:nvPr/>
        </p:nvGrpSpPr>
        <p:grpSpPr>
          <a:xfrm>
            <a:off x="773844" y="2620821"/>
            <a:ext cx="1691739" cy="1616375"/>
            <a:chOff x="4592161" y="5632466"/>
            <a:chExt cx="1330507" cy="671168"/>
          </a:xfrm>
        </p:grpSpPr>
        <p:sp>
          <p:nvSpPr>
            <p:cNvPr id="295" name="Google Shape;295;p34"/>
            <p:cNvSpPr txBox="1"/>
            <p:nvPr/>
          </p:nvSpPr>
          <p:spPr>
            <a:xfrm>
              <a:off x="4592167" y="5632466"/>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Rectángulo</a:t>
              </a:r>
              <a:endParaRPr b="1" sz="1800">
                <a:latin typeface="Proxima Nova"/>
                <a:ea typeface="Proxima Nova"/>
                <a:cs typeface="Proxima Nova"/>
                <a:sym typeface="Proxima Nova"/>
              </a:endParaRPr>
            </a:p>
          </p:txBody>
        </p:sp>
        <p:sp>
          <p:nvSpPr>
            <p:cNvPr id="296" name="Google Shape;296;p34"/>
            <p:cNvSpPr txBox="1"/>
            <p:nvPr/>
          </p:nvSpPr>
          <p:spPr>
            <a:xfrm>
              <a:off x="4592161" y="5856123"/>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Consolas"/>
                  <a:ea typeface="Consolas"/>
                  <a:cs typeface="Consolas"/>
                  <a:sym typeface="Consolas"/>
                </a:rPr>
                <a:t>??</a:t>
              </a:r>
              <a:endParaRPr sz="1800">
                <a:solidFill>
                  <a:schemeClr val="accent3"/>
                </a:solidFill>
                <a:latin typeface="Consolas"/>
                <a:ea typeface="Consolas"/>
                <a:cs typeface="Consolas"/>
                <a:sym typeface="Consolas"/>
              </a:endParaRPr>
            </a:p>
          </p:txBody>
        </p:sp>
        <p:sp>
          <p:nvSpPr>
            <p:cNvPr id="297" name="Google Shape;297;p34"/>
            <p:cNvSpPr txBox="1"/>
            <p:nvPr/>
          </p:nvSpPr>
          <p:spPr>
            <a:xfrm>
              <a:off x="4592161" y="6079835"/>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Consolas"/>
                  <a:ea typeface="Consolas"/>
                  <a:cs typeface="Consolas"/>
                  <a:sym typeface="Consolas"/>
                </a:rPr>
                <a:t>??</a:t>
              </a:r>
              <a:endParaRPr sz="1800">
                <a:solidFill>
                  <a:schemeClr val="accent3"/>
                </a:solidFill>
                <a:latin typeface="Consolas"/>
                <a:ea typeface="Consolas"/>
                <a:cs typeface="Consolas"/>
                <a:sym typeface="Consolas"/>
              </a:endParaRPr>
            </a:p>
          </p:txBody>
        </p:sp>
      </p:grpSp>
      <p:grpSp>
        <p:nvGrpSpPr>
          <p:cNvPr id="298" name="Google Shape;298;p34"/>
          <p:cNvGrpSpPr/>
          <p:nvPr/>
        </p:nvGrpSpPr>
        <p:grpSpPr>
          <a:xfrm>
            <a:off x="3818292" y="846285"/>
            <a:ext cx="1747462" cy="2683342"/>
            <a:chOff x="4847972" y="828472"/>
            <a:chExt cx="2201111" cy="2683342"/>
          </a:xfrm>
        </p:grpSpPr>
        <p:sp>
          <p:nvSpPr>
            <p:cNvPr id="299" name="Google Shape;299;p34"/>
            <p:cNvSpPr txBox="1"/>
            <p:nvPr/>
          </p:nvSpPr>
          <p:spPr>
            <a:xfrm>
              <a:off x="4847983" y="828472"/>
              <a:ext cx="22011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Rectángulo</a:t>
              </a:r>
              <a:endParaRPr b="1" sz="1800">
                <a:latin typeface="Proxima Nova"/>
                <a:ea typeface="Proxima Nova"/>
                <a:cs typeface="Proxima Nova"/>
                <a:sym typeface="Proxima Nova"/>
              </a:endParaRPr>
            </a:p>
          </p:txBody>
        </p:sp>
        <p:sp>
          <p:nvSpPr>
            <p:cNvPr id="300" name="Google Shape;300;p34"/>
            <p:cNvSpPr txBox="1"/>
            <p:nvPr/>
          </p:nvSpPr>
          <p:spPr>
            <a:xfrm>
              <a:off x="4847972" y="1367125"/>
              <a:ext cx="22011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x1: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sp>
          <p:nvSpPr>
            <p:cNvPr id="301" name="Google Shape;301;p34"/>
            <p:cNvSpPr txBox="1"/>
            <p:nvPr/>
          </p:nvSpPr>
          <p:spPr>
            <a:xfrm>
              <a:off x="4847972" y="1905914"/>
              <a:ext cx="22011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y1</a:t>
              </a:r>
              <a:r>
                <a:rPr lang="en" sz="1800">
                  <a:solidFill>
                    <a:schemeClr val="accent3"/>
                  </a:solidFill>
                  <a:latin typeface="Consolas"/>
                  <a:ea typeface="Consolas"/>
                  <a:cs typeface="Consolas"/>
                  <a:sym typeface="Consolas"/>
                </a:rPr>
                <a:t>: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sp>
          <p:nvSpPr>
            <p:cNvPr id="302" name="Google Shape;302;p34"/>
            <p:cNvSpPr txBox="1"/>
            <p:nvPr/>
          </p:nvSpPr>
          <p:spPr>
            <a:xfrm>
              <a:off x="4847972" y="2439314"/>
              <a:ext cx="22011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x2</a:t>
              </a:r>
              <a:r>
                <a:rPr lang="en" sz="1800">
                  <a:solidFill>
                    <a:schemeClr val="accent3"/>
                  </a:solidFill>
                  <a:latin typeface="Consolas"/>
                  <a:ea typeface="Consolas"/>
                  <a:cs typeface="Consolas"/>
                  <a:sym typeface="Consolas"/>
                </a:rPr>
                <a:t>: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sp>
          <p:nvSpPr>
            <p:cNvPr id="303" name="Google Shape;303;p34"/>
            <p:cNvSpPr txBox="1"/>
            <p:nvPr/>
          </p:nvSpPr>
          <p:spPr>
            <a:xfrm>
              <a:off x="4847972" y="2972714"/>
              <a:ext cx="22011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y2</a:t>
              </a:r>
              <a:r>
                <a:rPr lang="en" sz="1800">
                  <a:solidFill>
                    <a:schemeClr val="accent3"/>
                  </a:solidFill>
                  <a:latin typeface="Consolas"/>
                  <a:ea typeface="Consolas"/>
                  <a:cs typeface="Consolas"/>
                  <a:sym typeface="Consolas"/>
                </a:rPr>
                <a:t>: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grpSp>
      <p:grpSp>
        <p:nvGrpSpPr>
          <p:cNvPr id="304" name="Google Shape;304;p34"/>
          <p:cNvGrpSpPr/>
          <p:nvPr/>
        </p:nvGrpSpPr>
        <p:grpSpPr>
          <a:xfrm>
            <a:off x="3528713" y="4558885"/>
            <a:ext cx="2475807" cy="1616174"/>
            <a:chOff x="4592161" y="5632466"/>
            <a:chExt cx="1330507" cy="671168"/>
          </a:xfrm>
        </p:grpSpPr>
        <p:sp>
          <p:nvSpPr>
            <p:cNvPr id="305" name="Google Shape;305;p34"/>
            <p:cNvSpPr txBox="1"/>
            <p:nvPr/>
          </p:nvSpPr>
          <p:spPr>
            <a:xfrm>
              <a:off x="4592167" y="5632466"/>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Rectángulo</a:t>
              </a:r>
              <a:endParaRPr b="1" sz="1800">
                <a:latin typeface="Proxima Nova"/>
                <a:ea typeface="Proxima Nova"/>
                <a:cs typeface="Proxima Nova"/>
                <a:sym typeface="Proxima Nova"/>
              </a:endParaRPr>
            </a:p>
          </p:txBody>
        </p:sp>
        <p:sp>
          <p:nvSpPr>
            <p:cNvPr id="306" name="Google Shape;306;p34"/>
            <p:cNvSpPr txBox="1"/>
            <p:nvPr/>
          </p:nvSpPr>
          <p:spPr>
            <a:xfrm>
              <a:off x="4592161" y="5856123"/>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noroeste: </a:t>
              </a:r>
              <a:r>
                <a:rPr lang="en" sz="1800">
                  <a:solidFill>
                    <a:schemeClr val="dk2"/>
                  </a:solidFill>
                  <a:latin typeface="Consolas"/>
                  <a:ea typeface="Consolas"/>
                  <a:cs typeface="Consolas"/>
                  <a:sym typeface="Consolas"/>
                </a:rPr>
                <a:t>&lt;Punto&gt;</a:t>
              </a:r>
              <a:endParaRPr sz="1800">
                <a:solidFill>
                  <a:schemeClr val="dk2"/>
                </a:solidFill>
                <a:latin typeface="Consolas"/>
                <a:ea typeface="Consolas"/>
                <a:cs typeface="Consolas"/>
                <a:sym typeface="Consolas"/>
              </a:endParaRPr>
            </a:p>
          </p:txBody>
        </p:sp>
        <p:sp>
          <p:nvSpPr>
            <p:cNvPr id="307" name="Google Shape;307;p34"/>
            <p:cNvSpPr txBox="1"/>
            <p:nvPr/>
          </p:nvSpPr>
          <p:spPr>
            <a:xfrm>
              <a:off x="4592161" y="6079835"/>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sudeste: </a:t>
              </a:r>
              <a:r>
                <a:rPr lang="en" sz="1800">
                  <a:solidFill>
                    <a:schemeClr val="dk2"/>
                  </a:solidFill>
                  <a:latin typeface="Consolas"/>
                  <a:ea typeface="Consolas"/>
                  <a:cs typeface="Consolas"/>
                  <a:sym typeface="Consolas"/>
                </a:rPr>
                <a:t>&lt;Punto&gt;</a:t>
              </a:r>
              <a:endParaRPr sz="1800">
                <a:solidFill>
                  <a:schemeClr val="dk2"/>
                </a:solidFill>
                <a:latin typeface="Consolas"/>
                <a:ea typeface="Consolas"/>
                <a:cs typeface="Consolas"/>
                <a:sym typeface="Consolas"/>
              </a:endParaRPr>
            </a:p>
          </p:txBody>
        </p:sp>
      </p:grpSp>
      <p:grpSp>
        <p:nvGrpSpPr>
          <p:cNvPr id="308" name="Google Shape;308;p34"/>
          <p:cNvGrpSpPr/>
          <p:nvPr/>
        </p:nvGrpSpPr>
        <p:grpSpPr>
          <a:xfrm>
            <a:off x="6995388" y="4875357"/>
            <a:ext cx="1327180" cy="983195"/>
            <a:chOff x="4592161" y="5632466"/>
            <a:chExt cx="1330507" cy="671168"/>
          </a:xfrm>
        </p:grpSpPr>
        <p:sp>
          <p:nvSpPr>
            <p:cNvPr id="309" name="Google Shape;309;p34"/>
            <p:cNvSpPr txBox="1"/>
            <p:nvPr/>
          </p:nvSpPr>
          <p:spPr>
            <a:xfrm>
              <a:off x="4592167" y="5632466"/>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Punto</a:t>
              </a:r>
              <a:endParaRPr b="1" sz="1800">
                <a:latin typeface="Proxima Nova"/>
                <a:ea typeface="Proxima Nova"/>
                <a:cs typeface="Proxima Nova"/>
                <a:sym typeface="Proxima Nova"/>
              </a:endParaRPr>
            </a:p>
          </p:txBody>
        </p:sp>
        <p:sp>
          <p:nvSpPr>
            <p:cNvPr id="310" name="Google Shape;310;p34"/>
            <p:cNvSpPr txBox="1"/>
            <p:nvPr/>
          </p:nvSpPr>
          <p:spPr>
            <a:xfrm>
              <a:off x="4592161" y="5856123"/>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x: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sp>
          <p:nvSpPr>
            <p:cNvPr id="311" name="Google Shape;311;p34"/>
            <p:cNvSpPr txBox="1"/>
            <p:nvPr/>
          </p:nvSpPr>
          <p:spPr>
            <a:xfrm>
              <a:off x="4592161" y="6079835"/>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y: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grpSp>
      <p:cxnSp>
        <p:nvCxnSpPr>
          <p:cNvPr id="312" name="Google Shape;312;p34"/>
          <p:cNvCxnSpPr>
            <a:stCxn id="306" idx="3"/>
            <a:endCxn id="310" idx="1"/>
          </p:cNvCxnSpPr>
          <p:nvPr/>
        </p:nvCxnSpPr>
        <p:spPr>
          <a:xfrm>
            <a:off x="6004507" y="5366904"/>
            <a:ext cx="990900" cy="0"/>
          </a:xfrm>
          <a:prstGeom prst="straightConnector1">
            <a:avLst/>
          </a:prstGeom>
          <a:noFill/>
          <a:ln cap="flat" cmpd="sng" w="38100">
            <a:solidFill>
              <a:schemeClr val="dk2"/>
            </a:solidFill>
            <a:prstDash val="solid"/>
            <a:round/>
            <a:headEnd len="med" w="med" type="diamond"/>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idx="4294967295" type="title"/>
          </p:nvPr>
        </p:nvSpPr>
        <p:spPr>
          <a:xfrm>
            <a:off x="311700" y="212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Composición</a:t>
            </a:r>
            <a:endParaRPr/>
          </a:p>
        </p:txBody>
      </p:sp>
      <p:grpSp>
        <p:nvGrpSpPr>
          <p:cNvPr id="318" name="Google Shape;318;p35"/>
          <p:cNvGrpSpPr/>
          <p:nvPr/>
        </p:nvGrpSpPr>
        <p:grpSpPr>
          <a:xfrm>
            <a:off x="2175063" y="1094785"/>
            <a:ext cx="2475807" cy="1616174"/>
            <a:chOff x="4592161" y="5632466"/>
            <a:chExt cx="1330507" cy="671168"/>
          </a:xfrm>
        </p:grpSpPr>
        <p:sp>
          <p:nvSpPr>
            <p:cNvPr id="319" name="Google Shape;319;p35"/>
            <p:cNvSpPr txBox="1"/>
            <p:nvPr/>
          </p:nvSpPr>
          <p:spPr>
            <a:xfrm>
              <a:off x="4592167" y="5632466"/>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Rectángulo</a:t>
              </a:r>
              <a:endParaRPr b="1" sz="1800">
                <a:latin typeface="Proxima Nova"/>
                <a:ea typeface="Proxima Nova"/>
                <a:cs typeface="Proxima Nova"/>
                <a:sym typeface="Proxima Nova"/>
              </a:endParaRPr>
            </a:p>
          </p:txBody>
        </p:sp>
        <p:sp>
          <p:nvSpPr>
            <p:cNvPr id="320" name="Google Shape;320;p35"/>
            <p:cNvSpPr txBox="1"/>
            <p:nvPr/>
          </p:nvSpPr>
          <p:spPr>
            <a:xfrm>
              <a:off x="4592161" y="5856123"/>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noroeste: </a:t>
              </a:r>
              <a:r>
                <a:rPr lang="en" sz="1800">
                  <a:solidFill>
                    <a:schemeClr val="dk2"/>
                  </a:solidFill>
                  <a:latin typeface="Consolas"/>
                  <a:ea typeface="Consolas"/>
                  <a:cs typeface="Consolas"/>
                  <a:sym typeface="Consolas"/>
                </a:rPr>
                <a:t>&lt;Punto&gt;</a:t>
              </a:r>
              <a:endParaRPr sz="1800">
                <a:solidFill>
                  <a:schemeClr val="dk2"/>
                </a:solidFill>
                <a:latin typeface="Consolas"/>
                <a:ea typeface="Consolas"/>
                <a:cs typeface="Consolas"/>
                <a:sym typeface="Consolas"/>
              </a:endParaRPr>
            </a:p>
          </p:txBody>
        </p:sp>
        <p:sp>
          <p:nvSpPr>
            <p:cNvPr id="321" name="Google Shape;321;p35"/>
            <p:cNvSpPr txBox="1"/>
            <p:nvPr/>
          </p:nvSpPr>
          <p:spPr>
            <a:xfrm>
              <a:off x="4592161" y="6079835"/>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sudeste: </a:t>
              </a:r>
              <a:r>
                <a:rPr lang="en" sz="1800">
                  <a:solidFill>
                    <a:schemeClr val="dk2"/>
                  </a:solidFill>
                  <a:latin typeface="Consolas"/>
                  <a:ea typeface="Consolas"/>
                  <a:cs typeface="Consolas"/>
                  <a:sym typeface="Consolas"/>
                </a:rPr>
                <a:t>&lt;Punto&gt;</a:t>
              </a:r>
              <a:endParaRPr sz="1800">
                <a:solidFill>
                  <a:schemeClr val="dk2"/>
                </a:solidFill>
                <a:latin typeface="Consolas"/>
                <a:ea typeface="Consolas"/>
                <a:cs typeface="Consolas"/>
                <a:sym typeface="Consolas"/>
              </a:endParaRPr>
            </a:p>
          </p:txBody>
        </p:sp>
      </p:grpSp>
      <p:grpSp>
        <p:nvGrpSpPr>
          <p:cNvPr id="322" name="Google Shape;322;p35"/>
          <p:cNvGrpSpPr/>
          <p:nvPr/>
        </p:nvGrpSpPr>
        <p:grpSpPr>
          <a:xfrm>
            <a:off x="5641738" y="1411257"/>
            <a:ext cx="1327180" cy="983195"/>
            <a:chOff x="4592161" y="5632466"/>
            <a:chExt cx="1330507" cy="671168"/>
          </a:xfrm>
        </p:grpSpPr>
        <p:sp>
          <p:nvSpPr>
            <p:cNvPr id="323" name="Google Shape;323;p35"/>
            <p:cNvSpPr txBox="1"/>
            <p:nvPr/>
          </p:nvSpPr>
          <p:spPr>
            <a:xfrm>
              <a:off x="4592167" y="5632466"/>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Punto</a:t>
              </a:r>
              <a:endParaRPr b="1" sz="1800">
                <a:latin typeface="Proxima Nova"/>
                <a:ea typeface="Proxima Nova"/>
                <a:cs typeface="Proxima Nova"/>
                <a:sym typeface="Proxima Nova"/>
              </a:endParaRPr>
            </a:p>
          </p:txBody>
        </p:sp>
        <p:sp>
          <p:nvSpPr>
            <p:cNvPr id="324" name="Google Shape;324;p35"/>
            <p:cNvSpPr txBox="1"/>
            <p:nvPr/>
          </p:nvSpPr>
          <p:spPr>
            <a:xfrm>
              <a:off x="4592161" y="5856123"/>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x: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sp>
          <p:nvSpPr>
            <p:cNvPr id="325" name="Google Shape;325;p35"/>
            <p:cNvSpPr txBox="1"/>
            <p:nvPr/>
          </p:nvSpPr>
          <p:spPr>
            <a:xfrm>
              <a:off x="4592161" y="6079835"/>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y: </a:t>
              </a:r>
              <a:r>
                <a:rPr lang="en" sz="1800">
                  <a:solidFill>
                    <a:schemeClr val="dk2"/>
                  </a:solidFill>
                  <a:latin typeface="Consolas"/>
                  <a:ea typeface="Consolas"/>
                  <a:cs typeface="Consolas"/>
                  <a:sym typeface="Consolas"/>
                </a:rPr>
                <a:t>&lt;int&gt;</a:t>
              </a:r>
              <a:endParaRPr sz="1800">
                <a:solidFill>
                  <a:schemeClr val="dk2"/>
                </a:solidFill>
                <a:latin typeface="Consolas"/>
                <a:ea typeface="Consolas"/>
                <a:cs typeface="Consolas"/>
                <a:sym typeface="Consolas"/>
              </a:endParaRPr>
            </a:p>
          </p:txBody>
        </p:sp>
      </p:grpSp>
      <p:cxnSp>
        <p:nvCxnSpPr>
          <p:cNvPr id="326" name="Google Shape;326;p35"/>
          <p:cNvCxnSpPr>
            <a:stCxn id="320" idx="3"/>
            <a:endCxn id="324" idx="1"/>
          </p:cNvCxnSpPr>
          <p:nvPr/>
        </p:nvCxnSpPr>
        <p:spPr>
          <a:xfrm>
            <a:off x="4650857" y="1902804"/>
            <a:ext cx="990900" cy="0"/>
          </a:xfrm>
          <a:prstGeom prst="straightConnector1">
            <a:avLst/>
          </a:prstGeom>
          <a:noFill/>
          <a:ln cap="flat" cmpd="sng" w="38100">
            <a:solidFill>
              <a:schemeClr val="dk2"/>
            </a:solidFill>
            <a:prstDash val="solid"/>
            <a:round/>
            <a:headEnd len="med" w="med" type="diamond"/>
            <a:tailEnd len="med" w="med" type="triangle"/>
          </a:ln>
        </p:spPr>
      </p:cxnSp>
      <p:grpSp>
        <p:nvGrpSpPr>
          <p:cNvPr id="327" name="Google Shape;327;p35"/>
          <p:cNvGrpSpPr/>
          <p:nvPr/>
        </p:nvGrpSpPr>
        <p:grpSpPr>
          <a:xfrm>
            <a:off x="2039841" y="3428226"/>
            <a:ext cx="1757200" cy="1616107"/>
            <a:chOff x="4592161" y="5632466"/>
            <a:chExt cx="1330507" cy="671168"/>
          </a:xfrm>
        </p:grpSpPr>
        <p:sp>
          <p:nvSpPr>
            <p:cNvPr id="328" name="Google Shape;328;p35"/>
            <p:cNvSpPr txBox="1"/>
            <p:nvPr/>
          </p:nvSpPr>
          <p:spPr>
            <a:xfrm>
              <a:off x="4592167" y="5632466"/>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Rectángulo</a:t>
              </a:r>
              <a:endParaRPr b="1" sz="1800">
                <a:latin typeface="Proxima Nova"/>
                <a:ea typeface="Proxima Nova"/>
                <a:cs typeface="Proxima Nova"/>
                <a:sym typeface="Proxima Nova"/>
              </a:endParaRPr>
            </a:p>
          </p:txBody>
        </p:sp>
        <p:sp>
          <p:nvSpPr>
            <p:cNvPr id="329" name="Google Shape;329;p35"/>
            <p:cNvSpPr txBox="1"/>
            <p:nvPr/>
          </p:nvSpPr>
          <p:spPr>
            <a:xfrm>
              <a:off x="4592161" y="5856123"/>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noroeste:</a:t>
              </a:r>
              <a:endParaRPr sz="1800">
                <a:solidFill>
                  <a:schemeClr val="dk2"/>
                </a:solidFill>
                <a:latin typeface="Consolas"/>
                <a:ea typeface="Consolas"/>
                <a:cs typeface="Consolas"/>
                <a:sym typeface="Consolas"/>
              </a:endParaRPr>
            </a:p>
          </p:txBody>
        </p:sp>
        <p:sp>
          <p:nvSpPr>
            <p:cNvPr id="330" name="Google Shape;330;p35"/>
            <p:cNvSpPr txBox="1"/>
            <p:nvPr/>
          </p:nvSpPr>
          <p:spPr>
            <a:xfrm>
              <a:off x="4592161" y="6079835"/>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sudeste:</a:t>
              </a:r>
              <a:endParaRPr sz="1800">
                <a:solidFill>
                  <a:schemeClr val="dk2"/>
                </a:solidFill>
                <a:latin typeface="Consolas"/>
                <a:ea typeface="Consolas"/>
                <a:cs typeface="Consolas"/>
                <a:sym typeface="Consolas"/>
              </a:endParaRPr>
            </a:p>
          </p:txBody>
        </p:sp>
      </p:grpSp>
      <p:grpSp>
        <p:nvGrpSpPr>
          <p:cNvPr id="331" name="Google Shape;331;p35"/>
          <p:cNvGrpSpPr/>
          <p:nvPr/>
        </p:nvGrpSpPr>
        <p:grpSpPr>
          <a:xfrm>
            <a:off x="5641738" y="3768045"/>
            <a:ext cx="1327180" cy="983195"/>
            <a:chOff x="4592161" y="5632466"/>
            <a:chExt cx="1330507" cy="671168"/>
          </a:xfrm>
        </p:grpSpPr>
        <p:sp>
          <p:nvSpPr>
            <p:cNvPr id="332" name="Google Shape;332;p35"/>
            <p:cNvSpPr txBox="1"/>
            <p:nvPr/>
          </p:nvSpPr>
          <p:spPr>
            <a:xfrm>
              <a:off x="4592167" y="5632466"/>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Punto</a:t>
              </a:r>
              <a:endParaRPr b="1" sz="1800">
                <a:latin typeface="Proxima Nova"/>
                <a:ea typeface="Proxima Nova"/>
                <a:cs typeface="Proxima Nova"/>
                <a:sym typeface="Proxima Nova"/>
              </a:endParaRPr>
            </a:p>
          </p:txBody>
        </p:sp>
        <p:sp>
          <p:nvSpPr>
            <p:cNvPr id="333" name="Google Shape;333;p35"/>
            <p:cNvSpPr txBox="1"/>
            <p:nvPr/>
          </p:nvSpPr>
          <p:spPr>
            <a:xfrm>
              <a:off x="4592161" y="5856123"/>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x: </a:t>
              </a:r>
              <a:r>
                <a:rPr lang="en" sz="1800">
                  <a:solidFill>
                    <a:schemeClr val="dk2"/>
                  </a:solidFill>
                  <a:latin typeface="Consolas"/>
                  <a:ea typeface="Consolas"/>
                  <a:cs typeface="Consolas"/>
                  <a:sym typeface="Consolas"/>
                </a:rPr>
                <a:t>-2</a:t>
              </a:r>
              <a:endParaRPr sz="1800">
                <a:solidFill>
                  <a:schemeClr val="dk2"/>
                </a:solidFill>
                <a:latin typeface="Consolas"/>
                <a:ea typeface="Consolas"/>
                <a:cs typeface="Consolas"/>
                <a:sym typeface="Consolas"/>
              </a:endParaRPr>
            </a:p>
          </p:txBody>
        </p:sp>
        <p:sp>
          <p:nvSpPr>
            <p:cNvPr id="334" name="Google Shape;334;p35"/>
            <p:cNvSpPr txBox="1"/>
            <p:nvPr/>
          </p:nvSpPr>
          <p:spPr>
            <a:xfrm>
              <a:off x="4592161" y="6079835"/>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y: </a:t>
              </a:r>
              <a:r>
                <a:rPr lang="en" sz="1800">
                  <a:solidFill>
                    <a:schemeClr val="dk2"/>
                  </a:solidFill>
                  <a:latin typeface="Consolas"/>
                  <a:ea typeface="Consolas"/>
                  <a:cs typeface="Consolas"/>
                  <a:sym typeface="Consolas"/>
                </a:rPr>
                <a:t>8</a:t>
              </a:r>
              <a:endParaRPr sz="1800">
                <a:solidFill>
                  <a:schemeClr val="dk2"/>
                </a:solidFill>
                <a:latin typeface="Consolas"/>
                <a:ea typeface="Consolas"/>
                <a:cs typeface="Consolas"/>
                <a:sym typeface="Consolas"/>
              </a:endParaRPr>
            </a:p>
          </p:txBody>
        </p:sp>
      </p:grpSp>
      <p:cxnSp>
        <p:nvCxnSpPr>
          <p:cNvPr id="335" name="Google Shape;335;p35"/>
          <p:cNvCxnSpPr>
            <a:endCxn id="333" idx="1"/>
          </p:cNvCxnSpPr>
          <p:nvPr/>
        </p:nvCxnSpPr>
        <p:spPr>
          <a:xfrm>
            <a:off x="3797038" y="4259601"/>
            <a:ext cx="1844700" cy="0"/>
          </a:xfrm>
          <a:prstGeom prst="straightConnector1">
            <a:avLst/>
          </a:prstGeom>
          <a:noFill/>
          <a:ln cap="flat" cmpd="sng" w="38100">
            <a:solidFill>
              <a:schemeClr val="dk2"/>
            </a:solidFill>
            <a:prstDash val="solid"/>
            <a:round/>
            <a:headEnd len="med" w="med" type="none"/>
            <a:tailEnd len="med" w="med" type="triangle"/>
          </a:ln>
        </p:spPr>
      </p:cxnSp>
      <p:grpSp>
        <p:nvGrpSpPr>
          <p:cNvPr id="336" name="Google Shape;336;p35"/>
          <p:cNvGrpSpPr/>
          <p:nvPr/>
        </p:nvGrpSpPr>
        <p:grpSpPr>
          <a:xfrm>
            <a:off x="5641738" y="5116745"/>
            <a:ext cx="1327180" cy="983195"/>
            <a:chOff x="4592161" y="5632466"/>
            <a:chExt cx="1330507" cy="671168"/>
          </a:xfrm>
        </p:grpSpPr>
        <p:sp>
          <p:nvSpPr>
            <p:cNvPr id="337" name="Google Shape;337;p35"/>
            <p:cNvSpPr txBox="1"/>
            <p:nvPr/>
          </p:nvSpPr>
          <p:spPr>
            <a:xfrm>
              <a:off x="4592167" y="5632466"/>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Punto</a:t>
              </a:r>
              <a:endParaRPr b="1" sz="1800">
                <a:latin typeface="Proxima Nova"/>
                <a:ea typeface="Proxima Nova"/>
                <a:cs typeface="Proxima Nova"/>
                <a:sym typeface="Proxima Nova"/>
              </a:endParaRPr>
            </a:p>
          </p:txBody>
        </p:sp>
        <p:sp>
          <p:nvSpPr>
            <p:cNvPr id="338" name="Google Shape;338;p35"/>
            <p:cNvSpPr txBox="1"/>
            <p:nvPr/>
          </p:nvSpPr>
          <p:spPr>
            <a:xfrm>
              <a:off x="4592161" y="5856123"/>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x: </a:t>
              </a:r>
              <a:r>
                <a:rPr lang="en" sz="1800">
                  <a:solidFill>
                    <a:schemeClr val="dk2"/>
                  </a:solidFill>
                  <a:latin typeface="Consolas"/>
                  <a:ea typeface="Consolas"/>
                  <a:cs typeface="Consolas"/>
                  <a:sym typeface="Consolas"/>
                </a:rPr>
                <a:t>3</a:t>
              </a:r>
              <a:endParaRPr sz="1800">
                <a:solidFill>
                  <a:schemeClr val="dk2"/>
                </a:solidFill>
                <a:latin typeface="Consolas"/>
                <a:ea typeface="Consolas"/>
                <a:cs typeface="Consolas"/>
                <a:sym typeface="Consolas"/>
              </a:endParaRPr>
            </a:p>
          </p:txBody>
        </p:sp>
        <p:sp>
          <p:nvSpPr>
            <p:cNvPr id="339" name="Google Shape;339;p35"/>
            <p:cNvSpPr txBox="1"/>
            <p:nvPr/>
          </p:nvSpPr>
          <p:spPr>
            <a:xfrm>
              <a:off x="4592161" y="6079835"/>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y: </a:t>
              </a:r>
              <a:r>
                <a:rPr lang="en" sz="1800">
                  <a:solidFill>
                    <a:schemeClr val="dk2"/>
                  </a:solidFill>
                  <a:latin typeface="Consolas"/>
                  <a:ea typeface="Consolas"/>
                  <a:cs typeface="Consolas"/>
                  <a:sym typeface="Consolas"/>
                </a:rPr>
                <a:t>0</a:t>
              </a:r>
              <a:endParaRPr sz="1800">
                <a:solidFill>
                  <a:schemeClr val="dk2"/>
                </a:solidFill>
                <a:latin typeface="Consolas"/>
                <a:ea typeface="Consolas"/>
                <a:cs typeface="Consolas"/>
                <a:sym typeface="Consolas"/>
              </a:endParaRPr>
            </a:p>
          </p:txBody>
        </p:sp>
      </p:grpSp>
      <p:cxnSp>
        <p:nvCxnSpPr>
          <p:cNvPr id="340" name="Google Shape;340;p35"/>
          <p:cNvCxnSpPr>
            <a:endCxn id="338" idx="1"/>
          </p:cNvCxnSpPr>
          <p:nvPr/>
        </p:nvCxnSpPr>
        <p:spPr>
          <a:xfrm>
            <a:off x="3797038" y="4751201"/>
            <a:ext cx="1844700" cy="857100"/>
          </a:xfrm>
          <a:prstGeom prst="bentConnector3">
            <a:avLst>
              <a:gd fmla="val 500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txBox="1"/>
          <p:nvPr>
            <p:ph idx="4294967295" type="title"/>
          </p:nvPr>
        </p:nvSpPr>
        <p:spPr>
          <a:xfrm>
            <a:off x="311700" y="2885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Invariante de clase</a:t>
            </a:r>
            <a:endParaRPr/>
          </a:p>
        </p:txBody>
      </p:sp>
      <p:sp>
        <p:nvSpPr>
          <p:cNvPr id="346" name="Google Shape;346;p36"/>
          <p:cNvSpPr/>
          <p:nvPr/>
        </p:nvSpPr>
        <p:spPr>
          <a:xfrm>
            <a:off x="511625" y="1283700"/>
            <a:ext cx="6213900" cy="1388700"/>
          </a:xfrm>
          <a:prstGeom prst="wedgeRoundRectCallout">
            <a:avLst>
              <a:gd fmla="val 53650" name="adj1"/>
              <a:gd fmla="val -34975" name="adj2"/>
              <a:gd fmla="val 0" name="adj3"/>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txBox="1"/>
          <p:nvPr/>
        </p:nvSpPr>
        <p:spPr>
          <a:xfrm>
            <a:off x="638775" y="1299400"/>
            <a:ext cx="58329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16161"/>
                </a:solidFill>
                <a:latin typeface="Proxima Nova"/>
                <a:ea typeface="Proxima Nova"/>
                <a:cs typeface="Proxima Nova"/>
                <a:sym typeface="Proxima Nova"/>
              </a:rPr>
              <a:t>Una </a:t>
            </a:r>
            <a:r>
              <a:rPr b="1" lang="en" sz="1800">
                <a:solidFill>
                  <a:srgbClr val="616161"/>
                </a:solidFill>
                <a:latin typeface="Proxima Nova"/>
                <a:ea typeface="Proxima Nova"/>
                <a:cs typeface="Proxima Nova"/>
                <a:sym typeface="Proxima Nova"/>
              </a:rPr>
              <a:t>invariante de clase</a:t>
            </a:r>
            <a:r>
              <a:rPr lang="en" sz="1800">
                <a:solidFill>
                  <a:srgbClr val="616161"/>
                </a:solidFill>
                <a:latin typeface="Proxima Nova"/>
                <a:ea typeface="Proxima Nova"/>
                <a:cs typeface="Proxima Nova"/>
                <a:sym typeface="Proxima Nova"/>
              </a:rPr>
              <a:t> es una </a:t>
            </a:r>
            <a:r>
              <a:rPr b="1" lang="en" sz="1800">
                <a:solidFill>
                  <a:srgbClr val="616161"/>
                </a:solidFill>
                <a:latin typeface="Proxima Nova"/>
                <a:ea typeface="Proxima Nova"/>
                <a:cs typeface="Proxima Nova"/>
                <a:sym typeface="Proxima Nova"/>
              </a:rPr>
              <a:t>condición</a:t>
            </a:r>
            <a:r>
              <a:rPr lang="en" sz="1800">
                <a:solidFill>
                  <a:srgbClr val="616161"/>
                </a:solidFill>
                <a:latin typeface="Proxima Nova"/>
                <a:ea typeface="Proxima Nova"/>
                <a:cs typeface="Proxima Nova"/>
                <a:sym typeface="Proxima Nova"/>
              </a:rPr>
              <a:t> que se cumple para todas las </a:t>
            </a:r>
            <a:r>
              <a:rPr b="1" lang="en" sz="1800">
                <a:solidFill>
                  <a:srgbClr val="616161"/>
                </a:solidFill>
                <a:latin typeface="Proxima Nova"/>
                <a:ea typeface="Proxima Nova"/>
                <a:cs typeface="Proxima Nova"/>
                <a:sym typeface="Proxima Nova"/>
              </a:rPr>
              <a:t>instancias</a:t>
            </a:r>
            <a:r>
              <a:rPr lang="en" sz="1800">
                <a:solidFill>
                  <a:srgbClr val="616161"/>
                </a:solidFill>
                <a:latin typeface="Proxima Nova"/>
                <a:ea typeface="Proxima Nova"/>
                <a:cs typeface="Proxima Nova"/>
                <a:sym typeface="Proxima Nova"/>
              </a:rPr>
              <a:t> de una clase.</a:t>
            </a:r>
            <a:endParaRPr sz="1800">
              <a:solidFill>
                <a:srgbClr val="616161"/>
              </a:solidFill>
              <a:latin typeface="Proxima Nova"/>
              <a:ea typeface="Proxima Nova"/>
              <a:cs typeface="Proxima Nova"/>
              <a:sym typeface="Proxima Nova"/>
            </a:endParaRPr>
          </a:p>
        </p:txBody>
      </p:sp>
      <p:sp>
        <p:nvSpPr>
          <p:cNvPr id="348" name="Google Shape;348;p36"/>
          <p:cNvSpPr txBox="1"/>
          <p:nvPr/>
        </p:nvSpPr>
        <p:spPr>
          <a:xfrm>
            <a:off x="638775" y="1909000"/>
            <a:ext cx="58329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16161"/>
                </a:solidFill>
                <a:latin typeface="Proxima Nova"/>
                <a:ea typeface="Proxima Nova"/>
                <a:cs typeface="Proxima Nova"/>
                <a:sym typeface="Proxima Nova"/>
              </a:rPr>
              <a:t>La invariante es </a:t>
            </a:r>
            <a:r>
              <a:rPr lang="en" sz="1800">
                <a:solidFill>
                  <a:schemeClr val="accent5"/>
                </a:solidFill>
                <a:latin typeface="Proxima Nova"/>
                <a:ea typeface="Proxima Nova"/>
                <a:cs typeface="Proxima Nova"/>
                <a:sym typeface="Proxima Nova"/>
              </a:rPr>
              <a:t>precondición</a:t>
            </a:r>
            <a:r>
              <a:rPr lang="en" sz="1800">
                <a:solidFill>
                  <a:srgbClr val="616161"/>
                </a:solidFill>
                <a:latin typeface="Proxima Nova"/>
                <a:ea typeface="Proxima Nova"/>
                <a:cs typeface="Proxima Nova"/>
                <a:sym typeface="Proxima Nova"/>
              </a:rPr>
              <a:t> y </a:t>
            </a:r>
            <a:r>
              <a:rPr lang="en" sz="1800">
                <a:solidFill>
                  <a:schemeClr val="accent5"/>
                </a:solidFill>
                <a:latin typeface="Proxima Nova"/>
                <a:ea typeface="Proxima Nova"/>
                <a:cs typeface="Proxima Nova"/>
                <a:sym typeface="Proxima Nova"/>
              </a:rPr>
              <a:t>postcondición</a:t>
            </a:r>
            <a:r>
              <a:rPr lang="en" sz="1800">
                <a:solidFill>
                  <a:srgbClr val="616161"/>
                </a:solidFill>
                <a:latin typeface="Proxima Nova"/>
                <a:ea typeface="Proxima Nova"/>
                <a:cs typeface="Proxima Nova"/>
                <a:sym typeface="Proxima Nova"/>
              </a:rPr>
              <a:t> de todos los</a:t>
            </a:r>
            <a:r>
              <a:rPr lang="en" sz="1800">
                <a:solidFill>
                  <a:srgbClr val="616161"/>
                </a:solidFill>
                <a:latin typeface="Proxima Nova"/>
                <a:ea typeface="Proxima Nova"/>
                <a:cs typeface="Proxima Nova"/>
                <a:sym typeface="Proxima Nova"/>
              </a:rPr>
              <a:t> métodos de la clase.</a:t>
            </a:r>
            <a:endParaRPr sz="1800">
              <a:solidFill>
                <a:srgbClr val="616161"/>
              </a:solidFill>
              <a:latin typeface="Proxima Nova"/>
              <a:ea typeface="Proxima Nova"/>
              <a:cs typeface="Proxima Nova"/>
              <a:sym typeface="Proxima Nova"/>
            </a:endParaRPr>
          </a:p>
        </p:txBody>
      </p:sp>
      <p:pic>
        <p:nvPicPr>
          <p:cNvPr id="349" name="Google Shape;349;p36"/>
          <p:cNvPicPr preferRelativeResize="0"/>
          <p:nvPr/>
        </p:nvPicPr>
        <p:blipFill rotWithShape="1">
          <a:blip r:embed="rId3">
            <a:alphaModFix/>
          </a:blip>
          <a:srcRect b="0" l="13663" r="13656" t="0"/>
          <a:stretch/>
        </p:blipFill>
        <p:spPr>
          <a:xfrm rot="10800000">
            <a:off x="7144636" y="-417283"/>
            <a:ext cx="1766700" cy="2430873"/>
          </a:xfrm>
          <a:prstGeom prst="rect">
            <a:avLst/>
          </a:prstGeom>
          <a:noFill/>
          <a:ln>
            <a:noFill/>
          </a:ln>
        </p:spPr>
      </p:pic>
      <p:grpSp>
        <p:nvGrpSpPr>
          <p:cNvPr id="350" name="Google Shape;350;p36"/>
          <p:cNvGrpSpPr/>
          <p:nvPr/>
        </p:nvGrpSpPr>
        <p:grpSpPr>
          <a:xfrm>
            <a:off x="2066213" y="3138863"/>
            <a:ext cx="6282363" cy="1533806"/>
            <a:chOff x="2066213" y="3291263"/>
            <a:chExt cx="6282363" cy="1533806"/>
          </a:xfrm>
        </p:grpSpPr>
        <p:sp>
          <p:nvSpPr>
            <p:cNvPr id="351" name="Google Shape;351;p36"/>
            <p:cNvSpPr txBox="1"/>
            <p:nvPr/>
          </p:nvSpPr>
          <p:spPr>
            <a:xfrm>
              <a:off x="2066239" y="3291263"/>
              <a:ext cx="2066100" cy="383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Tamagotchi</a:t>
              </a:r>
              <a:endParaRPr b="1" sz="1800">
                <a:latin typeface="Proxima Nova"/>
                <a:ea typeface="Proxima Nova"/>
                <a:cs typeface="Proxima Nova"/>
                <a:sym typeface="Proxima Nova"/>
              </a:endParaRPr>
            </a:p>
          </p:txBody>
        </p:sp>
        <p:sp>
          <p:nvSpPr>
            <p:cNvPr id="352" name="Google Shape;352;p36"/>
            <p:cNvSpPr txBox="1"/>
            <p:nvPr/>
          </p:nvSpPr>
          <p:spPr>
            <a:xfrm>
              <a:off x="2066229" y="3674667"/>
              <a:ext cx="2066100" cy="3834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ánimo</a:t>
              </a:r>
              <a:endParaRPr sz="1800">
                <a:solidFill>
                  <a:schemeClr val="accent3"/>
                </a:solidFill>
                <a:latin typeface="Proxima Nova"/>
                <a:ea typeface="Proxima Nova"/>
                <a:cs typeface="Proxima Nova"/>
                <a:sym typeface="Proxima Nova"/>
              </a:endParaRPr>
            </a:p>
          </p:txBody>
        </p:sp>
        <p:sp>
          <p:nvSpPr>
            <p:cNvPr id="353" name="Google Shape;353;p36"/>
            <p:cNvSpPr txBox="1"/>
            <p:nvPr/>
          </p:nvSpPr>
          <p:spPr>
            <a:xfrm>
              <a:off x="2066229" y="4058168"/>
              <a:ext cx="2066100" cy="3834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hambre</a:t>
              </a:r>
              <a:endParaRPr sz="1800">
                <a:solidFill>
                  <a:schemeClr val="accent3"/>
                </a:solidFill>
                <a:latin typeface="Proxima Nova"/>
                <a:ea typeface="Proxima Nova"/>
                <a:cs typeface="Proxima Nova"/>
                <a:sym typeface="Proxima Nova"/>
              </a:endParaRPr>
            </a:p>
          </p:txBody>
        </p:sp>
        <p:sp>
          <p:nvSpPr>
            <p:cNvPr id="354" name="Google Shape;354;p36"/>
            <p:cNvSpPr txBox="1"/>
            <p:nvPr/>
          </p:nvSpPr>
          <p:spPr>
            <a:xfrm>
              <a:off x="2066213" y="4441668"/>
              <a:ext cx="2066100" cy="3834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energía</a:t>
              </a:r>
              <a:endParaRPr sz="1800">
                <a:solidFill>
                  <a:schemeClr val="accent3"/>
                </a:solidFill>
                <a:latin typeface="Proxima Nova"/>
                <a:ea typeface="Proxima Nova"/>
                <a:cs typeface="Proxima Nova"/>
                <a:sym typeface="Proxima Nova"/>
              </a:endParaRPr>
            </a:p>
          </p:txBody>
        </p:sp>
        <p:sp>
          <p:nvSpPr>
            <p:cNvPr id="355" name="Google Shape;355;p36"/>
            <p:cNvSpPr txBox="1"/>
            <p:nvPr/>
          </p:nvSpPr>
          <p:spPr>
            <a:xfrm>
              <a:off x="4580875" y="3674663"/>
              <a:ext cx="3767700" cy="115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Invariante:</a:t>
              </a:r>
              <a:endParaRPr b="1" sz="1800">
                <a:latin typeface="Proxima Nova"/>
                <a:ea typeface="Proxima Nova"/>
                <a:cs typeface="Proxima Nova"/>
                <a:sym typeface="Proxima Nova"/>
              </a:endParaRPr>
            </a:p>
            <a:p>
              <a:pPr indent="0" lvl="0" marL="0" rtl="0" algn="ctr">
                <a:spcBef>
                  <a:spcPts val="0"/>
                </a:spcBef>
                <a:spcAft>
                  <a:spcPts val="0"/>
                </a:spcAft>
                <a:buNone/>
              </a:pPr>
              <a:r>
                <a:rPr lang="en" sz="1800">
                  <a:latin typeface="Consolas"/>
                  <a:ea typeface="Consolas"/>
                  <a:cs typeface="Consolas"/>
                  <a:sym typeface="Consolas"/>
                </a:rPr>
                <a:t>0 ≤ animo ≤ 100</a:t>
              </a:r>
              <a:endParaRPr sz="1800">
                <a:latin typeface="Consolas"/>
                <a:ea typeface="Consolas"/>
                <a:cs typeface="Consolas"/>
                <a:sym typeface="Consolas"/>
              </a:endParaRPr>
            </a:p>
            <a:p>
              <a:pPr indent="0" lvl="0" marL="0" rtl="0" algn="ctr">
                <a:spcBef>
                  <a:spcPts val="0"/>
                </a:spcBef>
                <a:spcAft>
                  <a:spcPts val="0"/>
                </a:spcAft>
                <a:buNone/>
              </a:pPr>
              <a:r>
                <a:rPr lang="en" sz="1800">
                  <a:latin typeface="Consolas"/>
                  <a:ea typeface="Consolas"/>
                  <a:cs typeface="Consolas"/>
                  <a:sym typeface="Consolas"/>
                </a:rPr>
                <a:t>0 ≤ hambre ≤ 100</a:t>
              </a:r>
              <a:endParaRPr sz="1800">
                <a:latin typeface="Consolas"/>
                <a:ea typeface="Consolas"/>
                <a:cs typeface="Consolas"/>
                <a:sym typeface="Consolas"/>
              </a:endParaRPr>
            </a:p>
            <a:p>
              <a:pPr indent="0" lvl="0" marL="0" rtl="0" algn="ctr">
                <a:spcBef>
                  <a:spcPts val="0"/>
                </a:spcBef>
                <a:spcAft>
                  <a:spcPts val="0"/>
                </a:spcAft>
                <a:buNone/>
              </a:pPr>
              <a:r>
                <a:rPr lang="en" sz="1800">
                  <a:latin typeface="Consolas"/>
                  <a:ea typeface="Consolas"/>
                  <a:cs typeface="Consolas"/>
                  <a:sym typeface="Consolas"/>
                </a:rPr>
                <a:t>0 ≤ energía ≤ 100</a:t>
              </a:r>
              <a:endParaRPr sz="1800">
                <a:latin typeface="Consolas"/>
                <a:ea typeface="Consolas"/>
                <a:cs typeface="Consolas"/>
                <a:sym typeface="Consolas"/>
              </a:endParaRPr>
            </a:p>
          </p:txBody>
        </p:sp>
      </p:grpSp>
      <p:grpSp>
        <p:nvGrpSpPr>
          <p:cNvPr id="356" name="Google Shape;356;p36"/>
          <p:cNvGrpSpPr/>
          <p:nvPr/>
        </p:nvGrpSpPr>
        <p:grpSpPr>
          <a:xfrm>
            <a:off x="1861366" y="5139015"/>
            <a:ext cx="6487209" cy="1394760"/>
            <a:chOff x="1861366" y="5139015"/>
            <a:chExt cx="6487209" cy="1394760"/>
          </a:xfrm>
        </p:grpSpPr>
        <p:grpSp>
          <p:nvGrpSpPr>
            <p:cNvPr id="357" name="Google Shape;357;p36"/>
            <p:cNvGrpSpPr/>
            <p:nvPr/>
          </p:nvGrpSpPr>
          <p:grpSpPr>
            <a:xfrm>
              <a:off x="1861366" y="5139015"/>
              <a:ext cx="2475807" cy="1375358"/>
              <a:chOff x="4592161" y="5632466"/>
              <a:chExt cx="1330507" cy="671168"/>
            </a:xfrm>
          </p:grpSpPr>
          <p:sp>
            <p:nvSpPr>
              <p:cNvPr id="358" name="Google Shape;358;p36"/>
              <p:cNvSpPr txBox="1"/>
              <p:nvPr/>
            </p:nvSpPr>
            <p:spPr>
              <a:xfrm>
                <a:off x="4592167" y="5632466"/>
                <a:ext cx="1330500" cy="223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Rectángulo</a:t>
                </a:r>
                <a:endParaRPr b="1" sz="1800">
                  <a:latin typeface="Proxima Nova"/>
                  <a:ea typeface="Proxima Nova"/>
                  <a:cs typeface="Proxima Nova"/>
                  <a:sym typeface="Proxima Nova"/>
                </a:endParaRPr>
              </a:p>
            </p:txBody>
          </p:sp>
          <p:sp>
            <p:nvSpPr>
              <p:cNvPr id="359" name="Google Shape;359;p36"/>
              <p:cNvSpPr txBox="1"/>
              <p:nvPr/>
            </p:nvSpPr>
            <p:spPr>
              <a:xfrm>
                <a:off x="4592161" y="5856123"/>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noroeste: </a:t>
                </a:r>
                <a:r>
                  <a:rPr lang="en" sz="1800">
                    <a:solidFill>
                      <a:schemeClr val="dk2"/>
                    </a:solidFill>
                    <a:latin typeface="Consolas"/>
                    <a:ea typeface="Consolas"/>
                    <a:cs typeface="Consolas"/>
                    <a:sym typeface="Consolas"/>
                  </a:rPr>
                  <a:t>&lt;Punto&gt;</a:t>
                </a:r>
                <a:endParaRPr sz="1800">
                  <a:solidFill>
                    <a:schemeClr val="dk2"/>
                  </a:solidFill>
                  <a:latin typeface="Consolas"/>
                  <a:ea typeface="Consolas"/>
                  <a:cs typeface="Consolas"/>
                  <a:sym typeface="Consolas"/>
                </a:endParaRPr>
              </a:p>
            </p:txBody>
          </p:sp>
          <p:sp>
            <p:nvSpPr>
              <p:cNvPr id="360" name="Google Shape;360;p36"/>
              <p:cNvSpPr txBox="1"/>
              <p:nvPr/>
            </p:nvSpPr>
            <p:spPr>
              <a:xfrm>
                <a:off x="4592161" y="6079835"/>
                <a:ext cx="1330500" cy="2238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Consolas"/>
                    <a:ea typeface="Consolas"/>
                    <a:cs typeface="Consolas"/>
                    <a:sym typeface="Consolas"/>
                  </a:rPr>
                  <a:t>sudeste: </a:t>
                </a:r>
                <a:r>
                  <a:rPr lang="en" sz="1800">
                    <a:solidFill>
                      <a:schemeClr val="dk2"/>
                    </a:solidFill>
                    <a:latin typeface="Consolas"/>
                    <a:ea typeface="Consolas"/>
                    <a:cs typeface="Consolas"/>
                    <a:sym typeface="Consolas"/>
                  </a:rPr>
                  <a:t>&lt;Punto&gt;</a:t>
                </a:r>
                <a:endParaRPr sz="1800">
                  <a:solidFill>
                    <a:schemeClr val="dk2"/>
                  </a:solidFill>
                  <a:latin typeface="Consolas"/>
                  <a:ea typeface="Consolas"/>
                  <a:cs typeface="Consolas"/>
                  <a:sym typeface="Consolas"/>
                </a:endParaRPr>
              </a:p>
            </p:txBody>
          </p:sp>
        </p:grpSp>
        <p:sp>
          <p:nvSpPr>
            <p:cNvPr id="361" name="Google Shape;361;p36"/>
            <p:cNvSpPr txBox="1"/>
            <p:nvPr/>
          </p:nvSpPr>
          <p:spPr>
            <a:xfrm>
              <a:off x="4580875" y="5383575"/>
              <a:ext cx="3767700" cy="115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Invariante:</a:t>
              </a:r>
              <a:endParaRPr b="1" sz="1800">
                <a:latin typeface="Proxima Nova"/>
                <a:ea typeface="Proxima Nova"/>
                <a:cs typeface="Proxima Nova"/>
                <a:sym typeface="Proxima Nova"/>
              </a:endParaRPr>
            </a:p>
            <a:p>
              <a:pPr indent="0" lvl="0" marL="0" rtl="0" algn="ctr">
                <a:spcBef>
                  <a:spcPts val="0"/>
                </a:spcBef>
                <a:spcAft>
                  <a:spcPts val="0"/>
                </a:spcAft>
                <a:buNone/>
              </a:pPr>
              <a:r>
                <a:rPr lang="en" sz="1800">
                  <a:latin typeface="Consolas"/>
                  <a:ea typeface="Consolas"/>
                  <a:cs typeface="Consolas"/>
                  <a:sym typeface="Consolas"/>
                </a:rPr>
                <a:t>noroeste.x &lt; sudeste.x</a:t>
              </a:r>
              <a:endParaRPr sz="1800">
                <a:latin typeface="Consolas"/>
                <a:ea typeface="Consolas"/>
                <a:cs typeface="Consolas"/>
                <a:sym typeface="Consolas"/>
              </a:endParaRPr>
            </a:p>
            <a:p>
              <a:pPr indent="0" lvl="0" marL="0" rtl="0" algn="ctr">
                <a:spcBef>
                  <a:spcPts val="0"/>
                </a:spcBef>
                <a:spcAft>
                  <a:spcPts val="0"/>
                </a:spcAft>
                <a:buNone/>
              </a:pPr>
              <a:r>
                <a:rPr lang="en" sz="1800">
                  <a:latin typeface="Consolas"/>
                  <a:ea typeface="Consolas"/>
                  <a:cs typeface="Consolas"/>
                  <a:sym typeface="Consolas"/>
                </a:rPr>
                <a:t>noroeste.y &gt; sudeste.y</a:t>
              </a:r>
              <a:endParaRPr sz="1800">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pic>
        <p:nvPicPr>
          <p:cNvPr id="366" name="Google Shape;366;p37"/>
          <p:cNvPicPr preferRelativeResize="0"/>
          <p:nvPr/>
        </p:nvPicPr>
        <p:blipFill>
          <a:blip r:embed="rId3">
            <a:alphaModFix/>
          </a:blip>
          <a:stretch>
            <a:fillRect/>
          </a:stretch>
        </p:blipFill>
        <p:spPr>
          <a:xfrm>
            <a:off x="-4" y="0"/>
            <a:ext cx="423809" cy="6858002"/>
          </a:xfrm>
          <a:prstGeom prst="rect">
            <a:avLst/>
          </a:prstGeom>
          <a:noFill/>
          <a:ln>
            <a:noFill/>
          </a:ln>
        </p:spPr>
      </p:pic>
      <p:sp>
        <p:nvSpPr>
          <p:cNvPr id="367" name="Google Shape;367;p37"/>
          <p:cNvSpPr txBox="1"/>
          <p:nvPr>
            <p:ph idx="4294967295" type="ctrTitle"/>
          </p:nvPr>
        </p:nvSpPr>
        <p:spPr>
          <a:xfrm>
            <a:off x="-50" y="2133925"/>
            <a:ext cx="9144000" cy="10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rgbClr val="0BA1E6"/>
                </a:solidFill>
              </a:rPr>
              <a:t>Bonus tracks</a:t>
            </a:r>
            <a:endParaRPr b="1" sz="4500">
              <a:solidFill>
                <a:srgbClr val="0BA1E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71" name="Shape 371"/>
        <p:cNvGrpSpPr/>
        <p:nvPr/>
      </p:nvGrpSpPr>
      <p:grpSpPr>
        <a:xfrm>
          <a:off x="0" y="0"/>
          <a:ext cx="0" cy="0"/>
          <a:chOff x="0" y="0"/>
          <a:chExt cx="0" cy="0"/>
        </a:xfrm>
      </p:grpSpPr>
      <p:pic>
        <p:nvPicPr>
          <p:cNvPr id="372" name="Google Shape;372;p38"/>
          <p:cNvPicPr preferRelativeResize="0"/>
          <p:nvPr/>
        </p:nvPicPr>
        <p:blipFill>
          <a:blip r:embed="rId3">
            <a:alphaModFix/>
          </a:blip>
          <a:stretch>
            <a:fillRect/>
          </a:stretch>
        </p:blipFill>
        <p:spPr>
          <a:xfrm>
            <a:off x="0" y="411661"/>
            <a:ext cx="9143999" cy="6034652"/>
          </a:xfrm>
          <a:prstGeom prst="rect">
            <a:avLst/>
          </a:prstGeom>
          <a:noFill/>
          <a:ln>
            <a:noFill/>
          </a:ln>
        </p:spPr>
      </p:pic>
      <p:sp>
        <p:nvSpPr>
          <p:cNvPr id="373" name="Google Shape;373;p38"/>
          <p:cNvSpPr txBox="1"/>
          <p:nvPr/>
        </p:nvSpPr>
        <p:spPr>
          <a:xfrm>
            <a:off x="76200" y="6396025"/>
            <a:ext cx="5521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lt2"/>
                </a:solidFill>
                <a:latin typeface="Consolas"/>
                <a:ea typeface="Consolas"/>
                <a:cs typeface="Consolas"/>
                <a:sym typeface="Consolas"/>
                <a:hlinkClick r:id="rId4">
                  <a:extLst>
                    <a:ext uri="{A12FA001-AC4F-418D-AE19-62706E023703}">
                      <ahyp:hlinkClr val="tx"/>
                    </a:ext>
                  </a:extLst>
                </a:hlinkClick>
              </a:rPr>
              <a:t>https://en.wikipedia.org/wiki/Timeline_of_programming_languages</a:t>
            </a:r>
            <a:endParaRPr sz="1000">
              <a:solidFill>
                <a:schemeClr val="lt2"/>
              </a:solidFill>
              <a:latin typeface="Consolas"/>
              <a:ea typeface="Consolas"/>
              <a:cs typeface="Consolas"/>
              <a:sym typeface="Consolas"/>
            </a:endParaRPr>
          </a:p>
        </p:txBody>
      </p:sp>
      <p:sp>
        <p:nvSpPr>
          <p:cNvPr id="374" name="Google Shape;374;p38"/>
          <p:cNvSpPr txBox="1"/>
          <p:nvPr/>
        </p:nvSpPr>
        <p:spPr>
          <a:xfrm>
            <a:off x="6045200" y="6396025"/>
            <a:ext cx="3014700" cy="381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u="sng">
                <a:solidFill>
                  <a:schemeClr val="hlink"/>
                </a:solidFill>
                <a:latin typeface="Consolas"/>
                <a:ea typeface="Consolas"/>
                <a:cs typeface="Consolas"/>
                <a:sym typeface="Consolas"/>
                <a:hlinkClick r:id="rId5"/>
              </a:rPr>
              <a:t>https://www.levenez.com/lang/</a:t>
            </a:r>
            <a:endParaRPr sz="1000">
              <a:solidFill>
                <a:schemeClr val="lt2"/>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9"/>
          <p:cNvSpPr txBox="1"/>
          <p:nvPr>
            <p:ph idx="4294967295" type="title"/>
          </p:nvPr>
        </p:nvSpPr>
        <p:spPr>
          <a:xfrm>
            <a:off x="311700" y="-16233"/>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Paradigmas de programación</a:t>
            </a:r>
            <a:endParaRPr/>
          </a:p>
        </p:txBody>
      </p:sp>
      <p:pic>
        <p:nvPicPr>
          <p:cNvPr id="380" name="Google Shape;380;p39"/>
          <p:cNvPicPr preferRelativeResize="0"/>
          <p:nvPr/>
        </p:nvPicPr>
        <p:blipFill>
          <a:blip r:embed="rId3">
            <a:alphaModFix/>
          </a:blip>
          <a:stretch>
            <a:fillRect/>
          </a:stretch>
        </p:blipFill>
        <p:spPr>
          <a:xfrm>
            <a:off x="152400" y="747267"/>
            <a:ext cx="8839201" cy="4595832"/>
          </a:xfrm>
          <a:prstGeom prst="rect">
            <a:avLst/>
          </a:prstGeom>
          <a:noFill/>
          <a:ln>
            <a:noFill/>
          </a:ln>
        </p:spPr>
      </p:pic>
      <p:sp>
        <p:nvSpPr>
          <p:cNvPr id="381" name="Google Shape;381;p39"/>
          <p:cNvSpPr txBox="1"/>
          <p:nvPr/>
        </p:nvSpPr>
        <p:spPr>
          <a:xfrm>
            <a:off x="152400" y="5823850"/>
            <a:ext cx="8839200" cy="81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https://en.wikipedia.org/wiki/Comparison_of_programming_paradigms</a:t>
            </a:r>
            <a:endParaRPr/>
          </a:p>
          <a:p>
            <a:pPr indent="0" lvl="0" marL="0" rtl="0" algn="l">
              <a:spcBef>
                <a:spcPts val="0"/>
              </a:spcBef>
              <a:spcAft>
                <a:spcPts val="0"/>
              </a:spcAft>
              <a:buNone/>
            </a:pPr>
            <a:r>
              <a:rPr lang="en" u="sng">
                <a:solidFill>
                  <a:schemeClr val="hlink"/>
                </a:solidFill>
                <a:hlinkClick r:id="rId5"/>
              </a:rPr>
              <a:t>https://en.wikipedia.org/wiki/Comparison_of_multi-paradigm_programming_languages</a:t>
            </a:r>
            <a:endParaRPr/>
          </a:p>
          <a:p>
            <a:pPr indent="0" lvl="0" marL="0" rtl="0" algn="l">
              <a:spcBef>
                <a:spcPts val="0"/>
              </a:spcBef>
              <a:spcAft>
                <a:spcPts val="0"/>
              </a:spcAft>
              <a:buNone/>
            </a:pPr>
            <a:r>
              <a:rPr lang="en" u="sng">
                <a:solidFill>
                  <a:schemeClr val="hlink"/>
                </a:solidFill>
                <a:hlinkClick r:id="rId6"/>
              </a:rPr>
              <a:t>https://trends.google.com/trends/explore?date=all&amp;q=object%20oriented,functional%20programming</a:t>
            </a:r>
            <a:endParaRPr/>
          </a:p>
        </p:txBody>
      </p:sp>
      <p:sp>
        <p:nvSpPr>
          <p:cNvPr id="382" name="Google Shape;382;p39"/>
          <p:cNvSpPr txBox="1"/>
          <p:nvPr/>
        </p:nvSpPr>
        <p:spPr>
          <a:xfrm>
            <a:off x="536755" y="5410926"/>
            <a:ext cx="5610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C</a:t>
            </a:r>
            <a:endParaRPr b="1" sz="1800">
              <a:latin typeface="Proxima Nova"/>
              <a:ea typeface="Proxima Nova"/>
              <a:cs typeface="Proxima Nova"/>
              <a:sym typeface="Proxima Nova"/>
            </a:endParaRPr>
          </a:p>
        </p:txBody>
      </p:sp>
      <p:sp>
        <p:nvSpPr>
          <p:cNvPr id="383" name="Google Shape;383;p39"/>
          <p:cNvSpPr txBox="1"/>
          <p:nvPr/>
        </p:nvSpPr>
        <p:spPr>
          <a:xfrm>
            <a:off x="1599372" y="5410925"/>
            <a:ext cx="13362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Smalltalk</a:t>
            </a:r>
            <a:endParaRPr b="1" sz="1800">
              <a:latin typeface="Proxima Nova"/>
              <a:ea typeface="Proxima Nova"/>
              <a:cs typeface="Proxima Nova"/>
              <a:sym typeface="Proxima Nova"/>
            </a:endParaRPr>
          </a:p>
        </p:txBody>
      </p:sp>
      <p:sp>
        <p:nvSpPr>
          <p:cNvPr id="384" name="Google Shape;384;p39"/>
          <p:cNvSpPr txBox="1"/>
          <p:nvPr/>
        </p:nvSpPr>
        <p:spPr>
          <a:xfrm>
            <a:off x="3072292" y="5410925"/>
            <a:ext cx="13362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Erlang</a:t>
            </a:r>
            <a:endParaRPr b="1" sz="1800">
              <a:latin typeface="Proxima Nova"/>
              <a:ea typeface="Proxima Nova"/>
              <a:cs typeface="Proxima Nova"/>
              <a:sym typeface="Proxima Nova"/>
            </a:endParaRPr>
          </a:p>
        </p:txBody>
      </p:sp>
      <p:sp>
        <p:nvSpPr>
          <p:cNvPr id="385" name="Google Shape;385;p39"/>
          <p:cNvSpPr txBox="1"/>
          <p:nvPr/>
        </p:nvSpPr>
        <p:spPr>
          <a:xfrm>
            <a:off x="4748692" y="5410925"/>
            <a:ext cx="13362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Prolog</a:t>
            </a:r>
            <a:endParaRPr b="1" sz="1800">
              <a:latin typeface="Proxima Nova"/>
              <a:ea typeface="Proxima Nova"/>
              <a:cs typeface="Proxima Nova"/>
              <a:sym typeface="Proxima Nova"/>
            </a:endParaRPr>
          </a:p>
        </p:txBody>
      </p:sp>
      <p:sp>
        <p:nvSpPr>
          <p:cNvPr id="386" name="Google Shape;386;p39"/>
          <p:cNvSpPr txBox="1"/>
          <p:nvPr/>
        </p:nvSpPr>
        <p:spPr>
          <a:xfrm>
            <a:off x="6044092" y="5410925"/>
            <a:ext cx="13362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Lisp</a:t>
            </a:r>
            <a:endParaRPr b="1" sz="1800">
              <a:latin typeface="Proxima Nova"/>
              <a:ea typeface="Proxima Nova"/>
              <a:cs typeface="Proxima Nova"/>
              <a:sym typeface="Proxima Nova"/>
            </a:endParaRPr>
          </a:p>
        </p:txBody>
      </p:sp>
      <p:sp>
        <p:nvSpPr>
          <p:cNvPr id="387" name="Google Shape;387;p39"/>
          <p:cNvSpPr txBox="1"/>
          <p:nvPr/>
        </p:nvSpPr>
        <p:spPr>
          <a:xfrm>
            <a:off x="7568092" y="5410925"/>
            <a:ext cx="1336200" cy="4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SQL</a:t>
            </a:r>
            <a:endParaRPr b="1" sz="18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grpSp>
        <p:nvGrpSpPr>
          <p:cNvPr id="392" name="Google Shape;392;p40"/>
          <p:cNvGrpSpPr/>
          <p:nvPr/>
        </p:nvGrpSpPr>
        <p:grpSpPr>
          <a:xfrm>
            <a:off x="639929" y="2620825"/>
            <a:ext cx="1959665" cy="1616825"/>
            <a:chOff x="773853" y="2620821"/>
            <a:chExt cx="1691700" cy="1616825"/>
          </a:xfrm>
        </p:grpSpPr>
        <p:sp>
          <p:nvSpPr>
            <p:cNvPr id="393" name="Google Shape;393;p40"/>
            <p:cNvSpPr txBox="1"/>
            <p:nvPr/>
          </p:nvSpPr>
          <p:spPr>
            <a:xfrm>
              <a:off x="773853" y="2620821"/>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Objeto</a:t>
              </a:r>
              <a:endParaRPr b="1" sz="1800">
                <a:latin typeface="Proxima Nova"/>
                <a:ea typeface="Proxima Nova"/>
                <a:cs typeface="Proxima Nova"/>
                <a:sym typeface="Proxima Nova"/>
              </a:endParaRPr>
            </a:p>
          </p:txBody>
        </p:sp>
        <p:sp>
          <p:nvSpPr>
            <p:cNvPr id="394" name="Google Shape;394;p40"/>
            <p:cNvSpPr txBox="1"/>
            <p:nvPr/>
          </p:nvSpPr>
          <p:spPr>
            <a:xfrm>
              <a:off x="773853" y="31594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Estado</a:t>
              </a:r>
              <a:endParaRPr sz="1800">
                <a:latin typeface="Proxima Nova"/>
                <a:ea typeface="Proxima Nova"/>
                <a:cs typeface="Proxima Nova"/>
                <a:sym typeface="Proxima Nova"/>
              </a:endParaRPr>
            </a:p>
          </p:txBody>
        </p:sp>
        <p:sp>
          <p:nvSpPr>
            <p:cNvPr id="395" name="Google Shape;395;p40"/>
            <p:cNvSpPr txBox="1"/>
            <p:nvPr/>
          </p:nvSpPr>
          <p:spPr>
            <a:xfrm>
              <a:off x="773853" y="36985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Comportamiento</a:t>
              </a:r>
              <a:endParaRPr sz="1800">
                <a:latin typeface="Proxima Nova"/>
                <a:ea typeface="Proxima Nova"/>
                <a:cs typeface="Proxima Nova"/>
                <a:sym typeface="Proxima Nova"/>
              </a:endParaRPr>
            </a:p>
          </p:txBody>
        </p:sp>
      </p:grpSp>
      <p:grpSp>
        <p:nvGrpSpPr>
          <p:cNvPr id="396" name="Google Shape;396;p40"/>
          <p:cNvGrpSpPr/>
          <p:nvPr/>
        </p:nvGrpSpPr>
        <p:grpSpPr>
          <a:xfrm>
            <a:off x="3303225" y="504150"/>
            <a:ext cx="1959665" cy="1616825"/>
            <a:chOff x="773853" y="2620821"/>
            <a:chExt cx="1691700" cy="1616825"/>
          </a:xfrm>
        </p:grpSpPr>
        <p:sp>
          <p:nvSpPr>
            <p:cNvPr id="397" name="Google Shape;397;p40"/>
            <p:cNvSpPr txBox="1"/>
            <p:nvPr/>
          </p:nvSpPr>
          <p:spPr>
            <a:xfrm>
              <a:off x="773853" y="2620821"/>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Objeto</a:t>
              </a:r>
              <a:endParaRPr b="1" sz="1800">
                <a:latin typeface="Proxima Nova"/>
                <a:ea typeface="Proxima Nova"/>
                <a:cs typeface="Proxima Nova"/>
                <a:sym typeface="Proxima Nova"/>
              </a:endParaRPr>
            </a:p>
          </p:txBody>
        </p:sp>
        <p:sp>
          <p:nvSpPr>
            <p:cNvPr id="398" name="Google Shape;398;p40"/>
            <p:cNvSpPr txBox="1"/>
            <p:nvPr/>
          </p:nvSpPr>
          <p:spPr>
            <a:xfrm>
              <a:off x="773853" y="31594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Estado</a:t>
              </a:r>
              <a:endParaRPr sz="1800">
                <a:latin typeface="Proxima Nova"/>
                <a:ea typeface="Proxima Nova"/>
                <a:cs typeface="Proxima Nova"/>
                <a:sym typeface="Proxima Nova"/>
              </a:endParaRPr>
            </a:p>
          </p:txBody>
        </p:sp>
        <p:sp>
          <p:nvSpPr>
            <p:cNvPr id="399" name="Google Shape;399;p40"/>
            <p:cNvSpPr txBox="1"/>
            <p:nvPr/>
          </p:nvSpPr>
          <p:spPr>
            <a:xfrm>
              <a:off x="773853" y="36985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Comportamiento</a:t>
              </a:r>
              <a:endParaRPr sz="1800">
                <a:latin typeface="Proxima Nova"/>
                <a:ea typeface="Proxima Nova"/>
                <a:cs typeface="Proxima Nova"/>
                <a:sym typeface="Proxima Nova"/>
              </a:endParaRPr>
            </a:p>
          </p:txBody>
        </p:sp>
      </p:grpSp>
      <p:grpSp>
        <p:nvGrpSpPr>
          <p:cNvPr id="400" name="Google Shape;400;p40"/>
          <p:cNvGrpSpPr/>
          <p:nvPr/>
        </p:nvGrpSpPr>
        <p:grpSpPr>
          <a:xfrm>
            <a:off x="2708487" y="4530525"/>
            <a:ext cx="1959665" cy="1616825"/>
            <a:chOff x="773853" y="2620821"/>
            <a:chExt cx="1691700" cy="1616825"/>
          </a:xfrm>
        </p:grpSpPr>
        <p:sp>
          <p:nvSpPr>
            <p:cNvPr id="401" name="Google Shape;401;p40"/>
            <p:cNvSpPr txBox="1"/>
            <p:nvPr/>
          </p:nvSpPr>
          <p:spPr>
            <a:xfrm>
              <a:off x="773853" y="2620821"/>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Objeto</a:t>
              </a:r>
              <a:endParaRPr b="1" sz="1800">
                <a:latin typeface="Proxima Nova"/>
                <a:ea typeface="Proxima Nova"/>
                <a:cs typeface="Proxima Nova"/>
                <a:sym typeface="Proxima Nova"/>
              </a:endParaRPr>
            </a:p>
          </p:txBody>
        </p:sp>
        <p:sp>
          <p:nvSpPr>
            <p:cNvPr id="402" name="Google Shape;402;p40"/>
            <p:cNvSpPr txBox="1"/>
            <p:nvPr/>
          </p:nvSpPr>
          <p:spPr>
            <a:xfrm>
              <a:off x="773853" y="31594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Estado</a:t>
              </a:r>
              <a:endParaRPr sz="1800">
                <a:latin typeface="Proxima Nova"/>
                <a:ea typeface="Proxima Nova"/>
                <a:cs typeface="Proxima Nova"/>
                <a:sym typeface="Proxima Nova"/>
              </a:endParaRPr>
            </a:p>
          </p:txBody>
        </p:sp>
        <p:sp>
          <p:nvSpPr>
            <p:cNvPr id="403" name="Google Shape;403;p40"/>
            <p:cNvSpPr txBox="1"/>
            <p:nvPr/>
          </p:nvSpPr>
          <p:spPr>
            <a:xfrm>
              <a:off x="773853" y="36985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Comportamiento</a:t>
              </a:r>
              <a:endParaRPr sz="1800">
                <a:latin typeface="Proxima Nova"/>
                <a:ea typeface="Proxima Nova"/>
                <a:cs typeface="Proxima Nova"/>
                <a:sym typeface="Proxima Nova"/>
              </a:endParaRPr>
            </a:p>
          </p:txBody>
        </p:sp>
      </p:grpSp>
      <p:grpSp>
        <p:nvGrpSpPr>
          <p:cNvPr id="404" name="Google Shape;404;p40"/>
          <p:cNvGrpSpPr/>
          <p:nvPr/>
        </p:nvGrpSpPr>
        <p:grpSpPr>
          <a:xfrm>
            <a:off x="5895175" y="4380000"/>
            <a:ext cx="1959665" cy="1616825"/>
            <a:chOff x="773853" y="2620821"/>
            <a:chExt cx="1691700" cy="1616825"/>
          </a:xfrm>
        </p:grpSpPr>
        <p:sp>
          <p:nvSpPr>
            <p:cNvPr id="405" name="Google Shape;405;p40"/>
            <p:cNvSpPr txBox="1"/>
            <p:nvPr/>
          </p:nvSpPr>
          <p:spPr>
            <a:xfrm>
              <a:off x="773853" y="2620821"/>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Objeto</a:t>
              </a:r>
              <a:endParaRPr b="1" sz="1800">
                <a:latin typeface="Proxima Nova"/>
                <a:ea typeface="Proxima Nova"/>
                <a:cs typeface="Proxima Nova"/>
                <a:sym typeface="Proxima Nova"/>
              </a:endParaRPr>
            </a:p>
          </p:txBody>
        </p:sp>
        <p:sp>
          <p:nvSpPr>
            <p:cNvPr id="406" name="Google Shape;406;p40"/>
            <p:cNvSpPr txBox="1"/>
            <p:nvPr/>
          </p:nvSpPr>
          <p:spPr>
            <a:xfrm>
              <a:off x="773853" y="31594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Estado</a:t>
              </a:r>
              <a:endParaRPr sz="1800">
                <a:latin typeface="Proxima Nova"/>
                <a:ea typeface="Proxima Nova"/>
                <a:cs typeface="Proxima Nova"/>
                <a:sym typeface="Proxima Nova"/>
              </a:endParaRPr>
            </a:p>
          </p:txBody>
        </p:sp>
        <p:sp>
          <p:nvSpPr>
            <p:cNvPr id="407" name="Google Shape;407;p40"/>
            <p:cNvSpPr txBox="1"/>
            <p:nvPr/>
          </p:nvSpPr>
          <p:spPr>
            <a:xfrm>
              <a:off x="773853" y="36985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Comportamiento</a:t>
              </a:r>
              <a:endParaRPr sz="1800">
                <a:latin typeface="Proxima Nova"/>
                <a:ea typeface="Proxima Nova"/>
                <a:cs typeface="Proxima Nova"/>
                <a:sym typeface="Proxima Nova"/>
              </a:endParaRPr>
            </a:p>
          </p:txBody>
        </p:sp>
      </p:grpSp>
      <p:grpSp>
        <p:nvGrpSpPr>
          <p:cNvPr id="408" name="Google Shape;408;p40"/>
          <p:cNvGrpSpPr/>
          <p:nvPr/>
        </p:nvGrpSpPr>
        <p:grpSpPr>
          <a:xfrm>
            <a:off x="6300032" y="1812175"/>
            <a:ext cx="1959665" cy="1616825"/>
            <a:chOff x="773853" y="2620821"/>
            <a:chExt cx="1691700" cy="1616825"/>
          </a:xfrm>
        </p:grpSpPr>
        <p:sp>
          <p:nvSpPr>
            <p:cNvPr id="409" name="Google Shape;409;p40"/>
            <p:cNvSpPr txBox="1"/>
            <p:nvPr/>
          </p:nvSpPr>
          <p:spPr>
            <a:xfrm>
              <a:off x="773853" y="2620821"/>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Objeto</a:t>
              </a:r>
              <a:endParaRPr b="1" sz="1800">
                <a:latin typeface="Proxima Nova"/>
                <a:ea typeface="Proxima Nova"/>
                <a:cs typeface="Proxima Nova"/>
                <a:sym typeface="Proxima Nova"/>
              </a:endParaRPr>
            </a:p>
          </p:txBody>
        </p:sp>
        <p:sp>
          <p:nvSpPr>
            <p:cNvPr id="410" name="Google Shape;410;p40"/>
            <p:cNvSpPr txBox="1"/>
            <p:nvPr/>
          </p:nvSpPr>
          <p:spPr>
            <a:xfrm>
              <a:off x="773853" y="31594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Estado</a:t>
              </a:r>
              <a:endParaRPr sz="1800">
                <a:latin typeface="Proxima Nova"/>
                <a:ea typeface="Proxima Nova"/>
                <a:cs typeface="Proxima Nova"/>
                <a:sym typeface="Proxima Nova"/>
              </a:endParaRPr>
            </a:p>
          </p:txBody>
        </p:sp>
        <p:sp>
          <p:nvSpPr>
            <p:cNvPr id="411" name="Google Shape;411;p40"/>
            <p:cNvSpPr txBox="1"/>
            <p:nvPr/>
          </p:nvSpPr>
          <p:spPr>
            <a:xfrm>
              <a:off x="773853" y="3698546"/>
              <a:ext cx="1691700" cy="5391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Comportamiento</a:t>
              </a:r>
              <a:endParaRPr sz="1800">
                <a:latin typeface="Proxima Nova"/>
                <a:ea typeface="Proxima Nova"/>
                <a:cs typeface="Proxima Nova"/>
                <a:sym typeface="Proxima Nova"/>
              </a:endParaRPr>
            </a:p>
          </p:txBody>
        </p:sp>
      </p:grpSp>
      <p:sp>
        <p:nvSpPr>
          <p:cNvPr id="412" name="Google Shape;412;p40"/>
          <p:cNvSpPr txBox="1"/>
          <p:nvPr/>
        </p:nvSpPr>
        <p:spPr>
          <a:xfrm>
            <a:off x="3490175" y="2784600"/>
            <a:ext cx="16917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Proxima Nova"/>
                <a:ea typeface="Proxima Nova"/>
                <a:cs typeface="Proxima Nova"/>
                <a:sym typeface="Proxima Nova"/>
              </a:rPr>
              <a:t>Mensajes</a:t>
            </a:r>
            <a:endParaRPr b="1" sz="1800">
              <a:solidFill>
                <a:schemeClr val="dk2"/>
              </a:solidFill>
              <a:latin typeface="Proxima Nova"/>
              <a:ea typeface="Proxima Nova"/>
              <a:cs typeface="Proxima Nova"/>
              <a:sym typeface="Proxima Nova"/>
            </a:endParaRPr>
          </a:p>
        </p:txBody>
      </p:sp>
      <p:sp>
        <p:nvSpPr>
          <p:cNvPr id="413" name="Google Shape;413;p40"/>
          <p:cNvSpPr/>
          <p:nvPr/>
        </p:nvSpPr>
        <p:spPr>
          <a:xfrm rot="1758053">
            <a:off x="5333926" y="1505208"/>
            <a:ext cx="921953" cy="18817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rot="-488281">
            <a:off x="4722538" y="4967089"/>
            <a:ext cx="921883" cy="18820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rot="-1589851">
            <a:off x="4231565" y="3876147"/>
            <a:ext cx="2048821" cy="18809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rot="-7760828">
            <a:off x="1506120" y="4843340"/>
            <a:ext cx="1382612" cy="18822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rot="-1854371">
            <a:off x="1910711" y="1919088"/>
            <a:ext cx="1382502" cy="18851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rot="8841082">
            <a:off x="1136166" y="1635617"/>
            <a:ext cx="2206546" cy="18823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rot="5922474">
            <a:off x="2478373" y="3231664"/>
            <a:ext cx="2048918" cy="18817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rot="10427866">
            <a:off x="4722526" y="5324414"/>
            <a:ext cx="921896" cy="18830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p41"/>
          <p:cNvPicPr preferRelativeResize="0"/>
          <p:nvPr/>
        </p:nvPicPr>
        <p:blipFill>
          <a:blip r:embed="rId3">
            <a:alphaModFix/>
          </a:blip>
          <a:stretch>
            <a:fillRect/>
          </a:stretch>
        </p:blipFill>
        <p:spPr>
          <a:xfrm>
            <a:off x="-4" y="0"/>
            <a:ext cx="423809" cy="6858002"/>
          </a:xfrm>
          <a:prstGeom prst="rect">
            <a:avLst/>
          </a:prstGeom>
          <a:noFill/>
          <a:ln>
            <a:noFill/>
          </a:ln>
        </p:spPr>
      </p:pic>
      <p:pic>
        <p:nvPicPr>
          <p:cNvPr id="426" name="Google Shape;426;p41"/>
          <p:cNvPicPr preferRelativeResize="0"/>
          <p:nvPr/>
        </p:nvPicPr>
        <p:blipFill>
          <a:blip r:embed="rId4">
            <a:alphaModFix/>
          </a:blip>
          <a:stretch>
            <a:fillRect/>
          </a:stretch>
        </p:blipFill>
        <p:spPr>
          <a:xfrm>
            <a:off x="8720196" y="0"/>
            <a:ext cx="423809" cy="6858002"/>
          </a:xfrm>
          <a:prstGeom prst="rect">
            <a:avLst/>
          </a:prstGeom>
          <a:noFill/>
          <a:ln>
            <a:noFill/>
          </a:ln>
        </p:spPr>
      </p:pic>
      <p:pic>
        <p:nvPicPr>
          <p:cNvPr id="427" name="Google Shape;427;p41"/>
          <p:cNvPicPr preferRelativeResize="0"/>
          <p:nvPr/>
        </p:nvPicPr>
        <p:blipFill rotWithShape="1">
          <a:blip r:embed="rId5">
            <a:alphaModFix/>
          </a:blip>
          <a:srcRect b="52487" l="18865" r="17011" t="29108"/>
          <a:stretch/>
        </p:blipFill>
        <p:spPr>
          <a:xfrm>
            <a:off x="645662" y="6082488"/>
            <a:ext cx="3708150" cy="505651"/>
          </a:xfrm>
          <a:prstGeom prst="rect">
            <a:avLst/>
          </a:prstGeom>
          <a:noFill/>
          <a:ln>
            <a:noFill/>
          </a:ln>
        </p:spPr>
      </p:pic>
      <p:pic>
        <p:nvPicPr>
          <p:cNvPr id="428" name="Google Shape;428;p41"/>
          <p:cNvPicPr preferRelativeResize="0"/>
          <p:nvPr/>
        </p:nvPicPr>
        <p:blipFill rotWithShape="1">
          <a:blip r:embed="rId5">
            <a:alphaModFix/>
          </a:blip>
          <a:srcRect b="11254" l="23517" r="22381" t="54620"/>
          <a:stretch/>
        </p:blipFill>
        <p:spPr>
          <a:xfrm>
            <a:off x="5418406" y="5866538"/>
            <a:ext cx="3128776" cy="937576"/>
          </a:xfrm>
          <a:prstGeom prst="rect">
            <a:avLst/>
          </a:prstGeom>
          <a:noFill/>
          <a:ln>
            <a:noFill/>
          </a:ln>
        </p:spPr>
      </p:pic>
      <p:pic>
        <p:nvPicPr>
          <p:cNvPr id="429" name="Google Shape;429;p41"/>
          <p:cNvPicPr preferRelativeResize="0"/>
          <p:nvPr/>
        </p:nvPicPr>
        <p:blipFill>
          <a:blip r:embed="rId6">
            <a:alphaModFix/>
          </a:blip>
          <a:stretch>
            <a:fillRect/>
          </a:stretch>
        </p:blipFill>
        <p:spPr>
          <a:xfrm>
            <a:off x="236975" y="715850"/>
            <a:ext cx="8670050" cy="487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524325" y="435400"/>
            <a:ext cx="2816524" cy="2993601"/>
          </a:xfrm>
          <a:prstGeom prst="rect">
            <a:avLst/>
          </a:prstGeom>
          <a:noFill/>
          <a:ln>
            <a:noFill/>
          </a:ln>
          <a:effectLst>
            <a:outerShdw blurRad="57150" rotWithShape="0" algn="bl" dir="5400000" dist="19050">
              <a:srgbClr val="000000">
                <a:alpha val="50000"/>
              </a:srgbClr>
            </a:outerShdw>
          </a:effectLst>
        </p:spPr>
      </p:pic>
      <p:grpSp>
        <p:nvGrpSpPr>
          <p:cNvPr id="74" name="Google Shape;74;p15"/>
          <p:cNvGrpSpPr/>
          <p:nvPr/>
        </p:nvGrpSpPr>
        <p:grpSpPr>
          <a:xfrm>
            <a:off x="4159650" y="716500"/>
            <a:ext cx="1927225" cy="1651059"/>
            <a:chOff x="4159650" y="716500"/>
            <a:chExt cx="1927225" cy="1651059"/>
          </a:xfrm>
        </p:grpSpPr>
        <p:sp>
          <p:nvSpPr>
            <p:cNvPr id="75" name="Google Shape;75;p15"/>
            <p:cNvSpPr txBox="1"/>
            <p:nvPr/>
          </p:nvSpPr>
          <p:spPr>
            <a:xfrm>
              <a:off x="4159675" y="716500"/>
              <a:ext cx="1927200" cy="412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Tamagotchi</a:t>
              </a:r>
              <a:endParaRPr b="1" sz="1800">
                <a:latin typeface="Proxima Nova"/>
                <a:ea typeface="Proxima Nova"/>
                <a:cs typeface="Proxima Nova"/>
                <a:sym typeface="Proxima Nova"/>
              </a:endParaRPr>
            </a:p>
          </p:txBody>
        </p:sp>
        <p:sp>
          <p:nvSpPr>
            <p:cNvPr id="76" name="Google Shape;76;p15"/>
            <p:cNvSpPr txBox="1"/>
            <p:nvPr/>
          </p:nvSpPr>
          <p:spPr>
            <a:xfrm>
              <a:off x="4159665" y="1129184"/>
              <a:ext cx="1927200" cy="412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Proxima Nova"/>
                  <a:ea typeface="Proxima Nova"/>
                  <a:cs typeface="Proxima Nova"/>
                  <a:sym typeface="Proxima Nova"/>
                </a:rPr>
                <a:t>e</a:t>
              </a:r>
              <a:r>
                <a:rPr lang="en" sz="1800">
                  <a:solidFill>
                    <a:srgbClr val="0000FF"/>
                  </a:solidFill>
                  <a:latin typeface="Proxima Nova"/>
                  <a:ea typeface="Proxima Nova"/>
                  <a:cs typeface="Proxima Nova"/>
                  <a:sym typeface="Proxima Nova"/>
                </a:rPr>
                <a:t>stado de </a:t>
              </a:r>
              <a:r>
                <a:rPr lang="en" sz="1800">
                  <a:solidFill>
                    <a:srgbClr val="0000FF"/>
                  </a:solidFill>
                  <a:latin typeface="Proxima Nova"/>
                  <a:ea typeface="Proxima Nova"/>
                  <a:cs typeface="Proxima Nova"/>
                  <a:sym typeface="Proxima Nova"/>
                </a:rPr>
                <a:t>ánimo</a:t>
              </a:r>
              <a:endParaRPr sz="1800">
                <a:solidFill>
                  <a:srgbClr val="0000FF"/>
                </a:solidFill>
                <a:latin typeface="Proxima Nova"/>
                <a:ea typeface="Proxima Nova"/>
                <a:cs typeface="Proxima Nova"/>
                <a:sym typeface="Proxima Nova"/>
              </a:endParaRPr>
            </a:p>
          </p:txBody>
        </p:sp>
        <p:sp>
          <p:nvSpPr>
            <p:cNvPr id="77" name="Google Shape;77;p15"/>
            <p:cNvSpPr txBox="1"/>
            <p:nvPr/>
          </p:nvSpPr>
          <p:spPr>
            <a:xfrm>
              <a:off x="4159665" y="1541971"/>
              <a:ext cx="1927200" cy="412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Proxima Nova"/>
                  <a:ea typeface="Proxima Nova"/>
                  <a:cs typeface="Proxima Nova"/>
                  <a:sym typeface="Proxima Nova"/>
                </a:rPr>
                <a:t>hambre</a:t>
              </a:r>
              <a:endParaRPr sz="1800">
                <a:solidFill>
                  <a:schemeClr val="accent5"/>
                </a:solidFill>
                <a:latin typeface="Proxima Nova"/>
                <a:ea typeface="Proxima Nova"/>
                <a:cs typeface="Proxima Nova"/>
                <a:sym typeface="Proxima Nova"/>
              </a:endParaRPr>
            </a:p>
          </p:txBody>
        </p:sp>
        <p:sp>
          <p:nvSpPr>
            <p:cNvPr id="78" name="Google Shape;78;p15"/>
            <p:cNvSpPr txBox="1"/>
            <p:nvPr/>
          </p:nvSpPr>
          <p:spPr>
            <a:xfrm>
              <a:off x="4159650" y="1954759"/>
              <a:ext cx="1927200" cy="412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energía</a:t>
              </a:r>
              <a:endParaRPr sz="1800">
                <a:solidFill>
                  <a:schemeClr val="dk2"/>
                </a:solidFill>
                <a:latin typeface="Proxima Nova"/>
                <a:ea typeface="Proxima Nova"/>
                <a:cs typeface="Proxima Nova"/>
                <a:sym typeface="Proxima Nova"/>
              </a:endParaRPr>
            </a:p>
          </p:txBody>
        </p:sp>
      </p:grpSp>
      <p:grpSp>
        <p:nvGrpSpPr>
          <p:cNvPr id="79" name="Google Shape;79;p15"/>
          <p:cNvGrpSpPr/>
          <p:nvPr/>
        </p:nvGrpSpPr>
        <p:grpSpPr>
          <a:xfrm>
            <a:off x="853550" y="3233784"/>
            <a:ext cx="7341950" cy="3175300"/>
            <a:chOff x="853550" y="3233784"/>
            <a:chExt cx="7341950" cy="3175300"/>
          </a:xfrm>
        </p:grpSpPr>
        <p:sp>
          <p:nvSpPr>
            <p:cNvPr id="80" name="Google Shape;80;p15"/>
            <p:cNvSpPr txBox="1"/>
            <p:nvPr/>
          </p:nvSpPr>
          <p:spPr>
            <a:xfrm>
              <a:off x="853550" y="5170684"/>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dormir</a:t>
              </a:r>
              <a:endParaRPr sz="1800">
                <a:solidFill>
                  <a:schemeClr val="accent3"/>
                </a:solidFill>
                <a:latin typeface="Proxima Nova"/>
                <a:ea typeface="Proxima Nova"/>
                <a:cs typeface="Proxima Nova"/>
                <a:sym typeface="Proxima Nova"/>
              </a:endParaRPr>
            </a:p>
          </p:txBody>
        </p:sp>
        <p:sp>
          <p:nvSpPr>
            <p:cNvPr id="81" name="Google Shape;81;p15"/>
            <p:cNvSpPr txBox="1"/>
            <p:nvPr/>
          </p:nvSpPr>
          <p:spPr>
            <a:xfrm>
              <a:off x="853550" y="5583484"/>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 energía</a:t>
              </a:r>
              <a:endParaRPr sz="1800">
                <a:solidFill>
                  <a:schemeClr val="dk2"/>
                </a:solidFill>
                <a:latin typeface="Proxima Nova"/>
                <a:ea typeface="Proxima Nova"/>
                <a:cs typeface="Proxima Nova"/>
                <a:sym typeface="Proxima Nova"/>
              </a:endParaRPr>
            </a:p>
          </p:txBody>
        </p:sp>
        <p:sp>
          <p:nvSpPr>
            <p:cNvPr id="82" name="Google Shape;82;p15"/>
            <p:cNvSpPr txBox="1"/>
            <p:nvPr/>
          </p:nvSpPr>
          <p:spPr>
            <a:xfrm>
              <a:off x="853550" y="5996284"/>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Proxima Nova"/>
                  <a:ea typeface="Proxima Nova"/>
                  <a:cs typeface="Proxima Nova"/>
                  <a:sym typeface="Proxima Nova"/>
                </a:rPr>
                <a:t>⬆ hambre</a:t>
              </a:r>
              <a:endParaRPr sz="1800">
                <a:solidFill>
                  <a:schemeClr val="accent5"/>
                </a:solidFill>
                <a:latin typeface="Proxima Nova"/>
                <a:ea typeface="Proxima Nova"/>
                <a:cs typeface="Proxima Nova"/>
                <a:sym typeface="Proxima Nova"/>
              </a:endParaRPr>
            </a:p>
          </p:txBody>
        </p:sp>
        <p:sp>
          <p:nvSpPr>
            <p:cNvPr id="83" name="Google Shape;83;p15"/>
            <p:cNvSpPr txBox="1"/>
            <p:nvPr/>
          </p:nvSpPr>
          <p:spPr>
            <a:xfrm>
              <a:off x="3560925" y="5170671"/>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jugar</a:t>
              </a:r>
              <a:endParaRPr sz="1800">
                <a:solidFill>
                  <a:schemeClr val="accent3"/>
                </a:solidFill>
                <a:latin typeface="Proxima Nova"/>
                <a:ea typeface="Proxima Nova"/>
                <a:cs typeface="Proxima Nova"/>
                <a:sym typeface="Proxima Nova"/>
              </a:endParaRPr>
            </a:p>
          </p:txBody>
        </p:sp>
        <p:sp>
          <p:nvSpPr>
            <p:cNvPr id="84" name="Google Shape;84;p15"/>
            <p:cNvSpPr txBox="1"/>
            <p:nvPr/>
          </p:nvSpPr>
          <p:spPr>
            <a:xfrm>
              <a:off x="3560925" y="5583471"/>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Proxima Nova"/>
                  <a:ea typeface="Proxima Nova"/>
                  <a:cs typeface="Proxima Nova"/>
                  <a:sym typeface="Proxima Nova"/>
                </a:rPr>
                <a:t>⬆ ánimo</a:t>
              </a:r>
              <a:endParaRPr sz="1800">
                <a:solidFill>
                  <a:srgbClr val="0000FF"/>
                </a:solidFill>
                <a:latin typeface="Proxima Nova"/>
                <a:ea typeface="Proxima Nova"/>
                <a:cs typeface="Proxima Nova"/>
                <a:sym typeface="Proxima Nova"/>
              </a:endParaRPr>
            </a:p>
          </p:txBody>
        </p:sp>
        <p:sp>
          <p:nvSpPr>
            <p:cNvPr id="85" name="Google Shape;85;p15"/>
            <p:cNvSpPr txBox="1"/>
            <p:nvPr/>
          </p:nvSpPr>
          <p:spPr>
            <a:xfrm>
              <a:off x="3560925" y="5996271"/>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 energía</a:t>
              </a:r>
              <a:endParaRPr sz="1800">
                <a:solidFill>
                  <a:schemeClr val="dk2"/>
                </a:solidFill>
                <a:latin typeface="Proxima Nova"/>
                <a:ea typeface="Proxima Nova"/>
                <a:cs typeface="Proxima Nova"/>
                <a:sym typeface="Proxima Nova"/>
              </a:endParaRPr>
            </a:p>
          </p:txBody>
        </p:sp>
        <p:sp>
          <p:nvSpPr>
            <p:cNvPr id="86" name="Google Shape;86;p15"/>
            <p:cNvSpPr txBox="1"/>
            <p:nvPr/>
          </p:nvSpPr>
          <p:spPr>
            <a:xfrm>
              <a:off x="6268300" y="5170684"/>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alimentar</a:t>
              </a:r>
              <a:endParaRPr sz="1800">
                <a:solidFill>
                  <a:schemeClr val="accent3"/>
                </a:solidFill>
                <a:latin typeface="Proxima Nova"/>
                <a:ea typeface="Proxima Nova"/>
                <a:cs typeface="Proxima Nova"/>
                <a:sym typeface="Proxima Nova"/>
              </a:endParaRPr>
            </a:p>
          </p:txBody>
        </p:sp>
        <p:sp>
          <p:nvSpPr>
            <p:cNvPr id="87" name="Google Shape;87;p15"/>
            <p:cNvSpPr txBox="1"/>
            <p:nvPr/>
          </p:nvSpPr>
          <p:spPr>
            <a:xfrm>
              <a:off x="6268300" y="5583484"/>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Proxima Nova"/>
                  <a:ea typeface="Proxima Nova"/>
                  <a:cs typeface="Proxima Nova"/>
                  <a:sym typeface="Proxima Nova"/>
                </a:rPr>
                <a:t>⬇ hambre</a:t>
              </a:r>
              <a:endParaRPr sz="1800">
                <a:solidFill>
                  <a:schemeClr val="accent5"/>
                </a:solidFill>
                <a:latin typeface="Proxima Nova"/>
                <a:ea typeface="Proxima Nova"/>
                <a:cs typeface="Proxima Nova"/>
                <a:sym typeface="Proxima Nova"/>
              </a:endParaRPr>
            </a:p>
          </p:txBody>
        </p:sp>
        <p:sp>
          <p:nvSpPr>
            <p:cNvPr id="88" name="Google Shape;88;p15"/>
            <p:cNvSpPr txBox="1"/>
            <p:nvPr/>
          </p:nvSpPr>
          <p:spPr>
            <a:xfrm>
              <a:off x="6268300" y="5996284"/>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Proxima Nova"/>
                  <a:ea typeface="Proxima Nova"/>
                  <a:cs typeface="Proxima Nova"/>
                  <a:sym typeface="Proxima Nova"/>
                </a:rPr>
                <a:t>⬆</a:t>
              </a:r>
              <a:r>
                <a:rPr lang="en" sz="1800">
                  <a:solidFill>
                    <a:srgbClr val="0000FF"/>
                  </a:solidFill>
                  <a:latin typeface="Proxima Nova"/>
                  <a:ea typeface="Proxima Nova"/>
                  <a:cs typeface="Proxima Nova"/>
                  <a:sym typeface="Proxima Nova"/>
                </a:rPr>
                <a:t> ánimo</a:t>
              </a:r>
              <a:endParaRPr sz="1800">
                <a:solidFill>
                  <a:srgbClr val="0000FF"/>
                </a:solidFill>
                <a:latin typeface="Proxima Nova"/>
                <a:ea typeface="Proxima Nova"/>
                <a:cs typeface="Proxima Nova"/>
                <a:sym typeface="Proxima Nova"/>
              </a:endParaRPr>
            </a:p>
          </p:txBody>
        </p:sp>
        <p:sp>
          <p:nvSpPr>
            <p:cNvPr id="89" name="Google Shape;89;p15"/>
            <p:cNvSpPr txBox="1"/>
            <p:nvPr/>
          </p:nvSpPr>
          <p:spPr>
            <a:xfrm>
              <a:off x="3560925" y="3233784"/>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p:txBody>
        </p:sp>
        <p:sp>
          <p:nvSpPr>
            <p:cNvPr id="90" name="Google Shape;90;p15"/>
            <p:cNvSpPr txBox="1"/>
            <p:nvPr/>
          </p:nvSpPr>
          <p:spPr>
            <a:xfrm>
              <a:off x="3560925" y="4059384"/>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Proxima Nova"/>
                  <a:ea typeface="Proxima Nova"/>
                  <a:cs typeface="Proxima Nova"/>
                  <a:sym typeface="Proxima Nova"/>
                </a:rPr>
                <a:t>⬆ hambre</a:t>
              </a:r>
              <a:endParaRPr sz="1800">
                <a:solidFill>
                  <a:schemeClr val="accent5"/>
                </a:solidFill>
                <a:latin typeface="Proxima Nova"/>
                <a:ea typeface="Proxima Nova"/>
                <a:cs typeface="Proxima Nova"/>
                <a:sym typeface="Proxima Nova"/>
              </a:endParaRPr>
            </a:p>
          </p:txBody>
        </p:sp>
        <p:sp>
          <p:nvSpPr>
            <p:cNvPr id="91" name="Google Shape;91;p15"/>
            <p:cNvSpPr txBox="1"/>
            <p:nvPr/>
          </p:nvSpPr>
          <p:spPr>
            <a:xfrm>
              <a:off x="3560925" y="3646584"/>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FF"/>
                  </a:solidFill>
                  <a:latin typeface="Proxima Nova"/>
                  <a:ea typeface="Proxima Nova"/>
                  <a:cs typeface="Proxima Nova"/>
                  <a:sym typeface="Proxima Nova"/>
                </a:rPr>
                <a:t>⬇</a:t>
              </a:r>
              <a:r>
                <a:rPr lang="en" sz="1800">
                  <a:solidFill>
                    <a:srgbClr val="0000FF"/>
                  </a:solidFill>
                  <a:latin typeface="Proxima Nova"/>
                  <a:ea typeface="Proxima Nova"/>
                  <a:cs typeface="Proxima Nova"/>
                  <a:sym typeface="Proxima Nova"/>
                </a:rPr>
                <a:t> ánimo</a:t>
              </a:r>
              <a:endParaRPr sz="1800">
                <a:solidFill>
                  <a:srgbClr val="0000FF"/>
                </a:solidFill>
                <a:latin typeface="Proxima Nova"/>
                <a:ea typeface="Proxima Nova"/>
                <a:cs typeface="Proxima Nova"/>
                <a:sym typeface="Proxima Nova"/>
              </a:endParaRPr>
            </a:p>
          </p:txBody>
        </p:sp>
        <p:sp>
          <p:nvSpPr>
            <p:cNvPr id="92" name="Google Shape;92;p15"/>
            <p:cNvSpPr txBox="1"/>
            <p:nvPr/>
          </p:nvSpPr>
          <p:spPr>
            <a:xfrm>
              <a:off x="3560925" y="4472171"/>
              <a:ext cx="1927200" cy="4128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 energía</a:t>
              </a:r>
              <a:endParaRPr sz="1800">
                <a:solidFill>
                  <a:schemeClr val="dk2"/>
                </a:solidFill>
                <a:latin typeface="Proxima Nova"/>
                <a:ea typeface="Proxima Nova"/>
                <a:cs typeface="Proxima Nova"/>
                <a:sym typeface="Proxima Nov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idx="4294967295" type="body"/>
          </p:nvPr>
        </p:nvSpPr>
        <p:spPr>
          <a:xfrm>
            <a:off x="267025" y="825400"/>
            <a:ext cx="3835500" cy="55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tamagotchi_crear():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return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return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tamagotchi_dormir(t):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return </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tamagotchi_jugar(t):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return </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tamagotchi_alimentar(t):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return </a:t>
            </a:r>
            <a:r>
              <a:rPr lang="en">
                <a:latin typeface="Consolas"/>
                <a:ea typeface="Consolas"/>
                <a:cs typeface="Consolas"/>
                <a:sym typeface="Consolas"/>
              </a:rPr>
              <a:t>???</a:t>
            </a:r>
            <a:endParaRPr>
              <a:latin typeface="Consolas"/>
              <a:ea typeface="Consolas"/>
              <a:cs typeface="Consolas"/>
              <a:sym typeface="Consolas"/>
            </a:endParaRPr>
          </a:p>
        </p:txBody>
      </p:sp>
      <p:sp>
        <p:nvSpPr>
          <p:cNvPr id="98" name="Google Shape;98;p16"/>
          <p:cNvSpPr txBox="1"/>
          <p:nvPr>
            <p:ph idx="4294967295" type="body"/>
          </p:nvPr>
        </p:nvSpPr>
        <p:spPr>
          <a:xfrm>
            <a:off x="4785250" y="825400"/>
            <a:ext cx="4260300" cy="25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main():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tamagotchi_crear()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t = </a:t>
            </a:r>
            <a:r>
              <a:rPr lang="en">
                <a:latin typeface="Consolas"/>
                <a:ea typeface="Consolas"/>
                <a:cs typeface="Consolas"/>
                <a:sym typeface="Consolas"/>
              </a:rPr>
              <a:t>tamagotchi_dormir(t)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t = </a:t>
            </a:r>
            <a:r>
              <a:rPr lang="en">
                <a:latin typeface="Consolas"/>
                <a:ea typeface="Consolas"/>
                <a:cs typeface="Consolas"/>
                <a:sym typeface="Consolas"/>
              </a:rPr>
              <a:t>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t = </a:t>
            </a:r>
            <a:r>
              <a:rPr lang="en">
                <a:latin typeface="Consolas"/>
                <a:ea typeface="Consolas"/>
                <a:cs typeface="Consolas"/>
                <a:sym typeface="Consolas"/>
              </a:rPr>
              <a:t>tamagotchi_jugar(t)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latin typeface="Consolas"/>
                <a:ea typeface="Consolas"/>
                <a:cs typeface="Consolas"/>
                <a:sym typeface="Consolas"/>
              </a:rPr>
              <a:t>t = </a:t>
            </a:r>
            <a:r>
              <a:rPr lang="en">
                <a:latin typeface="Consolas"/>
                <a:ea typeface="Consolas"/>
                <a:cs typeface="Consolas"/>
                <a:sym typeface="Consolas"/>
              </a:rPr>
              <a:t>tamagotchi_alimentar(t)</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pic>
        <p:nvPicPr>
          <p:cNvPr id="99" name="Google Shape;99;p16"/>
          <p:cNvPicPr preferRelativeResize="0"/>
          <p:nvPr/>
        </p:nvPicPr>
        <p:blipFill rotWithShape="1">
          <a:blip r:embed="rId3">
            <a:alphaModFix/>
          </a:blip>
          <a:srcRect b="0" l="1418" r="1408" t="0"/>
          <a:stretch/>
        </p:blipFill>
        <p:spPr>
          <a:xfrm flipH="1">
            <a:off x="0" y="4727525"/>
            <a:ext cx="2511475" cy="2511475"/>
          </a:xfrm>
          <a:prstGeom prst="rect">
            <a:avLst/>
          </a:prstGeom>
          <a:noFill/>
          <a:ln>
            <a:noFill/>
          </a:ln>
        </p:spPr>
      </p:pic>
      <p:pic>
        <p:nvPicPr>
          <p:cNvPr id="100" name="Google Shape;100;p16"/>
          <p:cNvPicPr preferRelativeResize="0"/>
          <p:nvPr/>
        </p:nvPicPr>
        <p:blipFill rotWithShape="1">
          <a:blip r:embed="rId4">
            <a:alphaModFix/>
          </a:blip>
          <a:srcRect b="0" l="13663" r="13656" t="0"/>
          <a:stretch/>
        </p:blipFill>
        <p:spPr>
          <a:xfrm>
            <a:off x="7389561" y="4808127"/>
            <a:ext cx="1766700" cy="2430873"/>
          </a:xfrm>
          <a:prstGeom prst="rect">
            <a:avLst/>
          </a:prstGeom>
          <a:noFill/>
          <a:ln>
            <a:noFill/>
          </a:ln>
        </p:spPr>
      </p:pic>
      <p:sp>
        <p:nvSpPr>
          <p:cNvPr id="101" name="Google Shape;101;p16"/>
          <p:cNvSpPr txBox="1"/>
          <p:nvPr>
            <p:ph idx="4294967295" type="title"/>
          </p:nvPr>
        </p:nvSpPr>
        <p:spPr>
          <a:xfrm>
            <a:off x="311700" y="169923"/>
            <a:ext cx="85206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Opción 1: Estructura inmutable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4294967295" type="body"/>
          </p:nvPr>
        </p:nvSpPr>
        <p:spPr>
          <a:xfrm>
            <a:off x="267025" y="825400"/>
            <a:ext cx="4168800" cy="55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tamagotchi_crear():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2"/>
                </a:solidFill>
                <a:latin typeface="Consolas"/>
                <a:ea typeface="Consolas"/>
                <a:cs typeface="Consolas"/>
                <a:sym typeface="Consolas"/>
              </a:rPr>
              <a:t>    "(animo, hambre, energia)"</a:t>
            </a:r>
            <a:endParaRPr>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return </a:t>
            </a:r>
            <a:r>
              <a:rPr lang="en">
                <a:solidFill>
                  <a:schemeClr val="accent5"/>
                </a:solidFill>
                <a:latin typeface="Consolas"/>
                <a:ea typeface="Consolas"/>
                <a:cs typeface="Consolas"/>
                <a:sym typeface="Consolas"/>
              </a:rPr>
              <a:t>(50, 50, 50)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solidFill>
                  <a:schemeClr val="accent5"/>
                </a:solidFill>
                <a:latin typeface="Consolas"/>
                <a:ea typeface="Consolas"/>
                <a:cs typeface="Consolas"/>
                <a:sym typeface="Consolas"/>
              </a:rPr>
              <a:t>a, h, e = t</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return </a:t>
            </a:r>
            <a:r>
              <a:rPr lang="en">
                <a:solidFill>
                  <a:schemeClr val="accent5"/>
                </a:solidFill>
                <a:latin typeface="Consolas"/>
                <a:ea typeface="Consolas"/>
                <a:cs typeface="Consolas"/>
                <a:sym typeface="Consolas"/>
              </a:rPr>
              <a:t>(</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a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h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e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accent5"/>
                </a:solidFill>
                <a:latin typeface="Consolas"/>
                <a:ea typeface="Consolas"/>
                <a:cs typeface="Consolas"/>
                <a:sym typeface="Consolas"/>
              </a:rPr>
              <a:t>    )</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sp>
        <p:nvSpPr>
          <p:cNvPr id="107" name="Google Shape;107;p17"/>
          <p:cNvSpPr txBox="1"/>
          <p:nvPr>
            <p:ph idx="4294967295" type="body"/>
          </p:nvPr>
        </p:nvSpPr>
        <p:spPr>
          <a:xfrm>
            <a:off x="4785250" y="825400"/>
            <a:ext cx="4260300" cy="25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main():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tamagotchi_crear()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tamagotchi_dormir(t)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tamagotchi_jugar(t)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tamagotchi_alimentar(t)</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pic>
        <p:nvPicPr>
          <p:cNvPr id="108" name="Google Shape;108;p17"/>
          <p:cNvPicPr preferRelativeResize="0"/>
          <p:nvPr/>
        </p:nvPicPr>
        <p:blipFill rotWithShape="1">
          <a:blip r:embed="rId3">
            <a:alphaModFix/>
          </a:blip>
          <a:srcRect b="0" l="1418" r="1408" t="0"/>
          <a:stretch/>
        </p:blipFill>
        <p:spPr>
          <a:xfrm flipH="1">
            <a:off x="0" y="4727525"/>
            <a:ext cx="2511475" cy="2511475"/>
          </a:xfrm>
          <a:prstGeom prst="rect">
            <a:avLst/>
          </a:prstGeom>
          <a:noFill/>
          <a:ln>
            <a:noFill/>
          </a:ln>
        </p:spPr>
      </p:pic>
      <p:pic>
        <p:nvPicPr>
          <p:cNvPr id="109" name="Google Shape;109;p17"/>
          <p:cNvPicPr preferRelativeResize="0"/>
          <p:nvPr/>
        </p:nvPicPr>
        <p:blipFill rotWithShape="1">
          <a:blip r:embed="rId4">
            <a:alphaModFix/>
          </a:blip>
          <a:srcRect b="0" l="13663" r="13656" t="0"/>
          <a:stretch/>
        </p:blipFill>
        <p:spPr>
          <a:xfrm>
            <a:off x="7389561" y="4808127"/>
            <a:ext cx="1766700" cy="2430873"/>
          </a:xfrm>
          <a:prstGeom prst="rect">
            <a:avLst/>
          </a:prstGeom>
          <a:noFill/>
          <a:ln>
            <a:noFill/>
          </a:ln>
        </p:spPr>
      </p:pic>
      <p:sp>
        <p:nvSpPr>
          <p:cNvPr id="110" name="Google Shape;110;p17"/>
          <p:cNvSpPr txBox="1"/>
          <p:nvPr>
            <p:ph idx="4294967295" type="title"/>
          </p:nvPr>
        </p:nvSpPr>
        <p:spPr>
          <a:xfrm>
            <a:off x="311700" y="169923"/>
            <a:ext cx="85206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Opción 1: Estructura inmutable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4294967295" type="body"/>
          </p:nvPr>
        </p:nvSpPr>
        <p:spPr>
          <a:xfrm>
            <a:off x="267025" y="825400"/>
            <a:ext cx="3835500" cy="55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tamagotchi_crear():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return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tamagotchi_dormir(t):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tamagotchi_jugar(t):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tamagotchi_alimentar(t):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p:txBody>
      </p:sp>
      <p:sp>
        <p:nvSpPr>
          <p:cNvPr id="116" name="Google Shape;116;p18"/>
          <p:cNvSpPr txBox="1"/>
          <p:nvPr>
            <p:ph idx="4294967295" type="body"/>
          </p:nvPr>
        </p:nvSpPr>
        <p:spPr>
          <a:xfrm>
            <a:off x="4785250" y="825400"/>
            <a:ext cx="4260300" cy="25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main():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tamagotchi_crear()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tamagotchi_dormir(t)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tamagotchi_jugar(t)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tamagotchi_alimentar(t)</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pic>
        <p:nvPicPr>
          <p:cNvPr id="117" name="Google Shape;117;p18"/>
          <p:cNvPicPr preferRelativeResize="0"/>
          <p:nvPr/>
        </p:nvPicPr>
        <p:blipFill rotWithShape="1">
          <a:blip r:embed="rId3">
            <a:alphaModFix/>
          </a:blip>
          <a:srcRect b="0" l="1418" r="1408" t="0"/>
          <a:stretch/>
        </p:blipFill>
        <p:spPr>
          <a:xfrm flipH="1">
            <a:off x="0" y="4727525"/>
            <a:ext cx="2511475" cy="2511475"/>
          </a:xfrm>
          <a:prstGeom prst="rect">
            <a:avLst/>
          </a:prstGeom>
          <a:noFill/>
          <a:ln>
            <a:noFill/>
          </a:ln>
        </p:spPr>
      </p:pic>
      <p:pic>
        <p:nvPicPr>
          <p:cNvPr id="118" name="Google Shape;118;p18"/>
          <p:cNvPicPr preferRelativeResize="0"/>
          <p:nvPr/>
        </p:nvPicPr>
        <p:blipFill rotWithShape="1">
          <a:blip r:embed="rId4">
            <a:alphaModFix/>
          </a:blip>
          <a:srcRect b="0" l="13663" r="13656" t="0"/>
          <a:stretch/>
        </p:blipFill>
        <p:spPr>
          <a:xfrm>
            <a:off x="7389561" y="4808127"/>
            <a:ext cx="1766700" cy="2430873"/>
          </a:xfrm>
          <a:prstGeom prst="rect">
            <a:avLst/>
          </a:prstGeom>
          <a:noFill/>
          <a:ln>
            <a:noFill/>
          </a:ln>
        </p:spPr>
      </p:pic>
      <p:sp>
        <p:nvSpPr>
          <p:cNvPr id="119" name="Google Shape;119;p18"/>
          <p:cNvSpPr txBox="1"/>
          <p:nvPr>
            <p:ph idx="4294967295" type="title"/>
          </p:nvPr>
        </p:nvSpPr>
        <p:spPr>
          <a:xfrm>
            <a:off x="311700" y="169923"/>
            <a:ext cx="85206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Opción 2: </a:t>
            </a:r>
            <a:r>
              <a:rPr lang="en"/>
              <a:t>Estructura</a:t>
            </a:r>
            <a:r>
              <a:rPr lang="en"/>
              <a:t> mutable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4294967295" type="body"/>
          </p:nvPr>
        </p:nvSpPr>
        <p:spPr>
          <a:xfrm>
            <a:off x="267025" y="825400"/>
            <a:ext cx="4410300" cy="55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tamagotchi_crear():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2"/>
                </a:solidFill>
                <a:latin typeface="Consolas"/>
                <a:ea typeface="Consolas"/>
                <a:cs typeface="Consolas"/>
                <a:sym typeface="Consolas"/>
              </a:rPr>
              <a:t>    "[animo, hambre, energia]"</a:t>
            </a:r>
            <a:endParaRPr>
              <a:solidFill>
                <a:schemeClr val="dk2"/>
              </a:solidFill>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return </a:t>
            </a:r>
            <a:r>
              <a:rPr lang="en">
                <a:solidFill>
                  <a:schemeClr val="accent5"/>
                </a:solidFill>
                <a:latin typeface="Consolas"/>
                <a:ea typeface="Consolas"/>
                <a:cs typeface="Consolas"/>
                <a:sym typeface="Consolas"/>
              </a:rPr>
              <a:t>[50, 50, 50]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def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solidFill>
                  <a:schemeClr val="accent5"/>
                </a:solidFill>
                <a:latin typeface="Consolas"/>
                <a:ea typeface="Consolas"/>
                <a:cs typeface="Consolas"/>
                <a:sym typeface="Consolas"/>
              </a:rPr>
              <a:t>t[0]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solidFill>
                  <a:schemeClr val="accent5"/>
                </a:solidFill>
                <a:latin typeface="Consolas"/>
                <a:ea typeface="Consolas"/>
                <a:cs typeface="Consolas"/>
                <a:sym typeface="Consolas"/>
              </a:rPr>
              <a:t>t[1]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r>
              <a:rPr lang="en">
                <a:solidFill>
                  <a:schemeClr val="accent5"/>
                </a:solidFill>
                <a:latin typeface="Consolas"/>
                <a:ea typeface="Consolas"/>
                <a:cs typeface="Consolas"/>
                <a:sym typeface="Consolas"/>
              </a:rPr>
              <a:t>t[2] -= 10</a:t>
            </a:r>
            <a:endParaRPr>
              <a:solidFill>
                <a:schemeClr val="accent5"/>
              </a:solidFill>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sp>
        <p:nvSpPr>
          <p:cNvPr id="125" name="Google Shape;125;p19"/>
          <p:cNvSpPr txBox="1"/>
          <p:nvPr>
            <p:ph idx="4294967295" type="body"/>
          </p:nvPr>
        </p:nvSpPr>
        <p:spPr>
          <a:xfrm>
            <a:off x="4785250" y="825400"/>
            <a:ext cx="4260300" cy="25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main():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tamagotchi_crear()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tamagotchi_dormir(t)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tamagotchi_pasar(t)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tamagotchi_jugar(t)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tamagotchi_alimentar(t)</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pic>
        <p:nvPicPr>
          <p:cNvPr id="126" name="Google Shape;126;p19"/>
          <p:cNvPicPr preferRelativeResize="0"/>
          <p:nvPr/>
        </p:nvPicPr>
        <p:blipFill rotWithShape="1">
          <a:blip r:embed="rId3">
            <a:alphaModFix/>
          </a:blip>
          <a:srcRect b="0" l="1418" r="1408" t="0"/>
          <a:stretch/>
        </p:blipFill>
        <p:spPr>
          <a:xfrm flipH="1">
            <a:off x="0" y="4727525"/>
            <a:ext cx="2511475" cy="2511475"/>
          </a:xfrm>
          <a:prstGeom prst="rect">
            <a:avLst/>
          </a:prstGeom>
          <a:noFill/>
          <a:ln>
            <a:noFill/>
          </a:ln>
        </p:spPr>
      </p:pic>
      <p:pic>
        <p:nvPicPr>
          <p:cNvPr id="127" name="Google Shape;127;p19"/>
          <p:cNvPicPr preferRelativeResize="0"/>
          <p:nvPr/>
        </p:nvPicPr>
        <p:blipFill rotWithShape="1">
          <a:blip r:embed="rId4">
            <a:alphaModFix/>
          </a:blip>
          <a:srcRect b="0" l="13663" r="13656" t="0"/>
          <a:stretch/>
        </p:blipFill>
        <p:spPr>
          <a:xfrm>
            <a:off x="7389561" y="4808127"/>
            <a:ext cx="1766700" cy="2430873"/>
          </a:xfrm>
          <a:prstGeom prst="rect">
            <a:avLst/>
          </a:prstGeom>
          <a:noFill/>
          <a:ln>
            <a:noFill/>
          </a:ln>
        </p:spPr>
      </p:pic>
      <p:sp>
        <p:nvSpPr>
          <p:cNvPr id="128" name="Google Shape;128;p19"/>
          <p:cNvSpPr txBox="1"/>
          <p:nvPr>
            <p:ph idx="4294967295" type="title"/>
          </p:nvPr>
        </p:nvSpPr>
        <p:spPr>
          <a:xfrm>
            <a:off x="311700" y="169923"/>
            <a:ext cx="85206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Opción 2: Estructura mutable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4" y="0"/>
            <a:ext cx="423809" cy="6858002"/>
          </a:xfrm>
          <a:prstGeom prst="rect">
            <a:avLst/>
          </a:prstGeom>
          <a:noFill/>
          <a:ln>
            <a:noFill/>
          </a:ln>
        </p:spPr>
      </p:pic>
      <p:sp>
        <p:nvSpPr>
          <p:cNvPr id="134" name="Google Shape;134;p20"/>
          <p:cNvSpPr txBox="1"/>
          <p:nvPr>
            <p:ph idx="4294967295" type="ctrTitle"/>
          </p:nvPr>
        </p:nvSpPr>
        <p:spPr>
          <a:xfrm>
            <a:off x="-50" y="2133925"/>
            <a:ext cx="9144000" cy="10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rgbClr val="0BA1E6"/>
                </a:solidFill>
              </a:rPr>
              <a:t>Objetos</a:t>
            </a:r>
            <a:endParaRPr b="1" sz="4500">
              <a:solidFill>
                <a:srgbClr val="0BA1E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4294967295" type="body"/>
          </p:nvPr>
        </p:nvSpPr>
        <p:spPr>
          <a:xfrm>
            <a:off x="267025" y="825400"/>
            <a:ext cx="3835500" cy="55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class Tamagotchi:</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__init__(self):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pasar(self):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dormir(self):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jugar(self):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def alimentar(self):</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p:txBody>
      </p:sp>
      <p:sp>
        <p:nvSpPr>
          <p:cNvPr id="140" name="Google Shape;140;p21"/>
          <p:cNvSpPr txBox="1"/>
          <p:nvPr>
            <p:ph idx="4294967295" type="body"/>
          </p:nvPr>
        </p:nvSpPr>
        <p:spPr>
          <a:xfrm>
            <a:off x="4785250" y="825400"/>
            <a:ext cx="4260300" cy="251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onsolas"/>
                <a:ea typeface="Consolas"/>
                <a:cs typeface="Consolas"/>
                <a:sym typeface="Consolas"/>
              </a:rPr>
              <a:t>def main():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 = Tamagotchi()</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t.pasar()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t.dormir()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t.pasar()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t.jugar()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	t.alimentar()</a:t>
            </a:r>
            <a:endParaRPr>
              <a:latin typeface="Consolas"/>
              <a:ea typeface="Consolas"/>
              <a:cs typeface="Consolas"/>
              <a:sym typeface="Consolas"/>
            </a:endParaRPr>
          </a:p>
          <a:p>
            <a:pPr indent="0" lvl="0" marL="0" rtl="0" algn="l">
              <a:lnSpc>
                <a:spcPct val="100000"/>
              </a:lnSpc>
              <a:spcBef>
                <a:spcPts val="0"/>
              </a:spcBef>
              <a:spcAft>
                <a:spcPts val="0"/>
              </a:spcAft>
              <a:buNone/>
            </a:pPr>
            <a:r>
              <a:t/>
            </a:r>
            <a:endParaRPr>
              <a:latin typeface="Consolas"/>
              <a:ea typeface="Consolas"/>
              <a:cs typeface="Consolas"/>
              <a:sym typeface="Consolas"/>
            </a:endParaRPr>
          </a:p>
        </p:txBody>
      </p:sp>
      <p:pic>
        <p:nvPicPr>
          <p:cNvPr id="141" name="Google Shape;141;p21"/>
          <p:cNvPicPr preferRelativeResize="0"/>
          <p:nvPr/>
        </p:nvPicPr>
        <p:blipFill rotWithShape="1">
          <a:blip r:embed="rId3">
            <a:alphaModFix/>
          </a:blip>
          <a:srcRect b="0" l="1418" r="1408" t="0"/>
          <a:stretch/>
        </p:blipFill>
        <p:spPr>
          <a:xfrm flipH="1">
            <a:off x="0" y="4727525"/>
            <a:ext cx="2511475" cy="2511475"/>
          </a:xfrm>
          <a:prstGeom prst="rect">
            <a:avLst/>
          </a:prstGeom>
          <a:noFill/>
          <a:ln>
            <a:noFill/>
          </a:ln>
        </p:spPr>
      </p:pic>
      <p:pic>
        <p:nvPicPr>
          <p:cNvPr id="142" name="Google Shape;142;p21"/>
          <p:cNvPicPr preferRelativeResize="0"/>
          <p:nvPr/>
        </p:nvPicPr>
        <p:blipFill rotWithShape="1">
          <a:blip r:embed="rId4">
            <a:alphaModFix/>
          </a:blip>
          <a:srcRect b="0" l="13663" r="13656" t="0"/>
          <a:stretch/>
        </p:blipFill>
        <p:spPr>
          <a:xfrm>
            <a:off x="7389561" y="4808127"/>
            <a:ext cx="1766700" cy="2430873"/>
          </a:xfrm>
          <a:prstGeom prst="rect">
            <a:avLst/>
          </a:prstGeom>
          <a:noFill/>
          <a:ln>
            <a:noFill/>
          </a:ln>
        </p:spPr>
      </p:pic>
      <p:sp>
        <p:nvSpPr>
          <p:cNvPr id="143" name="Google Shape;143;p21"/>
          <p:cNvSpPr txBox="1"/>
          <p:nvPr>
            <p:ph idx="4294967295" type="title"/>
          </p:nvPr>
        </p:nvSpPr>
        <p:spPr>
          <a:xfrm>
            <a:off x="311700" y="169923"/>
            <a:ext cx="85206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Opción 3: Objeto mutable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