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Proxima Nova Extrabold"/>
      <p:bold r:id="rId49"/>
    </p:embeddedFont>
    <p:embeddedFont>
      <p:font typeface="Proxima Nova Semibold"/>
      <p:regular r:id="rId50"/>
      <p:bold r:id="rId51"/>
      <p:boldItalic r:id="rId52"/>
    </p:embeddedFont>
    <p:embeddedFont>
      <p:font typeface="Arial Black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B729E-0270-4AB9-8B9C-AA0BA16F8AFC}">
  <a:tblStyle styleId="{584B729E-0270-4AB9-8B9C-AA0BA16F8A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ProximaNova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ArialBlack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3aa5dd76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3aa5dd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0503e2eb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0503e2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0503e2eb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0503e2e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0503e2eb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0503e2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0503e2eb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0503e2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0503e2eb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0503e2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0503e2eb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0503e2e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503e2eb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503e2e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a0503e2eb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a0503e2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ec30350c2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ec30350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a0503e2eb_0_2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a0503e2e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de80ef73c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de80ef7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82085eb4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82085e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de80ef73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de80ef7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a0503e2eb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a0503e2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f9dc7f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eff9dc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eff9dc7f9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eff9dc7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eff9dc7f9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eff9dc7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eff9dc7f9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eff9dc7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a0503e2eb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a0503e2e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a0503e2eb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a0503e2e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a0503e2eb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a0503e2e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0503e2eb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0503e2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a0503e2eb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a0503e2e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a0503e2eb_0_2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a0503e2e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aa8f4199a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aa8f419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0d61b70f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0d61b7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0d61b70fe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0d61b70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de80ef73c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de80ef7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a0503e2eb_0_3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a0503e2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3c7a7455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3c7a74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ec30350c2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ec30350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de80ef73c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de80ef7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0503e2eb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0503e2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0503e2e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0503e2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0503e2eb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0503e2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0503e2e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0503e2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0503e2eb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0503e2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0503e2eb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0503e2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pythontutor.com/visualize.html#code=w%20%3D%20'w'%0Ax%20%3D%20'x'%0Ay%20%3D%20'y'%0A%0Adef%20f%28x%29%3A%0A%20%20%20%20y%20%3D%20'Y'%0A%20%20%20%20print%28w,%20x,%20y%29%0A%20%20%20%20z%20%3D%20'Z'%0A%20%20%20%20print%28z%29%0A%0Af%28'X'%29%0Aprint%28w,%20x,%20y%29%0Aprint%28z%29&amp;cumulative=false&amp;curInstr=0&amp;heapPrimitives=nevernest&amp;mode=display&amp;origin=opt-frontend.js&amp;py=3&amp;rawInputLstJSON=%5B%5D&amp;textReferences=fals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2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Sintaxis y Gramática - Funciones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2"/>
          <p:cNvGraphicFramePr/>
          <p:nvPr/>
        </p:nvGraphicFramePr>
        <p:xfrm>
          <a:off x="599450" y="362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{584B729E-0270-4AB9-8B9C-AA0BA16F8AFC}</a:tableStyleId>
              </a:tblPr>
              <a:tblGrid>
                <a:gridCol w="1424375"/>
                <a:gridCol w="1186675"/>
                <a:gridCol w="105867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Expresión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Estado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Valor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+ 1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 + "b"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"ab"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* 2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 * 3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"aaa"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** 2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2056200" y="2861350"/>
            <a:ext cx="5031600" cy="539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&lt;expresión&gt; &lt;operador&gt; &lt;expresión&gt;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range(1,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 + 1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 + cuad(i)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4832675" y="362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{584B729E-0270-4AB9-8B9C-AA0BA16F8AFC}</a:tableStyleId>
              </a:tblPr>
              <a:tblGrid>
                <a:gridCol w="1624100"/>
                <a:gridCol w="1113250"/>
                <a:gridCol w="110987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Expresión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Estado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Valor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* 3 + 1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* (3 + 1)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 / 4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 // 4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14 % 4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2056200" y="2516650"/>
            <a:ext cx="50781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Expresión: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operación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2"/>
          <p:cNvSpPr txBox="1"/>
          <p:nvPr>
            <p:ph idx="4294967295" type="title"/>
          </p:nvPr>
        </p:nvSpPr>
        <p:spPr>
          <a:xfrm>
            <a:off x="83100" y="59975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5" name="Google Shape;155;p22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Literal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6" name="Google Shape;156;p22"/>
          <p:cNvSpPr txBox="1"/>
          <p:nvPr>
            <p:ph idx="4294967295" type="title"/>
          </p:nvPr>
        </p:nvSpPr>
        <p:spPr>
          <a:xfrm>
            <a:off x="387900" y="883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Variable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7" name="Google Shape;157;p22"/>
          <p:cNvSpPr txBox="1"/>
          <p:nvPr>
            <p:ph idx="4294967295" type="title"/>
          </p:nvPr>
        </p:nvSpPr>
        <p:spPr>
          <a:xfrm>
            <a:off x="387900" y="1264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Operación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1483650" y="3156025"/>
            <a:ext cx="6176700" cy="539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 + 1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cuad(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"Suma:",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suma_cuadrados(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483650" y="2811325"/>
            <a:ext cx="61767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Expresión: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llamada a función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3"/>
          <p:cNvSpPr txBox="1"/>
          <p:nvPr>
            <p:ph idx="4294967295" type="title"/>
          </p:nvPr>
        </p:nvSpPr>
        <p:spPr>
          <a:xfrm>
            <a:off x="83100" y="59975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6" name="Google Shape;166;p23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Literal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7" name="Google Shape;167;p23"/>
          <p:cNvSpPr txBox="1"/>
          <p:nvPr>
            <p:ph idx="4294967295" type="title"/>
          </p:nvPr>
        </p:nvSpPr>
        <p:spPr>
          <a:xfrm>
            <a:off x="387900" y="883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Variable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8" name="Google Shape;168;p23"/>
          <p:cNvSpPr txBox="1"/>
          <p:nvPr>
            <p:ph idx="4294967295" type="title"/>
          </p:nvPr>
        </p:nvSpPr>
        <p:spPr>
          <a:xfrm>
            <a:off x="387900" y="1264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Operación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9" name="Google Shape;169;p23"/>
          <p:cNvSpPr txBox="1"/>
          <p:nvPr>
            <p:ph idx="4294967295" type="title"/>
          </p:nvPr>
        </p:nvSpPr>
        <p:spPr>
          <a:xfrm>
            <a:off x="387900" y="1645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</a:t>
            </a:r>
            <a:r>
              <a:rPr lang="en">
                <a:solidFill>
                  <a:schemeClr val="accent5"/>
                </a:solidFill>
              </a:rPr>
              <a:t>Llamada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lang="en">
                <a:solidFill>
                  <a:schemeClr val="accent5"/>
                </a:solidFill>
              </a:rPr>
              <a:t> función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4294967295" type="title"/>
          </p:nvPr>
        </p:nvSpPr>
        <p:spPr>
          <a:xfrm>
            <a:off x="311700" y="593375"/>
            <a:ext cx="39315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Instrucciones /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Sentencias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5" name="Google Shape;175;p24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range(1, n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5403550" y="957350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4973966" y="1301529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4973966" y="387129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4973975" y="727562"/>
            <a:ext cx="73500" cy="5061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592975" y="117925"/>
            <a:ext cx="73500" cy="1520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4592966" y="1930179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4294967295" type="body"/>
          </p:nvPr>
        </p:nvSpPr>
        <p:spPr>
          <a:xfrm>
            <a:off x="387900" y="1897575"/>
            <a:ext cx="3883500" cy="539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&lt;nombre&gt;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854500" y="3052025"/>
            <a:ext cx="34632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Atajos: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    →    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    →    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    →    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    →     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492548" y="5141145"/>
            <a:ext cx="3463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→      s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uma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cuad(i)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5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range(1, n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387900" y="1552875"/>
            <a:ext cx="38835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asignación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5"/>
          <p:cNvSpPr txBox="1"/>
          <p:nvPr>
            <p:ph idx="4294967295" type="title"/>
          </p:nvPr>
        </p:nvSpPr>
        <p:spPr>
          <a:xfrm>
            <a:off x="83100" y="59975"/>
            <a:ext cx="3919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2" name="Google Shape;192;p25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Asignación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50266" l="0" r="56876" t="0"/>
          <a:stretch/>
        </p:blipFill>
        <p:spPr>
          <a:xfrm>
            <a:off x="826299" y="3281550"/>
            <a:ext cx="1646674" cy="138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56876" t="50266"/>
          <a:stretch/>
        </p:blipFill>
        <p:spPr>
          <a:xfrm>
            <a:off x="6625600" y="3281548"/>
            <a:ext cx="1646666" cy="13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467375" y="5150350"/>
            <a:ext cx="3389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suma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cuad(i)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403550" y="957350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4973966" y="387129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4294967295" type="body"/>
          </p:nvPr>
        </p:nvSpPr>
        <p:spPr>
          <a:xfrm>
            <a:off x="1676550" y="3090900"/>
            <a:ext cx="5790900" cy="676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&lt;nombre&gt;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&lt;nombre&gt;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&lt;nombre&gt;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6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for i in range(1, n + 1):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235950" y="4151875"/>
            <a:ext cx="2842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Firma / Prototipo / Interfaz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4530050" y="4409275"/>
            <a:ext cx="1379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Cuerpo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6" name="Google Shape;206;p26"/>
          <p:cNvCxnSpPr>
            <a:stCxn id="202" idx="3"/>
          </p:cNvCxnSpPr>
          <p:nvPr/>
        </p:nvCxnSpPr>
        <p:spPr>
          <a:xfrm>
            <a:off x="7467450" y="3429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>
            <a:endCxn id="204" idx="0"/>
          </p:cNvCxnSpPr>
          <p:nvPr/>
        </p:nvCxnSpPr>
        <p:spPr>
          <a:xfrm flipH="1" rot="-5400000">
            <a:off x="6959100" y="3453625"/>
            <a:ext cx="846000" cy="550500"/>
          </a:xfrm>
          <a:prstGeom prst="bentConnector3">
            <a:avLst>
              <a:gd fmla="val -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/>
          <p:nvPr/>
        </p:nvCxnSpPr>
        <p:spPr>
          <a:xfrm flipH="1" rot="-5400000">
            <a:off x="4505149" y="3727323"/>
            <a:ext cx="846000" cy="550500"/>
          </a:xfrm>
          <a:prstGeom prst="bentConnector3">
            <a:avLst>
              <a:gd fmla="val -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/>
          <p:cNvSpPr txBox="1"/>
          <p:nvPr/>
        </p:nvSpPr>
        <p:spPr>
          <a:xfrm>
            <a:off x="1676550" y="2746200"/>
            <a:ext cx="57909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definición de función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6"/>
          <p:cNvSpPr txBox="1"/>
          <p:nvPr>
            <p:ph idx="4294967295" type="title"/>
          </p:nvPr>
        </p:nvSpPr>
        <p:spPr>
          <a:xfrm>
            <a:off x="83100" y="59975"/>
            <a:ext cx="3919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1" name="Google Shape;211;p26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Asignación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2" name="Google Shape;212;p26"/>
          <p:cNvSpPr txBox="1"/>
          <p:nvPr>
            <p:ph idx="4294967295" type="title"/>
          </p:nvPr>
        </p:nvSpPr>
        <p:spPr>
          <a:xfrm>
            <a:off x="387900" y="883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Definición de función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4592975" y="117925"/>
            <a:ext cx="73500" cy="1520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4294967295" type="body"/>
          </p:nvPr>
        </p:nvSpPr>
        <p:spPr>
          <a:xfrm>
            <a:off x="2641050" y="3159300"/>
            <a:ext cx="3861900" cy="539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7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range(1, n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2641050" y="2814600"/>
            <a:ext cx="38619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return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7"/>
          <p:cNvSpPr txBox="1"/>
          <p:nvPr>
            <p:ph idx="4294967295" type="title"/>
          </p:nvPr>
        </p:nvSpPr>
        <p:spPr>
          <a:xfrm>
            <a:off x="83100" y="59975"/>
            <a:ext cx="3919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2" name="Google Shape;222;p27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Asignación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387900" y="883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Definición de función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4" name="Google Shape;224;p27"/>
          <p:cNvSpPr txBox="1"/>
          <p:nvPr>
            <p:ph idx="4294967295" type="title"/>
          </p:nvPr>
        </p:nvSpPr>
        <p:spPr>
          <a:xfrm>
            <a:off x="387900" y="1264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return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973966" y="1301529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235500" y="4222725"/>
            <a:ext cx="2443800" cy="134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f():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"hola"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 = f()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773825" y="4222725"/>
            <a:ext cx="2443800" cy="134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f():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print("hola")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 = f()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2789775" y="4222725"/>
            <a:ext cx="1636200" cy="134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 ➞ "hola"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7319650" y="4222725"/>
            <a:ext cx="1636200" cy="134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 ➞ None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990500" y="4070325"/>
            <a:ext cx="2802900" cy="190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f():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abs(-25.8 + 33)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"holis"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8"/>
          <p:cNvSpPr txBox="1"/>
          <p:nvPr>
            <p:ph idx="4294967295" type="body"/>
          </p:nvPr>
        </p:nvSpPr>
        <p:spPr>
          <a:xfrm>
            <a:off x="2662950" y="3126863"/>
            <a:ext cx="3818100" cy="539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&lt;expresión&gt;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8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range(1, n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5791100" y="4317612"/>
            <a:ext cx="385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28"/>
          <p:cNvCxnSpPr/>
          <p:nvPr/>
        </p:nvCxnSpPr>
        <p:spPr>
          <a:xfrm>
            <a:off x="1915373" y="4582375"/>
            <a:ext cx="372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5791100" y="4622400"/>
            <a:ext cx="739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7.2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>
            <a:off x="3597175" y="4887175"/>
            <a:ext cx="204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5791100" y="4908505"/>
            <a:ext cx="274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"holis"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>
            <a:off x="2581075" y="5145250"/>
            <a:ext cx="306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8"/>
          <p:cNvSpPr txBox="1"/>
          <p:nvPr/>
        </p:nvSpPr>
        <p:spPr>
          <a:xfrm>
            <a:off x="5791100" y="5469935"/>
            <a:ext cx="274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1693325" y="5706700"/>
            <a:ext cx="395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8"/>
          <p:cNvSpPr txBox="1"/>
          <p:nvPr/>
        </p:nvSpPr>
        <p:spPr>
          <a:xfrm>
            <a:off x="2662950" y="2782163"/>
            <a:ext cx="38181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expresión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8"/>
          <p:cNvSpPr txBox="1"/>
          <p:nvPr>
            <p:ph idx="4294967295" type="title"/>
          </p:nvPr>
        </p:nvSpPr>
        <p:spPr>
          <a:xfrm>
            <a:off x="83100" y="59975"/>
            <a:ext cx="3919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7" name="Google Shape;247;p28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Asignación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48" name="Google Shape;248;p28"/>
          <p:cNvSpPr txBox="1"/>
          <p:nvPr>
            <p:ph idx="4294967295" type="title"/>
          </p:nvPr>
        </p:nvSpPr>
        <p:spPr>
          <a:xfrm>
            <a:off x="387900" y="883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Definición de función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49" name="Google Shape;249;p28"/>
          <p:cNvSpPr txBox="1"/>
          <p:nvPr>
            <p:ph idx="4294967295" type="title"/>
          </p:nvPr>
        </p:nvSpPr>
        <p:spPr>
          <a:xfrm>
            <a:off x="387900" y="1264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return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0" name="Google Shape;250;p28"/>
          <p:cNvSpPr txBox="1"/>
          <p:nvPr>
            <p:ph idx="4294967295" type="title"/>
          </p:nvPr>
        </p:nvSpPr>
        <p:spPr>
          <a:xfrm>
            <a:off x="387900" y="1645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Expresión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4592966" y="1930179"/>
            <a:ext cx="73500" cy="2763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4294967295" type="body"/>
          </p:nvPr>
        </p:nvSpPr>
        <p:spPr>
          <a:xfrm>
            <a:off x="411300" y="3294075"/>
            <a:ext cx="4705200" cy="676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&lt;nombre&gt;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&lt;instrucciones&gt;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4900225" y="4182300"/>
            <a:ext cx="34632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range(n)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→</a:t>
            </a:r>
            <a:endParaRPr b="1" sz="18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(0, 1, ..., n-1)</a:t>
            </a:r>
            <a:endParaRPr b="1" sz="18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range(a,b)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→</a:t>
            </a:r>
            <a:endParaRPr b="1" sz="18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a+1, ..., b-1)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(1, 3, 9, 27)</a:t>
            </a:r>
            <a:endParaRPr b="1" sz="1800">
              <a:solidFill>
                <a:schemeClr val="dk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secuencia literal</a:t>
            </a:r>
            <a:endParaRPr b="1" sz="18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9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 i in range(1, n + 1):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276575" y="4090000"/>
            <a:ext cx="11169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iterable</a:t>
            </a:r>
            <a:endParaRPr b="1" sz="18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Google Shape;260;p29"/>
          <p:cNvCxnSpPr>
            <a:endCxn id="259" idx="0"/>
          </p:cNvCxnSpPr>
          <p:nvPr/>
        </p:nvCxnSpPr>
        <p:spPr>
          <a:xfrm>
            <a:off x="3835025" y="3639700"/>
            <a:ext cx="0" cy="45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9"/>
          <p:cNvSpPr txBox="1"/>
          <p:nvPr>
            <p:ph idx="4294967295" type="title"/>
          </p:nvPr>
        </p:nvSpPr>
        <p:spPr>
          <a:xfrm>
            <a:off x="83100" y="59975"/>
            <a:ext cx="3919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2" name="Google Shape;262;p29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Asignación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63" name="Google Shape;263;p29"/>
          <p:cNvSpPr txBox="1"/>
          <p:nvPr>
            <p:ph idx="4294967295" type="title"/>
          </p:nvPr>
        </p:nvSpPr>
        <p:spPr>
          <a:xfrm>
            <a:off x="387900" y="883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Definición de función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64" name="Google Shape;264;p29"/>
          <p:cNvSpPr txBox="1"/>
          <p:nvPr>
            <p:ph idx="4294967295" type="title"/>
          </p:nvPr>
        </p:nvSpPr>
        <p:spPr>
          <a:xfrm>
            <a:off x="387900" y="1264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return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65" name="Google Shape;265;p29"/>
          <p:cNvSpPr txBox="1"/>
          <p:nvPr>
            <p:ph idx="4294967295" type="title"/>
          </p:nvPr>
        </p:nvSpPr>
        <p:spPr>
          <a:xfrm>
            <a:off x="387900" y="1645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Expresión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66" name="Google Shape;266;p29"/>
          <p:cNvSpPr txBox="1"/>
          <p:nvPr>
            <p:ph idx="4294967295" type="title"/>
          </p:nvPr>
        </p:nvSpPr>
        <p:spPr>
          <a:xfrm>
            <a:off x="387900" y="2026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Ciclo definido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411300" y="2954150"/>
            <a:ext cx="47052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ciclo definido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4973975" y="727562"/>
            <a:ext cx="73500" cy="5061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idx="4294967295" type="body"/>
          </p:nvPr>
        </p:nvSpPr>
        <p:spPr>
          <a:xfrm>
            <a:off x="4779275" y="679050"/>
            <a:ext cx="3723000" cy="676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&lt;nombre&gt;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0"/>
          <p:cNvSpPr txBox="1"/>
          <p:nvPr>
            <p:ph idx="4294967295" type="title"/>
          </p:nvPr>
        </p:nvSpPr>
        <p:spPr>
          <a:xfrm>
            <a:off x="83100" y="59975"/>
            <a:ext cx="3919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5" name="Google Shape;275;p30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Asignación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6" name="Google Shape;276;p30"/>
          <p:cNvSpPr txBox="1"/>
          <p:nvPr>
            <p:ph idx="4294967295" type="title"/>
          </p:nvPr>
        </p:nvSpPr>
        <p:spPr>
          <a:xfrm>
            <a:off x="387900" y="883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Definición de función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7" name="Google Shape;277;p30"/>
          <p:cNvSpPr txBox="1"/>
          <p:nvPr>
            <p:ph idx="4294967295" type="title"/>
          </p:nvPr>
        </p:nvSpPr>
        <p:spPr>
          <a:xfrm>
            <a:off x="387900" y="1264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return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8" name="Google Shape;278;p30"/>
          <p:cNvSpPr txBox="1"/>
          <p:nvPr>
            <p:ph idx="4294967295" type="title"/>
          </p:nvPr>
        </p:nvSpPr>
        <p:spPr>
          <a:xfrm>
            <a:off x="387900" y="1645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Expresión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9" name="Google Shape;279;p30"/>
          <p:cNvSpPr txBox="1"/>
          <p:nvPr>
            <p:ph idx="4294967295" type="title"/>
          </p:nvPr>
        </p:nvSpPr>
        <p:spPr>
          <a:xfrm>
            <a:off x="387900" y="2026100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Ciclo definido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4779275" y="339125"/>
            <a:ext cx="37230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0"/>
          <p:cNvSpPr txBox="1"/>
          <p:nvPr>
            <p:ph idx="4294967295" type="title"/>
          </p:nvPr>
        </p:nvSpPr>
        <p:spPr>
          <a:xfrm>
            <a:off x="387900" y="2405173"/>
            <a:ext cx="4190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import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4779275" y="1526750"/>
            <a:ext cx="3723000" cy="1108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0"/>
          <p:cNvSpPr txBox="1"/>
          <p:nvPr>
            <p:ph idx="4294967295" type="body"/>
          </p:nvPr>
        </p:nvSpPr>
        <p:spPr>
          <a:xfrm>
            <a:off x="249881" y="4055025"/>
            <a:ext cx="4190400" cy="676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&lt;nombre&gt;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&lt;nombre&gt;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249881" y="3715100"/>
            <a:ext cx="41904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from...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249950" y="4902725"/>
            <a:ext cx="4190400" cy="1108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math </a:t>
            </a: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pi, sin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4626875" y="4902725"/>
            <a:ext cx="4190400" cy="1108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math </a:t>
            </a: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Documentación</a:t>
            </a:r>
            <a:endParaRPr/>
          </a:p>
        </p:txBody>
      </p:sp>
      <p:sp>
        <p:nvSpPr>
          <p:cNvPr id="292" name="Google Shape;292;p31"/>
          <p:cNvSpPr txBox="1"/>
          <p:nvPr>
            <p:ph idx="4294967295" type="body"/>
          </p:nvPr>
        </p:nvSpPr>
        <p:spPr>
          <a:xfrm>
            <a:off x="616500" y="2271603"/>
            <a:ext cx="55653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cuad(x):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1"/>
          <p:cNvSpPr txBox="1"/>
          <p:nvPr>
            <p:ph idx="4294967295" type="body"/>
          </p:nvPr>
        </p:nvSpPr>
        <p:spPr>
          <a:xfrm>
            <a:off x="1044000" y="2576408"/>
            <a:ext cx="4647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"Dado un número x, calcula x²"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31"/>
          <p:cNvSpPr txBox="1"/>
          <p:nvPr>
            <p:ph idx="4294967295" type="body"/>
          </p:nvPr>
        </p:nvSpPr>
        <p:spPr>
          <a:xfrm>
            <a:off x="1073700" y="2881204"/>
            <a:ext cx="1812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x * x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1"/>
          <p:cNvSpPr txBox="1"/>
          <p:nvPr>
            <p:ph idx="4294967295" type="body"/>
          </p:nvPr>
        </p:nvSpPr>
        <p:spPr>
          <a:xfrm>
            <a:off x="2826300" y="2881200"/>
            <a:ext cx="5317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También podríamos haber hecho x **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1"/>
          <p:cNvSpPr txBox="1"/>
          <p:nvPr>
            <p:ph idx="4294967295" type="body"/>
          </p:nvPr>
        </p:nvSpPr>
        <p:spPr>
          <a:xfrm>
            <a:off x="5062500" y="1891200"/>
            <a:ext cx="1596300" cy="471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help(cuad)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31"/>
          <p:cNvCxnSpPr>
            <a:stCxn id="296" idx="1"/>
          </p:cNvCxnSpPr>
          <p:nvPr/>
        </p:nvCxnSpPr>
        <p:spPr>
          <a:xfrm flipH="1">
            <a:off x="3526800" y="2126700"/>
            <a:ext cx="1535700" cy="56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8" name="Google Shape;298;p31"/>
          <p:cNvSpPr txBox="1"/>
          <p:nvPr>
            <p:ph idx="4294967295" type="body"/>
          </p:nvPr>
        </p:nvSpPr>
        <p:spPr>
          <a:xfrm>
            <a:off x="616500" y="3571528"/>
            <a:ext cx="55653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modulo_vector(x, y):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1"/>
          <p:cNvSpPr txBox="1"/>
          <p:nvPr>
            <p:ph idx="4294967295" type="body"/>
          </p:nvPr>
        </p:nvSpPr>
        <p:spPr>
          <a:xfrm>
            <a:off x="1044000" y="3876325"/>
            <a:ext cx="68850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"""Calcula el módulo de un vector 2D.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Argumentos: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x: (float|int) coordenada de las abscisas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y: (float|int) coordenada de las ordenadas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Devuelve: (float) el módulo del vector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(x ** 2 + y ** 2) ** 0.5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4294967295" type="ctrTitle"/>
          </p:nvPr>
        </p:nvSpPr>
        <p:spPr>
          <a:xfrm>
            <a:off x="-50" y="2916600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Python: Sintaxis y gramática</a:t>
            </a:r>
            <a:endParaRPr b="1" sz="4500">
              <a:solidFill>
                <a:srgbClr val="0BA1E6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488" y="317050"/>
            <a:ext cx="4913024" cy="24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025425" y="5003150"/>
            <a:ext cx="20355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while x &lt;= 3:</a:t>
            </a:r>
            <a:b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f(x)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412" y="4210575"/>
            <a:ext cx="3797088" cy="24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5532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Funciones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4000500" y="1861200"/>
            <a:ext cx="11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f(x, y)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4379700" y="31368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34"/>
          <p:cNvCxnSpPr/>
          <p:nvPr/>
        </p:nvCxnSpPr>
        <p:spPr>
          <a:xfrm rot="10800000">
            <a:off x="3732300" y="354990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9" name="Google Shape;319;p34"/>
          <p:cNvSpPr txBox="1"/>
          <p:nvPr/>
        </p:nvSpPr>
        <p:spPr>
          <a:xfrm>
            <a:off x="3413700" y="336540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0" name="Google Shape;320;p34"/>
          <p:cNvCxnSpPr/>
          <p:nvPr/>
        </p:nvCxnSpPr>
        <p:spPr>
          <a:xfrm rot="10800000">
            <a:off x="3732300" y="332130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21" name="Google Shape;321;p34"/>
          <p:cNvSpPr txBox="1"/>
          <p:nvPr/>
        </p:nvSpPr>
        <p:spPr>
          <a:xfrm>
            <a:off x="3413700" y="313680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2" name="Google Shape;322;p34"/>
          <p:cNvCxnSpPr>
            <a:stCxn id="317" idx="3"/>
          </p:cNvCxnSpPr>
          <p:nvPr/>
        </p:nvCxnSpPr>
        <p:spPr>
          <a:xfrm>
            <a:off x="5099700" y="342900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3" name="Google Shape;323;p34"/>
          <p:cNvSpPr txBox="1"/>
          <p:nvPr/>
        </p:nvSpPr>
        <p:spPr>
          <a:xfrm>
            <a:off x="1260000" y="2961000"/>
            <a:ext cx="18900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entrada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parámetros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argumentos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6329400" y="2961000"/>
            <a:ext cx="18900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salida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valor de retorno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4000500" y="2173525"/>
            <a:ext cx="11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4379700" y="27511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2" name="Google Shape;332;p35"/>
          <p:cNvCxnSpPr/>
          <p:nvPr/>
        </p:nvCxnSpPr>
        <p:spPr>
          <a:xfrm rot="10800000">
            <a:off x="3732300" y="305935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3" name="Google Shape;333;p35"/>
          <p:cNvSpPr txBox="1"/>
          <p:nvPr/>
        </p:nvSpPr>
        <p:spPr>
          <a:xfrm>
            <a:off x="3413700" y="287485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4" name="Google Shape;334;p35"/>
          <p:cNvCxnSpPr>
            <a:stCxn id="331" idx="3"/>
          </p:cNvCxnSpPr>
          <p:nvPr/>
        </p:nvCxnSpPr>
        <p:spPr>
          <a:xfrm>
            <a:off x="5099700" y="304330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5" name="Google Shape;335;p35"/>
          <p:cNvSpPr txBox="1"/>
          <p:nvPr/>
        </p:nvSpPr>
        <p:spPr>
          <a:xfrm>
            <a:off x="5730300" y="2874850"/>
            <a:ext cx="57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x²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6" name="Google Shape;336;p35"/>
          <p:cNvGrpSpPr/>
          <p:nvPr/>
        </p:nvGrpSpPr>
        <p:grpSpPr>
          <a:xfrm>
            <a:off x="3413700" y="3812275"/>
            <a:ext cx="2889300" cy="1161975"/>
            <a:chOff x="3413700" y="3812275"/>
            <a:chExt cx="2889300" cy="1161975"/>
          </a:xfrm>
        </p:grpSpPr>
        <p:sp>
          <p:nvSpPr>
            <p:cNvPr id="337" name="Google Shape;337;p35"/>
            <p:cNvSpPr txBox="1"/>
            <p:nvPr/>
          </p:nvSpPr>
          <p:spPr>
            <a:xfrm>
              <a:off x="4000500" y="3812275"/>
              <a:ext cx="1143000" cy="4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raiz</a:t>
              </a: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(x)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8" name="Google Shape;338;p35"/>
            <p:cNvSpPr txBox="1"/>
            <p:nvPr/>
          </p:nvSpPr>
          <p:spPr>
            <a:xfrm>
              <a:off x="4379700" y="4389850"/>
              <a:ext cx="7200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raiz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9" name="Google Shape;339;p35"/>
            <p:cNvCxnSpPr/>
            <p:nvPr/>
          </p:nvCxnSpPr>
          <p:spPr>
            <a:xfrm rot="10800000">
              <a:off x="3732300" y="46981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340" name="Google Shape;340;p35"/>
            <p:cNvSpPr txBox="1"/>
            <p:nvPr/>
          </p:nvSpPr>
          <p:spPr>
            <a:xfrm>
              <a:off x="3413700" y="4513600"/>
              <a:ext cx="28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1" name="Google Shape;341;p35"/>
            <p:cNvCxnSpPr>
              <a:stCxn id="338" idx="3"/>
            </p:cNvCxnSpPr>
            <p:nvPr/>
          </p:nvCxnSpPr>
          <p:spPr>
            <a:xfrm>
              <a:off x="5099700" y="4682050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42" name="Google Shape;342;p35"/>
            <p:cNvSpPr txBox="1"/>
            <p:nvPr/>
          </p:nvSpPr>
          <p:spPr>
            <a:xfrm>
              <a:off x="5730300" y="4513600"/>
              <a:ext cx="572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√</a:t>
              </a: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0" y="3321288"/>
            <a:ext cx="3739500" cy="3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2127150" y="27511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0" name="Google Shape;350;p36"/>
          <p:cNvCxnSpPr/>
          <p:nvPr/>
        </p:nvCxnSpPr>
        <p:spPr>
          <a:xfrm rot="10800000">
            <a:off x="1479750" y="305935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51" name="Google Shape;351;p36"/>
          <p:cNvSpPr txBox="1"/>
          <p:nvPr/>
        </p:nvSpPr>
        <p:spPr>
          <a:xfrm>
            <a:off x="1161150" y="287485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2" name="Google Shape;352;p36"/>
          <p:cNvCxnSpPr>
            <a:stCxn id="349" idx="3"/>
          </p:cNvCxnSpPr>
          <p:nvPr/>
        </p:nvCxnSpPr>
        <p:spPr>
          <a:xfrm>
            <a:off x="2847150" y="3043300"/>
            <a:ext cx="113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3" name="Google Shape;353;p36"/>
          <p:cNvSpPr txBox="1"/>
          <p:nvPr/>
        </p:nvSpPr>
        <p:spPr>
          <a:xfrm>
            <a:off x="3020550" y="2646250"/>
            <a:ext cx="57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x²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3039750" y="1792163"/>
            <a:ext cx="3095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(x) </a:t>
            </a: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(y))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5712600" y="31368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6" name="Google Shape;356;p36"/>
          <p:cNvCxnSpPr>
            <a:stCxn id="355" idx="1"/>
          </p:cNvCxnSpPr>
          <p:nvPr/>
        </p:nvCxnSpPr>
        <p:spPr>
          <a:xfrm flipH="1">
            <a:off x="4369200" y="3429000"/>
            <a:ext cx="1343400" cy="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57" name="Google Shape;357;p36"/>
          <p:cNvCxnSpPr>
            <a:stCxn id="355" idx="3"/>
          </p:cNvCxnSpPr>
          <p:nvPr/>
        </p:nvCxnSpPr>
        <p:spPr>
          <a:xfrm>
            <a:off x="6432600" y="342900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8" name="Google Shape;358;p36"/>
          <p:cNvSpPr txBox="1"/>
          <p:nvPr/>
        </p:nvSpPr>
        <p:spPr>
          <a:xfrm>
            <a:off x="7063200" y="3260550"/>
            <a:ext cx="161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√(x² + y²)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2127150" y="35086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0" name="Google Shape;360;p36"/>
          <p:cNvCxnSpPr/>
          <p:nvPr/>
        </p:nvCxnSpPr>
        <p:spPr>
          <a:xfrm rot="10800000">
            <a:off x="1479750" y="381685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61" name="Google Shape;361;p36"/>
          <p:cNvSpPr txBox="1"/>
          <p:nvPr/>
        </p:nvSpPr>
        <p:spPr>
          <a:xfrm>
            <a:off x="1161150" y="363235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2" name="Google Shape;362;p36"/>
          <p:cNvCxnSpPr>
            <a:stCxn id="359" idx="3"/>
          </p:cNvCxnSpPr>
          <p:nvPr/>
        </p:nvCxnSpPr>
        <p:spPr>
          <a:xfrm>
            <a:off x="2847150" y="3800800"/>
            <a:ext cx="112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3" name="Google Shape;363;p36"/>
          <p:cNvSpPr txBox="1"/>
          <p:nvPr/>
        </p:nvSpPr>
        <p:spPr>
          <a:xfrm>
            <a:off x="3020550" y="3403750"/>
            <a:ext cx="57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²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3984575" y="2751100"/>
            <a:ext cx="401400" cy="135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80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4448925" y="3092100"/>
            <a:ext cx="1128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x² + y²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0" y="3321288"/>
            <a:ext cx="3739500" cy="3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/>
        </p:nvSpPr>
        <p:spPr>
          <a:xfrm>
            <a:off x="1761825" y="2445925"/>
            <a:ext cx="5018700" cy="200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7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2127150" y="27511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1479750" y="305935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5" name="Google Shape;375;p37"/>
          <p:cNvSpPr txBox="1"/>
          <p:nvPr/>
        </p:nvSpPr>
        <p:spPr>
          <a:xfrm>
            <a:off x="1161150" y="287485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" name="Google Shape;376;p37"/>
          <p:cNvCxnSpPr>
            <a:stCxn id="373" idx="3"/>
          </p:cNvCxnSpPr>
          <p:nvPr/>
        </p:nvCxnSpPr>
        <p:spPr>
          <a:xfrm>
            <a:off x="2847150" y="3043300"/>
            <a:ext cx="113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7" name="Google Shape;377;p37"/>
          <p:cNvSpPr txBox="1"/>
          <p:nvPr/>
        </p:nvSpPr>
        <p:spPr>
          <a:xfrm>
            <a:off x="3020550" y="2646250"/>
            <a:ext cx="57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x²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3039750" y="1528750"/>
            <a:ext cx="4298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(cuad(x) + cuad(y))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5712600" y="31368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Google Shape;380;p37"/>
          <p:cNvCxnSpPr>
            <a:stCxn id="379" idx="1"/>
          </p:cNvCxnSpPr>
          <p:nvPr/>
        </p:nvCxnSpPr>
        <p:spPr>
          <a:xfrm flipH="1">
            <a:off x="4369200" y="3429000"/>
            <a:ext cx="1343400" cy="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1" name="Google Shape;381;p37"/>
          <p:cNvCxnSpPr>
            <a:stCxn id="379" idx="3"/>
          </p:cNvCxnSpPr>
          <p:nvPr/>
        </p:nvCxnSpPr>
        <p:spPr>
          <a:xfrm>
            <a:off x="6432600" y="342900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2" name="Google Shape;382;p37"/>
          <p:cNvSpPr txBox="1"/>
          <p:nvPr/>
        </p:nvSpPr>
        <p:spPr>
          <a:xfrm>
            <a:off x="7063200" y="3260550"/>
            <a:ext cx="161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√(x² + y²)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2127150" y="35086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1479750" y="381685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5" name="Google Shape;385;p37"/>
          <p:cNvSpPr txBox="1"/>
          <p:nvPr/>
        </p:nvSpPr>
        <p:spPr>
          <a:xfrm>
            <a:off x="1161150" y="363235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6" name="Google Shape;386;p37"/>
          <p:cNvCxnSpPr>
            <a:stCxn id="383" idx="3"/>
          </p:cNvCxnSpPr>
          <p:nvPr/>
        </p:nvCxnSpPr>
        <p:spPr>
          <a:xfrm>
            <a:off x="2847150" y="3800800"/>
            <a:ext cx="112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p37"/>
          <p:cNvSpPr txBox="1"/>
          <p:nvPr/>
        </p:nvSpPr>
        <p:spPr>
          <a:xfrm>
            <a:off x="3020550" y="3403750"/>
            <a:ext cx="57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y²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3984575" y="2751100"/>
            <a:ext cx="401400" cy="135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4448925" y="3092100"/>
            <a:ext cx="1128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x² + y²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2481825" y="1173138"/>
            <a:ext cx="3095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norma(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x, y):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1761825" y="2077238"/>
            <a:ext cx="134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norma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0" y="3321288"/>
            <a:ext cx="3739500" cy="33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38"/>
          <p:cNvCxnSpPr/>
          <p:nvPr/>
        </p:nvCxnSpPr>
        <p:spPr>
          <a:xfrm rot="10800000">
            <a:off x="1432713" y="305935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8" name="Google Shape;398;p38"/>
          <p:cNvCxnSpPr/>
          <p:nvPr/>
        </p:nvCxnSpPr>
        <p:spPr>
          <a:xfrm>
            <a:off x="6546430" y="342900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9" name="Google Shape;399;p38"/>
          <p:cNvCxnSpPr/>
          <p:nvPr/>
        </p:nvCxnSpPr>
        <p:spPr>
          <a:xfrm rot="10800000">
            <a:off x="1432713" y="381685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0" name="Google Shape;400;p38"/>
          <p:cNvSpPr txBox="1"/>
          <p:nvPr/>
        </p:nvSpPr>
        <p:spPr>
          <a:xfrm>
            <a:off x="1761825" y="2445925"/>
            <a:ext cx="5018700" cy="2003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38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1161150" y="287485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3039750" y="1528750"/>
            <a:ext cx="4298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raiz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(cuad(x) + cuad(y))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7063200" y="3260550"/>
            <a:ext cx="161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√(x² + y²)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1161150" y="363235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2481825" y="1173138"/>
            <a:ext cx="3095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norma(x, y):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3599475" y="3225888"/>
            <a:ext cx="134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norma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idx="4294967295"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Funciones: Efectos secundarios</a:t>
            </a:r>
            <a:endParaRPr/>
          </a:p>
        </p:txBody>
      </p:sp>
      <p:sp>
        <p:nvSpPr>
          <p:cNvPr id="413" name="Google Shape;413;p39"/>
          <p:cNvSpPr txBox="1"/>
          <p:nvPr/>
        </p:nvSpPr>
        <p:spPr>
          <a:xfrm>
            <a:off x="4212000" y="1596600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3564600" y="200970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5" name="Google Shape;415;p39"/>
          <p:cNvSpPr txBox="1"/>
          <p:nvPr/>
        </p:nvSpPr>
        <p:spPr>
          <a:xfrm>
            <a:off x="3246000" y="182520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3564600" y="1781100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7" name="Google Shape;417;p39"/>
          <p:cNvSpPr txBox="1"/>
          <p:nvPr/>
        </p:nvSpPr>
        <p:spPr>
          <a:xfrm>
            <a:off x="3246000" y="1596600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8" name="Google Shape;418;p39"/>
          <p:cNvCxnSpPr>
            <a:stCxn id="413" idx="3"/>
          </p:cNvCxnSpPr>
          <p:nvPr/>
        </p:nvCxnSpPr>
        <p:spPr>
          <a:xfrm>
            <a:off x="4932000" y="188880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9" name="Google Shape;419;p39"/>
          <p:cNvSpPr txBox="1"/>
          <p:nvPr/>
        </p:nvSpPr>
        <p:spPr>
          <a:xfrm>
            <a:off x="2799000" y="1044000"/>
            <a:ext cx="3546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Función pura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519325" y="2535900"/>
            <a:ext cx="4275000" cy="1786200"/>
            <a:chOff x="426150" y="2535900"/>
            <a:chExt cx="4275000" cy="1786200"/>
          </a:xfrm>
        </p:grpSpPr>
        <p:sp>
          <p:nvSpPr>
            <p:cNvPr id="421" name="Google Shape;421;p39"/>
            <p:cNvSpPr txBox="1"/>
            <p:nvPr/>
          </p:nvSpPr>
          <p:spPr>
            <a:xfrm>
              <a:off x="2203650" y="3393300"/>
              <a:ext cx="7200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2" name="Google Shape;422;p39"/>
            <p:cNvCxnSpPr/>
            <p:nvPr/>
          </p:nvCxnSpPr>
          <p:spPr>
            <a:xfrm rot="10800000">
              <a:off x="1556250" y="38064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23" name="Google Shape;423;p39"/>
            <p:cNvSpPr txBox="1"/>
            <p:nvPr/>
          </p:nvSpPr>
          <p:spPr>
            <a:xfrm>
              <a:off x="1237650" y="3621900"/>
              <a:ext cx="28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4" name="Google Shape;424;p39"/>
            <p:cNvCxnSpPr/>
            <p:nvPr/>
          </p:nvCxnSpPr>
          <p:spPr>
            <a:xfrm rot="10800000">
              <a:off x="1556250" y="35778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25" name="Google Shape;425;p39"/>
            <p:cNvSpPr txBox="1"/>
            <p:nvPr/>
          </p:nvSpPr>
          <p:spPr>
            <a:xfrm>
              <a:off x="1237650" y="3393300"/>
              <a:ext cx="28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6" name="Google Shape;426;p39"/>
            <p:cNvCxnSpPr>
              <a:stCxn id="421" idx="3"/>
            </p:cNvCxnSpPr>
            <p:nvPr/>
          </p:nvCxnSpPr>
          <p:spPr>
            <a:xfrm>
              <a:off x="2923650" y="3685500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27" name="Google Shape;427;p39"/>
            <p:cNvSpPr txBox="1"/>
            <p:nvPr/>
          </p:nvSpPr>
          <p:spPr>
            <a:xfrm>
              <a:off x="426150" y="2535900"/>
              <a:ext cx="4275000" cy="4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Función con efectos secundarios</a:t>
              </a:r>
              <a:endParaRPr b="1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428" name="Google Shape;428;p39"/>
            <p:cNvCxnSpPr>
              <a:stCxn id="421" idx="0"/>
            </p:cNvCxnSpPr>
            <p:nvPr/>
          </p:nvCxnSpPr>
          <p:spPr>
            <a:xfrm rot="10800000">
              <a:off x="2563650" y="2999100"/>
              <a:ext cx="0" cy="3942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429" name="Google Shape;429;p39"/>
            <p:cNvCxnSpPr/>
            <p:nvPr/>
          </p:nvCxnSpPr>
          <p:spPr>
            <a:xfrm rot="10800000">
              <a:off x="2563650" y="3977700"/>
              <a:ext cx="0" cy="3444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dash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430" name="Google Shape;430;p39"/>
          <p:cNvGrpSpPr/>
          <p:nvPr/>
        </p:nvGrpSpPr>
        <p:grpSpPr>
          <a:xfrm>
            <a:off x="4442850" y="2535900"/>
            <a:ext cx="4275000" cy="1786200"/>
            <a:chOff x="4442850" y="2535900"/>
            <a:chExt cx="4275000" cy="1786200"/>
          </a:xfrm>
        </p:grpSpPr>
        <p:sp>
          <p:nvSpPr>
            <p:cNvPr id="431" name="Google Shape;431;p39"/>
            <p:cNvSpPr txBox="1"/>
            <p:nvPr/>
          </p:nvSpPr>
          <p:spPr>
            <a:xfrm>
              <a:off x="6220350" y="3393300"/>
              <a:ext cx="7200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2" name="Google Shape;432;p39"/>
            <p:cNvCxnSpPr/>
            <p:nvPr/>
          </p:nvCxnSpPr>
          <p:spPr>
            <a:xfrm rot="10800000">
              <a:off x="5572950" y="38064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33" name="Google Shape;433;p39"/>
            <p:cNvSpPr txBox="1"/>
            <p:nvPr/>
          </p:nvSpPr>
          <p:spPr>
            <a:xfrm>
              <a:off x="5254350" y="3621900"/>
              <a:ext cx="28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4" name="Google Shape;434;p39"/>
            <p:cNvCxnSpPr/>
            <p:nvPr/>
          </p:nvCxnSpPr>
          <p:spPr>
            <a:xfrm rot="10800000">
              <a:off x="5572950" y="35778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35" name="Google Shape;435;p39"/>
            <p:cNvSpPr txBox="1"/>
            <p:nvPr/>
          </p:nvSpPr>
          <p:spPr>
            <a:xfrm>
              <a:off x="5254350" y="3393300"/>
              <a:ext cx="28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6" name="Google Shape;436;p39"/>
            <p:cNvSpPr txBox="1"/>
            <p:nvPr/>
          </p:nvSpPr>
          <p:spPr>
            <a:xfrm>
              <a:off x="4442850" y="2535900"/>
              <a:ext cx="4275000" cy="4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Procedimiento</a:t>
              </a:r>
              <a:endParaRPr b="1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437" name="Google Shape;437;p39"/>
            <p:cNvCxnSpPr>
              <a:stCxn id="431" idx="0"/>
            </p:cNvCxnSpPr>
            <p:nvPr/>
          </p:nvCxnSpPr>
          <p:spPr>
            <a:xfrm rot="10800000">
              <a:off x="6580350" y="2999100"/>
              <a:ext cx="0" cy="3942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438" name="Google Shape;438;p39"/>
            <p:cNvCxnSpPr/>
            <p:nvPr/>
          </p:nvCxnSpPr>
          <p:spPr>
            <a:xfrm rot="10800000">
              <a:off x="6580350" y="3977700"/>
              <a:ext cx="0" cy="3444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dash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439" name="Google Shape;439;p39"/>
          <p:cNvGrpSpPr/>
          <p:nvPr/>
        </p:nvGrpSpPr>
        <p:grpSpPr>
          <a:xfrm>
            <a:off x="5451950" y="5345100"/>
            <a:ext cx="1845000" cy="1315500"/>
            <a:chOff x="5461275" y="4988700"/>
            <a:chExt cx="1845000" cy="1315500"/>
          </a:xfrm>
        </p:grpSpPr>
        <p:sp>
          <p:nvSpPr>
            <p:cNvPr id="440" name="Google Shape;440;p39"/>
            <p:cNvSpPr txBox="1"/>
            <p:nvPr/>
          </p:nvSpPr>
          <p:spPr>
            <a:xfrm>
              <a:off x="6108675" y="4988700"/>
              <a:ext cx="9192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1" name="Google Shape;441;p39"/>
            <p:cNvCxnSpPr/>
            <p:nvPr/>
          </p:nvCxnSpPr>
          <p:spPr>
            <a:xfrm rot="10800000">
              <a:off x="5461275" y="51285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442" name="Google Shape;442;p39"/>
            <p:cNvCxnSpPr/>
            <p:nvPr/>
          </p:nvCxnSpPr>
          <p:spPr>
            <a:xfrm rot="10800000">
              <a:off x="6568275" y="5573100"/>
              <a:ext cx="0" cy="3942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sp>
          <p:nvSpPr>
            <p:cNvPr id="443" name="Google Shape;443;p39"/>
            <p:cNvSpPr txBox="1"/>
            <p:nvPr/>
          </p:nvSpPr>
          <p:spPr>
            <a:xfrm>
              <a:off x="5830275" y="5967300"/>
              <a:ext cx="14760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&lt;consola&gt;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4" name="Google Shape;444;p39"/>
            <p:cNvCxnSpPr/>
            <p:nvPr/>
          </p:nvCxnSpPr>
          <p:spPr>
            <a:xfrm rot="10800000">
              <a:off x="5461275" y="52809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445" name="Google Shape;445;p39"/>
            <p:cNvCxnSpPr/>
            <p:nvPr/>
          </p:nvCxnSpPr>
          <p:spPr>
            <a:xfrm rot="10800000">
              <a:off x="5461275" y="54243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446" name="Google Shape;446;p39"/>
          <p:cNvGrpSpPr/>
          <p:nvPr/>
        </p:nvGrpSpPr>
        <p:grpSpPr>
          <a:xfrm>
            <a:off x="378000" y="4629600"/>
            <a:ext cx="3375450" cy="2031000"/>
            <a:chOff x="378000" y="4629600"/>
            <a:chExt cx="3375450" cy="2031000"/>
          </a:xfrm>
        </p:grpSpPr>
        <p:sp>
          <p:nvSpPr>
            <p:cNvPr id="447" name="Google Shape;447;p39"/>
            <p:cNvSpPr txBox="1"/>
            <p:nvPr/>
          </p:nvSpPr>
          <p:spPr>
            <a:xfrm>
              <a:off x="2203650" y="5345100"/>
              <a:ext cx="9192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8" name="Google Shape;448;p39"/>
            <p:cNvCxnSpPr/>
            <p:nvPr/>
          </p:nvCxnSpPr>
          <p:spPr>
            <a:xfrm rot="10800000">
              <a:off x="1556250" y="563730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49" name="Google Shape;449;p39"/>
            <p:cNvSpPr txBox="1"/>
            <p:nvPr/>
          </p:nvSpPr>
          <p:spPr>
            <a:xfrm>
              <a:off x="378000" y="5468850"/>
              <a:ext cx="1146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mensaje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50" name="Google Shape;450;p39"/>
            <p:cNvCxnSpPr>
              <a:stCxn id="447" idx="3"/>
            </p:cNvCxnSpPr>
            <p:nvPr/>
          </p:nvCxnSpPr>
          <p:spPr>
            <a:xfrm>
              <a:off x="3122850" y="5637300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51" name="Google Shape;451;p39"/>
            <p:cNvCxnSpPr>
              <a:stCxn id="447" idx="0"/>
            </p:cNvCxnSpPr>
            <p:nvPr/>
          </p:nvCxnSpPr>
          <p:spPr>
            <a:xfrm rot="10800000">
              <a:off x="2663250" y="4950900"/>
              <a:ext cx="0" cy="3942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sp>
          <p:nvSpPr>
            <p:cNvPr id="452" name="Google Shape;452;p39"/>
            <p:cNvSpPr txBox="1"/>
            <p:nvPr/>
          </p:nvSpPr>
          <p:spPr>
            <a:xfrm>
              <a:off x="1925250" y="4629600"/>
              <a:ext cx="14760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&lt;teclado&gt;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453" name="Google Shape;453;p39"/>
            <p:cNvGrpSpPr/>
            <p:nvPr/>
          </p:nvGrpSpPr>
          <p:grpSpPr>
            <a:xfrm>
              <a:off x="1925250" y="5929500"/>
              <a:ext cx="1476000" cy="731100"/>
              <a:chOff x="5830275" y="5573100"/>
              <a:chExt cx="1476000" cy="731100"/>
            </a:xfrm>
          </p:grpSpPr>
          <p:cxnSp>
            <p:nvCxnSpPr>
              <p:cNvPr id="454" name="Google Shape;454;p39"/>
              <p:cNvCxnSpPr/>
              <p:nvPr/>
            </p:nvCxnSpPr>
            <p:spPr>
              <a:xfrm rot="10800000">
                <a:off x="6568275" y="5573100"/>
                <a:ext cx="0" cy="39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A64D79"/>
                </a:solidFill>
                <a:prstDash val="dash"/>
                <a:round/>
                <a:headEnd len="med" w="med" type="stealth"/>
                <a:tailEnd len="med" w="med" type="none"/>
              </a:ln>
            </p:spPr>
          </p:cxnSp>
          <p:sp>
            <p:nvSpPr>
              <p:cNvPr id="455" name="Google Shape;455;p39"/>
              <p:cNvSpPr txBox="1"/>
              <p:nvPr/>
            </p:nvSpPr>
            <p:spPr>
              <a:xfrm>
                <a:off x="5830275" y="5967300"/>
                <a:ext cx="14760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&lt;consola&gt;</a:t>
                </a:r>
                <a:endParaRPr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0" y="3321288"/>
            <a:ext cx="3739500" cy="3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0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Funciones: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/>
              <a:t> vs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900000" y="1246200"/>
            <a:ext cx="24525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cuad(x):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(x * x)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5831400" y="1246200"/>
            <a:ext cx="24525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cuad(x):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x * x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4" name="Google Shape;464;p40"/>
          <p:cNvGrpSpPr/>
          <p:nvPr/>
        </p:nvGrpSpPr>
        <p:grpSpPr>
          <a:xfrm>
            <a:off x="5442150" y="2146200"/>
            <a:ext cx="3244800" cy="584400"/>
            <a:chOff x="5442150" y="2679600"/>
            <a:chExt cx="3244800" cy="584400"/>
          </a:xfrm>
        </p:grpSpPr>
        <p:sp>
          <p:nvSpPr>
            <p:cNvPr id="465" name="Google Shape;465;p40"/>
            <p:cNvSpPr txBox="1"/>
            <p:nvPr/>
          </p:nvSpPr>
          <p:spPr>
            <a:xfrm>
              <a:off x="6408150" y="2679600"/>
              <a:ext cx="7200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6" name="Google Shape;466;p40"/>
            <p:cNvCxnSpPr/>
            <p:nvPr/>
          </p:nvCxnSpPr>
          <p:spPr>
            <a:xfrm rot="10800000">
              <a:off x="5760750" y="2967581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67" name="Google Shape;467;p40"/>
            <p:cNvSpPr txBox="1"/>
            <p:nvPr/>
          </p:nvSpPr>
          <p:spPr>
            <a:xfrm>
              <a:off x="5442150" y="2783081"/>
              <a:ext cx="28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8" name="Google Shape;468;p40"/>
            <p:cNvCxnSpPr>
              <a:stCxn id="465" idx="3"/>
            </p:cNvCxnSpPr>
            <p:nvPr/>
          </p:nvCxnSpPr>
          <p:spPr>
            <a:xfrm>
              <a:off x="7128150" y="2971800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69" name="Google Shape;469;p40"/>
            <p:cNvSpPr txBox="1"/>
            <p:nvPr/>
          </p:nvSpPr>
          <p:spPr>
            <a:xfrm>
              <a:off x="7806750" y="2803350"/>
              <a:ext cx="880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 * 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967950" y="2146200"/>
            <a:ext cx="1766100" cy="1315500"/>
            <a:chOff x="967950" y="2679600"/>
            <a:chExt cx="1766100" cy="1315500"/>
          </a:xfrm>
        </p:grpSpPr>
        <p:sp>
          <p:nvSpPr>
            <p:cNvPr id="471" name="Google Shape;471;p40"/>
            <p:cNvSpPr txBox="1"/>
            <p:nvPr/>
          </p:nvSpPr>
          <p:spPr>
            <a:xfrm>
              <a:off x="1933950" y="2679600"/>
              <a:ext cx="7200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2" name="Google Shape;472;p40"/>
            <p:cNvCxnSpPr/>
            <p:nvPr/>
          </p:nvCxnSpPr>
          <p:spPr>
            <a:xfrm rot="10800000">
              <a:off x="1286550" y="2978870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73" name="Google Shape;473;p40"/>
            <p:cNvSpPr txBox="1"/>
            <p:nvPr/>
          </p:nvSpPr>
          <p:spPr>
            <a:xfrm>
              <a:off x="967950" y="2794370"/>
              <a:ext cx="28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4" name="Google Shape;474;p40"/>
            <p:cNvCxnSpPr/>
            <p:nvPr/>
          </p:nvCxnSpPr>
          <p:spPr>
            <a:xfrm rot="10800000">
              <a:off x="2293950" y="3264000"/>
              <a:ext cx="0" cy="394200"/>
            </a:xfrm>
            <a:prstGeom prst="straightConnector1">
              <a:avLst/>
            </a:prstGeom>
            <a:noFill/>
            <a:ln cap="flat" cmpd="sng" w="19050">
              <a:solidFill>
                <a:srgbClr val="A64D79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sp>
          <p:nvSpPr>
            <p:cNvPr id="475" name="Google Shape;475;p40"/>
            <p:cNvSpPr txBox="1"/>
            <p:nvPr/>
          </p:nvSpPr>
          <p:spPr>
            <a:xfrm>
              <a:off x="1853850" y="3658200"/>
              <a:ext cx="880200" cy="33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x * x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76" name="Google Shape;476;p40"/>
          <p:cNvSpPr txBox="1"/>
          <p:nvPr/>
        </p:nvSpPr>
        <p:spPr>
          <a:xfrm>
            <a:off x="5831400" y="2948400"/>
            <a:ext cx="3000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 = cuad(8)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 = cuad(z) + cuad(3)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 = raiz(cuad(z))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print(m)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313" y="3866175"/>
            <a:ext cx="2113275" cy="21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025"/>
            <a:ext cx="9144000" cy="660196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1"/>
          <p:cNvSpPr txBox="1"/>
          <p:nvPr/>
        </p:nvSpPr>
        <p:spPr>
          <a:xfrm>
            <a:off x="195400" y="-48775"/>
            <a:ext cx="7805700" cy="212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SI USAS PRINT</a:t>
            </a:r>
            <a:endParaRPr sz="60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(innecesariamente)</a:t>
            </a:r>
            <a:endParaRPr sz="18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552450" y="5825525"/>
            <a:ext cx="8247682" cy="9266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762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HAY TABLA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range(1, n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Devolver múltiples valores</a:t>
            </a:r>
            <a:endParaRPr/>
          </a:p>
        </p:txBody>
      </p:sp>
      <p:sp>
        <p:nvSpPr>
          <p:cNvPr id="490" name="Google Shape;490;p42"/>
          <p:cNvSpPr txBox="1"/>
          <p:nvPr>
            <p:ph idx="4294967295" type="body"/>
          </p:nvPr>
        </p:nvSpPr>
        <p:spPr>
          <a:xfrm>
            <a:off x="2339850" y="2998950"/>
            <a:ext cx="41625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a_hms(segundos):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h = segundos // 3600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m = (segundos % 3600) // 60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s = (segundos % 3600) % 60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 h, m, 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hms = a_hms(3661)</a:t>
            </a:r>
            <a:b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h, m, s = a_hms(3661)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3975600" y="1423800"/>
            <a:ext cx="891000" cy="86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a_hms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2" name="Google Shape;492;p42"/>
          <p:cNvCxnSpPr>
            <a:stCxn id="491" idx="1"/>
            <a:endCxn id="493" idx="3"/>
          </p:cNvCxnSpPr>
          <p:nvPr/>
        </p:nvCxnSpPr>
        <p:spPr>
          <a:xfrm rot="10800000">
            <a:off x="3585000" y="1855950"/>
            <a:ext cx="39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93" name="Google Shape;493;p42"/>
          <p:cNvSpPr txBox="1"/>
          <p:nvPr/>
        </p:nvSpPr>
        <p:spPr>
          <a:xfrm>
            <a:off x="2292600" y="1687500"/>
            <a:ext cx="1292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segundos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4" name="Google Shape;494;p42"/>
          <p:cNvCxnSpPr/>
          <p:nvPr/>
        </p:nvCxnSpPr>
        <p:spPr>
          <a:xfrm>
            <a:off x="4866600" y="157215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5" name="Google Shape;495;p42"/>
          <p:cNvCxnSpPr/>
          <p:nvPr/>
        </p:nvCxnSpPr>
        <p:spPr>
          <a:xfrm>
            <a:off x="4866600" y="184800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6" name="Google Shape;496;p42"/>
          <p:cNvCxnSpPr/>
          <p:nvPr/>
        </p:nvCxnSpPr>
        <p:spPr>
          <a:xfrm>
            <a:off x="4866600" y="2119650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7" name="Google Shape;497;p42"/>
          <p:cNvSpPr txBox="1"/>
          <p:nvPr/>
        </p:nvSpPr>
        <p:spPr>
          <a:xfrm>
            <a:off x="5559000" y="1403700"/>
            <a:ext cx="1292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horas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minutos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segundos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idx="4294967295"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 de variables</a:t>
            </a:r>
            <a:endParaRPr/>
          </a:p>
        </p:txBody>
      </p:sp>
      <p:sp>
        <p:nvSpPr>
          <p:cNvPr id="503" name="Google Shape;503;p43"/>
          <p:cNvSpPr txBox="1"/>
          <p:nvPr>
            <p:ph idx="4294967295" type="body"/>
          </p:nvPr>
        </p:nvSpPr>
        <p:spPr>
          <a:xfrm>
            <a:off x="206250" y="1246350"/>
            <a:ext cx="2959200" cy="427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 = 'w'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 = 'x'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y = 'y'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f(x):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y = 'Y'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print(w, x, y)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z = 'Z'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print(z)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f('X')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print(w, x, y)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43"/>
          <p:cNvSpPr txBox="1"/>
          <p:nvPr>
            <p:ph idx="4294967295" type="body"/>
          </p:nvPr>
        </p:nvSpPr>
        <p:spPr>
          <a:xfrm>
            <a:off x="3714000" y="3502177"/>
            <a:ext cx="5202000" cy="2397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 X 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 x y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b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File "a.py", line 13, in &lt;module&gt;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print(z)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NameError: name 'z' is not defined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5" name="Google Shape;505;p43"/>
          <p:cNvCxnSpPr/>
          <p:nvPr/>
        </p:nvCxnSpPr>
        <p:spPr>
          <a:xfrm>
            <a:off x="1868700" y="4004325"/>
            <a:ext cx="1739400" cy="3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6" name="Google Shape;506;p43"/>
          <p:cNvCxnSpPr/>
          <p:nvPr/>
        </p:nvCxnSpPr>
        <p:spPr>
          <a:xfrm>
            <a:off x="2605125" y="3387575"/>
            <a:ext cx="1040100" cy="3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7" name="Google Shape;507;p43"/>
          <p:cNvCxnSpPr/>
          <p:nvPr/>
        </p:nvCxnSpPr>
        <p:spPr>
          <a:xfrm flipH="1" rot="10800000">
            <a:off x="2144850" y="4363450"/>
            <a:ext cx="1472700" cy="54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8" name="Google Shape;508;p43"/>
          <p:cNvCxnSpPr/>
          <p:nvPr/>
        </p:nvCxnSpPr>
        <p:spPr>
          <a:xfrm flipH="1" rot="10800000">
            <a:off x="1505575" y="4970800"/>
            <a:ext cx="2056800" cy="336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"/>
          <p:cNvSpPr txBox="1"/>
          <p:nvPr>
            <p:ph idx="4294967295"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 de variables</a:t>
            </a:r>
            <a:endParaRPr/>
          </a:p>
        </p:txBody>
      </p:sp>
      <p:sp>
        <p:nvSpPr>
          <p:cNvPr id="514" name="Google Shape;514;p44"/>
          <p:cNvSpPr txBox="1"/>
          <p:nvPr>
            <p:ph idx="4294967295" type="body"/>
          </p:nvPr>
        </p:nvSpPr>
        <p:spPr>
          <a:xfrm>
            <a:off x="206250" y="1246350"/>
            <a:ext cx="2959200" cy="427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'w'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'x'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'y'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'Y'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'Z'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f('X')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rgbClr val="FFFFFF"/>
                </a:solidFill>
                <a:highlight>
                  <a:schemeClr val="accent5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44"/>
          <p:cNvSpPr txBox="1"/>
          <p:nvPr>
            <p:ph idx="4294967295" type="body"/>
          </p:nvPr>
        </p:nvSpPr>
        <p:spPr>
          <a:xfrm>
            <a:off x="3714000" y="3502177"/>
            <a:ext cx="5202000" cy="2397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 X 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 x y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b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File "a.py", line 13, in &lt;module&gt;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print(z)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NameError: name 'z' is not defined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6" name="Google Shape;516;p44"/>
          <p:cNvCxnSpPr/>
          <p:nvPr/>
        </p:nvCxnSpPr>
        <p:spPr>
          <a:xfrm>
            <a:off x="1868700" y="4004325"/>
            <a:ext cx="1739400" cy="3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7" name="Google Shape;517;p44"/>
          <p:cNvCxnSpPr/>
          <p:nvPr/>
        </p:nvCxnSpPr>
        <p:spPr>
          <a:xfrm>
            <a:off x="2605125" y="3387575"/>
            <a:ext cx="1040100" cy="3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8" name="Google Shape;518;p44"/>
          <p:cNvCxnSpPr/>
          <p:nvPr/>
        </p:nvCxnSpPr>
        <p:spPr>
          <a:xfrm flipH="1" rot="10800000">
            <a:off x="2144850" y="4363450"/>
            <a:ext cx="1472700" cy="54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9" name="Google Shape;519;p44"/>
          <p:cNvCxnSpPr/>
          <p:nvPr/>
        </p:nvCxnSpPr>
        <p:spPr>
          <a:xfrm flipH="1" rot="10800000">
            <a:off x="1505575" y="4970800"/>
            <a:ext cx="2056800" cy="336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0" name="Google Shape;520;p44"/>
          <p:cNvSpPr txBox="1"/>
          <p:nvPr/>
        </p:nvSpPr>
        <p:spPr>
          <a:xfrm>
            <a:off x="206325" y="5533950"/>
            <a:ext cx="2959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Ver en Python Tutor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1" name="Google Shape;521;p44"/>
          <p:cNvSpPr txBox="1"/>
          <p:nvPr>
            <p:ph idx="4294967295" type="body"/>
          </p:nvPr>
        </p:nvSpPr>
        <p:spPr>
          <a:xfrm>
            <a:off x="4152675" y="1127825"/>
            <a:ext cx="39687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: variables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globales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: variables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locales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(de la función f)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025"/>
            <a:ext cx="9144000" cy="660196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195400" y="-48775"/>
            <a:ext cx="8779800" cy="212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SI USAS VARIABLES GLOBALES</a:t>
            </a:r>
            <a:endParaRPr sz="18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552450" y="5825525"/>
            <a:ext cx="8247682" cy="9266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762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HAY TABLA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>
            <p:ph idx="4294967295" type="body"/>
          </p:nvPr>
        </p:nvSpPr>
        <p:spPr>
          <a:xfrm>
            <a:off x="625975" y="2292125"/>
            <a:ext cx="7892100" cy="2862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NOMBRE_APP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"AlgoApp"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bienvenida(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"Hola, 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"! Te damos la bienvenida a 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NOMBRE_APP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adios(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"Adiós, 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"! Gracias por usar 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NOMBRE_APP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46"/>
          <p:cNvSpPr txBox="1"/>
          <p:nvPr/>
        </p:nvSpPr>
        <p:spPr>
          <a:xfrm>
            <a:off x="475350" y="1456000"/>
            <a:ext cx="8193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✔ constante global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(no cambia su valor a lo largo de la ejecución del programa)</a:t>
            </a:r>
            <a:endParaRPr sz="18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5" name="Google Shape;535;p46"/>
          <p:cNvCxnSpPr/>
          <p:nvPr/>
        </p:nvCxnSpPr>
        <p:spPr>
          <a:xfrm>
            <a:off x="1321975" y="1918300"/>
            <a:ext cx="0" cy="45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7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/>
          <p:nvPr>
            <p:ph idx="4294967295" type="body"/>
          </p:nvPr>
        </p:nvSpPr>
        <p:spPr>
          <a:xfrm>
            <a:off x="663150" y="1665113"/>
            <a:ext cx="7817700" cy="7635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&lt;nombre&gt;(...)</a:t>
            </a: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&lt;instrucción&gt;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Cuerpo con </a:t>
            </a:r>
            <a:r>
              <a:rPr lang="en">
                <a:solidFill>
                  <a:schemeClr val="accent5"/>
                </a:solidFill>
              </a:rPr>
              <a:t>una sola instrucción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48" name="Google Shape;548;p48"/>
          <p:cNvSpPr txBox="1"/>
          <p:nvPr>
            <p:ph idx="4294967295" type="body"/>
          </p:nvPr>
        </p:nvSpPr>
        <p:spPr>
          <a:xfrm>
            <a:off x="101050" y="4054613"/>
            <a:ext cx="8941800" cy="7635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&lt;nombre&gt; in &lt;expresión&gt;</a:t>
            </a: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&lt;instrucción&gt;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8"/>
          <p:cNvSpPr txBox="1"/>
          <p:nvPr>
            <p:ph idx="4294967295" type="body"/>
          </p:nvPr>
        </p:nvSpPr>
        <p:spPr>
          <a:xfrm>
            <a:off x="663150" y="2655713"/>
            <a:ext cx="7817700" cy="76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cuad(x)</a:t>
            </a: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** 2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48"/>
          <p:cNvSpPr txBox="1"/>
          <p:nvPr>
            <p:ph idx="4294967295" type="body"/>
          </p:nvPr>
        </p:nvSpPr>
        <p:spPr>
          <a:xfrm>
            <a:off x="663150" y="5017913"/>
            <a:ext cx="7817700" cy="76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range(10)</a:t>
            </a:r>
            <a:r>
              <a:rPr lang="en"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print("hola")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Instrucción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49"/>
          <p:cNvSpPr txBox="1"/>
          <p:nvPr>
            <p:ph idx="4294967295" type="body"/>
          </p:nvPr>
        </p:nvSpPr>
        <p:spPr>
          <a:xfrm>
            <a:off x="2160150" y="4147000"/>
            <a:ext cx="4823700" cy="108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no_hacer_nada()</a:t>
            </a: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3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49"/>
          <p:cNvSpPr txBox="1"/>
          <p:nvPr>
            <p:ph idx="4294967295" type="body"/>
          </p:nvPr>
        </p:nvSpPr>
        <p:spPr>
          <a:xfrm>
            <a:off x="2662950" y="2574563"/>
            <a:ext cx="3818100" cy="539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49"/>
          <p:cNvSpPr txBox="1"/>
          <p:nvPr/>
        </p:nvSpPr>
        <p:spPr>
          <a:xfrm>
            <a:off x="2662950" y="2229863"/>
            <a:ext cx="38181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pass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Pistas sobre tipos (</a:t>
            </a:r>
            <a:r>
              <a:rPr i="1" lang="en">
                <a:solidFill>
                  <a:schemeClr val="accent5"/>
                </a:solidFill>
              </a:rPr>
              <a:t>type hints</a:t>
            </a:r>
            <a:r>
              <a:rPr lang="en"/>
              <a:t>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2419700" y="2035875"/>
            <a:ext cx="1900500" cy="88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cuad(x):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50"/>
          <p:cNvSpPr txBox="1"/>
          <p:nvPr/>
        </p:nvSpPr>
        <p:spPr>
          <a:xfrm>
            <a:off x="5618325" y="2184075"/>
            <a:ext cx="720000" cy="5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6" name="Google Shape;566;p50"/>
          <p:cNvCxnSpPr/>
          <p:nvPr/>
        </p:nvCxnSpPr>
        <p:spPr>
          <a:xfrm rot="10800000">
            <a:off x="4970925" y="2492325"/>
            <a:ext cx="64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67" name="Google Shape;567;p50"/>
          <p:cNvSpPr txBox="1"/>
          <p:nvPr/>
        </p:nvSpPr>
        <p:spPr>
          <a:xfrm>
            <a:off x="4652325" y="2307825"/>
            <a:ext cx="28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8" name="Google Shape;568;p50"/>
          <p:cNvCxnSpPr>
            <a:stCxn id="565" idx="3"/>
          </p:cNvCxnSpPr>
          <p:nvPr/>
        </p:nvCxnSpPr>
        <p:spPr>
          <a:xfrm>
            <a:off x="6338325" y="2476275"/>
            <a:ext cx="63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9" name="Google Shape;569;p50"/>
          <p:cNvSpPr txBox="1"/>
          <p:nvPr/>
        </p:nvSpPr>
        <p:spPr>
          <a:xfrm>
            <a:off x="6968925" y="2307825"/>
            <a:ext cx="572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70" name="Google Shape;570;p50"/>
          <p:cNvGrpSpPr/>
          <p:nvPr/>
        </p:nvGrpSpPr>
        <p:grpSpPr>
          <a:xfrm>
            <a:off x="470000" y="3932913"/>
            <a:ext cx="8362300" cy="880800"/>
            <a:chOff x="470000" y="3932913"/>
            <a:chExt cx="8362300" cy="880800"/>
          </a:xfrm>
        </p:grpSpPr>
        <p:sp>
          <p:nvSpPr>
            <p:cNvPr id="571" name="Google Shape;571;p50"/>
            <p:cNvSpPr txBox="1"/>
            <p:nvPr/>
          </p:nvSpPr>
          <p:spPr>
            <a:xfrm>
              <a:off x="470000" y="3932913"/>
              <a:ext cx="3850200" cy="88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def cuad(x</a:t>
              </a:r>
              <a:r>
                <a:rPr lang="en" sz="18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: float</a:t>
              </a: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 sz="18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-&gt; float</a:t>
              </a: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    ...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2" name="Google Shape;572;p50"/>
            <p:cNvSpPr txBox="1"/>
            <p:nvPr/>
          </p:nvSpPr>
          <p:spPr>
            <a:xfrm>
              <a:off x="6406200" y="4081125"/>
              <a:ext cx="720000" cy="584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cuad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3" name="Google Shape;573;p50"/>
            <p:cNvCxnSpPr/>
            <p:nvPr/>
          </p:nvCxnSpPr>
          <p:spPr>
            <a:xfrm rot="10800000">
              <a:off x="5758800" y="4389375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574" name="Google Shape;574;p50"/>
            <p:cNvSpPr txBox="1"/>
            <p:nvPr/>
          </p:nvSpPr>
          <p:spPr>
            <a:xfrm>
              <a:off x="4652326" y="4204875"/>
              <a:ext cx="1075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&lt;float&gt;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5" name="Google Shape;575;p50"/>
            <p:cNvCxnSpPr>
              <a:stCxn id="572" idx="3"/>
            </p:cNvCxnSpPr>
            <p:nvPr/>
          </p:nvCxnSpPr>
          <p:spPr>
            <a:xfrm>
              <a:off x="7126200" y="4373325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76" name="Google Shape;576;p50"/>
            <p:cNvSpPr txBox="1"/>
            <p:nvPr/>
          </p:nvSpPr>
          <p:spPr>
            <a:xfrm>
              <a:off x="7756800" y="4204875"/>
              <a:ext cx="1075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&lt;float&gt;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1593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Nombres / Identificadores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10700" y="1356875"/>
            <a:ext cx="3491100" cy="76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Empezar con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Z _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Luego: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z A</a:t>
            </a:r>
            <a:r>
              <a:rPr b="1"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Z 0</a:t>
            </a:r>
            <a:r>
              <a:rPr b="1"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9 _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837275" y="2770650"/>
            <a:ext cx="30117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Válidos: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suma_cuadrados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sumaCuadrados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SumaCuadrados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_suma_cuadrados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SUMA_CUADRADOS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SumaCuadra2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Inválidos: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2SumaCuadra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SumaCuadra-2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suma_cuadrados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(1,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cuad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("Suma:",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suma_cuadrados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Palabras reservadas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170925" y="3242850"/>
            <a:ext cx="6879900" cy="222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False      await      else       import     pass</a:t>
            </a:r>
            <a:b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None       break      except 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raise</a:t>
            </a:r>
            <a:b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True       class      finally    is     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b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and        continue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lambda     try</a:t>
            </a:r>
            <a:b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     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from       nonlocal   while</a:t>
            </a:r>
            <a:b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assert     del        global     not        with</a:t>
            </a:r>
            <a:b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async      elif       if         or         yield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range(1, n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</a:t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2272600" y="305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{584B729E-0270-4AB9-8B9C-AA0BA16F8AFC}</a:tableStyleId>
              </a:tblPr>
              <a:tblGrid>
                <a:gridCol w="2035725"/>
                <a:gridCol w="1460225"/>
                <a:gridCol w="9960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Expresión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Estado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Valor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9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suma + cuad(i)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suma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suma + cuad(i)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suma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range(1, n + 1)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 + cuad(i)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159300" y="288575"/>
            <a:ext cx="42693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 simples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compuestas</a:t>
            </a:r>
            <a:endParaRPr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+ 1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 + </a:t>
            </a: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cuad(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"Suma:"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suma_cuadrados(</a:t>
            </a: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289250" y="3132300"/>
            <a:ext cx="2268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 + </a:t>
            </a: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cuad(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431700" y="3132300"/>
            <a:ext cx="2231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+ 1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1247850" y="3119109"/>
            <a:ext cx="2323800" cy="619800"/>
            <a:chOff x="262875" y="1892309"/>
            <a:chExt cx="2323800" cy="619800"/>
          </a:xfrm>
        </p:grpSpPr>
        <p:sp>
          <p:nvSpPr>
            <p:cNvPr id="109" name="Google Shape;109;p19"/>
            <p:cNvSpPr/>
            <p:nvPr/>
          </p:nvSpPr>
          <p:spPr>
            <a:xfrm>
              <a:off x="262875" y="1892309"/>
              <a:ext cx="2323800" cy="619800"/>
            </a:xfrm>
            <a:prstGeom prst="rect">
              <a:avLst/>
            </a:prstGeom>
            <a:noFill/>
            <a:ln cap="flat" cmpd="sng" w="19050">
              <a:solidFill>
                <a:srgbClr val="FF52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353200" y="1968500"/>
              <a:ext cx="1095600" cy="4524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034375" y="2044700"/>
              <a:ext cx="202500" cy="333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5385650" y="3119100"/>
            <a:ext cx="2323800" cy="619800"/>
            <a:chOff x="276675" y="3324250"/>
            <a:chExt cx="2323800" cy="619800"/>
          </a:xfrm>
        </p:grpSpPr>
        <p:sp>
          <p:nvSpPr>
            <p:cNvPr id="113" name="Google Shape;113;p19"/>
            <p:cNvSpPr/>
            <p:nvPr/>
          </p:nvSpPr>
          <p:spPr>
            <a:xfrm>
              <a:off x="276675" y="3324250"/>
              <a:ext cx="2323800" cy="619800"/>
            </a:xfrm>
            <a:prstGeom prst="rect">
              <a:avLst/>
            </a:prstGeom>
            <a:noFill/>
            <a:ln cap="flat" cmpd="sng" w="19050">
              <a:solidFill>
                <a:srgbClr val="FF52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224325" y="3400450"/>
              <a:ext cx="184200" cy="4749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546500" y="3400450"/>
              <a:ext cx="773400" cy="474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597650" y="3471250"/>
              <a:ext cx="202500" cy="3333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2073261" y="3471250"/>
              <a:ext cx="202500" cy="333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9"/>
          <p:cNvSpPr txBox="1"/>
          <p:nvPr/>
        </p:nvSpPr>
        <p:spPr>
          <a:xfrm>
            <a:off x="2457825" y="4702325"/>
            <a:ext cx="489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"Suma:"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suma_cuadrados(</a:t>
            </a: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2595925" y="4689125"/>
            <a:ext cx="4617900" cy="619800"/>
            <a:chOff x="2595925" y="4689125"/>
            <a:chExt cx="4617900" cy="619800"/>
          </a:xfrm>
        </p:grpSpPr>
        <p:sp>
          <p:nvSpPr>
            <p:cNvPr id="120" name="Google Shape;120;p19"/>
            <p:cNvSpPr/>
            <p:nvPr/>
          </p:nvSpPr>
          <p:spPr>
            <a:xfrm>
              <a:off x="2595925" y="4689125"/>
              <a:ext cx="4617900" cy="619800"/>
            </a:xfrm>
            <a:prstGeom prst="rect">
              <a:avLst/>
            </a:prstGeom>
            <a:noFill/>
            <a:ln cap="flat" cmpd="sng" w="19050">
              <a:solidFill>
                <a:srgbClr val="FF52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571650" y="4765325"/>
              <a:ext cx="911400" cy="4749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639500" y="4765325"/>
              <a:ext cx="2268600" cy="474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573675" y="4836125"/>
              <a:ext cx="202500" cy="3333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83100" y="59975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64100" y="3498250"/>
            <a:ext cx="3942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Números enteros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   -3   42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, n +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cuad(i)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suma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"Suma:"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, suma_cuadrados(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731300" y="3126100"/>
            <a:ext cx="39423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Cadenas de caracteres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""    "Hola"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''    'Hola'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""""""    """Hola"""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'''Línea 1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Línea 2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Línea 3'''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64100" y="4661900"/>
            <a:ext cx="39423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Números de punto flotante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0.0    -3.3    42.92039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0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</a:t>
            </a:r>
            <a:r>
              <a:rPr lang="en">
                <a:solidFill>
                  <a:schemeClr val="accent5"/>
                </a:solidFill>
              </a:rPr>
              <a:t>Literal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1"/>
          <p:cNvGraphicFramePr/>
          <p:nvPr/>
        </p:nvGraphicFramePr>
        <p:xfrm>
          <a:off x="2391800" y="398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{584B729E-0270-4AB9-8B9C-AA0BA16F8AFC}</a:tableStyleId>
              </a:tblPr>
              <a:tblGrid>
                <a:gridCol w="1318175"/>
                <a:gridCol w="1595650"/>
                <a:gridCol w="973550"/>
              </a:tblGrid>
              <a:tr h="4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Expresión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Estado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Valor</a:t>
                      </a:r>
                      <a:endParaRPr b="1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55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suma</a:t>
                      </a:r>
                      <a:endParaRPr b="1" sz="18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suma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→ </a:t>
                      </a: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 b="1"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2688038" y="2984025"/>
            <a:ext cx="3294900" cy="5394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&lt;nombre&gt;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4578225" y="0"/>
            <a:ext cx="4565700" cy="237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suma_cuadrados(n):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suma =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for i in range(1,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+ 1):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	suma = suma + cuad(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print("Suma:", suma_cuadrados(5))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688038" y="2639325"/>
            <a:ext cx="32949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Expresión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variable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83100" y="59975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387900" y="502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• Literal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4" name="Google Shape;144;p21"/>
          <p:cNvSpPr txBox="1"/>
          <p:nvPr>
            <p:ph idx="4294967295" type="title"/>
          </p:nvPr>
        </p:nvSpPr>
        <p:spPr>
          <a:xfrm>
            <a:off x="387900" y="883100"/>
            <a:ext cx="3106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Variable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