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Proxima Nova Extrabold"/>
      <p:bold r:id="rId43"/>
    </p:embeddedFont>
    <p:embeddedFont>
      <p:font typeface="Proxima Nova Semibold"/>
      <p:regular r:id="rId44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44" Type="http://schemas.openxmlformats.org/officeDocument/2006/relationships/font" Target="fonts/ProximaNovaSemibold-regular.fntdata"/><Relationship Id="rId21" Type="http://schemas.openxmlformats.org/officeDocument/2006/relationships/slide" Target="slides/slide16.xml"/><Relationship Id="rId43" Type="http://schemas.openxmlformats.org/officeDocument/2006/relationships/font" Target="fonts/ProximaNovaExtrabold-bold.fntdata"/><Relationship Id="rId24" Type="http://schemas.openxmlformats.org/officeDocument/2006/relationships/slide" Target="slides/slide19.xml"/><Relationship Id="rId46" Type="http://schemas.openxmlformats.org/officeDocument/2006/relationships/font" Target="fonts/ProximaNovaSemibold-bold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d298bd99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d298bd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e07f8e96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e07f8e9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e07f8e96_0_1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e07f8e9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e07f8e96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3e07f8e9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3e07f8e96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3e07f8e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e07f8e96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e07f8e9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3e07f8e96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3e07f8e9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e07f8e96_0_2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e07f8e9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e07f8e96_0_2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e07f8e9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3e07f8e96_0_2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3e07f8e9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3e07f8e96_0_2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3e07f8e9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e07f8e96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e07f8e9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3e07f8e96_0_2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3e07f8e9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3e07f8e96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3e07f8e9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e07f8e96_0_2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3e07f8e9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3e07f8e96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3e07f8e9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e07f8e96_0_2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e07f8e9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d298bd999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d298bd99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2e2c0c4a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2e2c0c4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e2c0c4ac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e2c0c4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2e2c0c4ac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2e2c0c4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2e2c0c4ac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2e2c0c4a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e07f8e96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e07f8e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e2c0c4ac_1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2e2c0c4a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e2c0c4ac_1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2e2c0c4a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2e2c0c4ac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2e2c0c4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d298bd999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d298bd9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e07f8e96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e07f8e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8e008385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8e0083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e07f8e96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e07f8e9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e07f8e96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3e07f8e9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e07f8e96_0_1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e07f8e9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e07f8e96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e07f8e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hyperlink" Target="https://makelinux.github.io/kernel/map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12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Excepciones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excepciones</a:t>
            </a:r>
            <a:endParaRPr/>
          </a:p>
        </p:txBody>
      </p:sp>
      <p:sp>
        <p:nvSpPr>
          <p:cNvPr id="182" name="Google Shape;182;p22"/>
          <p:cNvSpPr txBox="1"/>
          <p:nvPr>
            <p:ph idx="4294967295" type="body"/>
          </p:nvPr>
        </p:nvSpPr>
        <p:spPr>
          <a:xfrm>
            <a:off x="1977575" y="1886850"/>
            <a:ext cx="5189100" cy="30843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&lt;tipo1&gt;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&lt;tipo2&gt;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977575" y="1542150"/>
            <a:ext cx="51891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excepciones</a:t>
            </a:r>
            <a:endParaRPr/>
          </a:p>
        </p:txBody>
      </p:sp>
      <p:sp>
        <p:nvSpPr>
          <p:cNvPr id="189" name="Google Shape;189;p23"/>
          <p:cNvSpPr txBox="1"/>
          <p:nvPr>
            <p:ph idx="4294967295" type="body"/>
          </p:nvPr>
        </p:nvSpPr>
        <p:spPr>
          <a:xfrm>
            <a:off x="1977575" y="1886850"/>
            <a:ext cx="5189100" cy="30843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&lt;tipo1&gt;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&lt;nombre&gt;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&lt;tipo2&gt;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&lt;nombre&gt;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1977575" y="1542150"/>
            <a:ext cx="51891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4294967295" type="title"/>
          </p:nvPr>
        </p:nvSpPr>
        <p:spPr>
          <a:xfrm>
            <a:off x="311700" y="261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excepciones</a:t>
            </a:r>
            <a:endParaRPr/>
          </a:p>
        </p:txBody>
      </p:sp>
      <p:sp>
        <p:nvSpPr>
          <p:cNvPr id="196" name="Google Shape;196;p24"/>
          <p:cNvSpPr txBox="1"/>
          <p:nvPr>
            <p:ph idx="4294967295" type="body"/>
          </p:nvPr>
        </p:nvSpPr>
        <p:spPr>
          <a:xfrm>
            <a:off x="1977575" y="1505850"/>
            <a:ext cx="5189100" cy="38463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&lt;tipo1&gt;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&lt;nombre&gt;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&lt;tipo2&gt;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&lt;nombre&gt;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finally: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977575" y="1161150"/>
            <a:ext cx="51891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excepciones</a:t>
            </a:r>
            <a:endParaRPr/>
          </a:p>
        </p:txBody>
      </p:sp>
      <p:sp>
        <p:nvSpPr>
          <p:cNvPr id="203" name="Google Shape;203;p25"/>
          <p:cNvSpPr txBox="1"/>
          <p:nvPr>
            <p:ph idx="4294967295" type="body"/>
          </p:nvPr>
        </p:nvSpPr>
        <p:spPr>
          <a:xfrm>
            <a:off x="1234275" y="1469575"/>
            <a:ext cx="6675900" cy="395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 = open('archivo.txt')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 = f.readline()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 = int(s.rstrip('\n'))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f.close()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IOError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print(f"IO error: {err}")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print("No puedo convertir a entero.")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print("Error inesperado")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print("Listo")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Archivos y excepciones</a:t>
            </a:r>
            <a:endParaRPr/>
          </a:p>
        </p:txBody>
      </p:sp>
      <p:sp>
        <p:nvSpPr>
          <p:cNvPr id="209" name="Google Shape;209;p26"/>
          <p:cNvSpPr txBox="1"/>
          <p:nvPr>
            <p:ph idx="4294967295" type="body"/>
          </p:nvPr>
        </p:nvSpPr>
        <p:spPr>
          <a:xfrm>
            <a:off x="2962050" y="2830275"/>
            <a:ext cx="3219900" cy="119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 = open('archivo.txt')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f.close()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Archivos y excepciones</a:t>
            </a:r>
            <a:endParaRPr/>
          </a:p>
        </p:txBody>
      </p:sp>
      <p:sp>
        <p:nvSpPr>
          <p:cNvPr id="215" name="Google Shape;215;p27"/>
          <p:cNvSpPr txBox="1"/>
          <p:nvPr>
            <p:ph idx="4294967295" type="body"/>
          </p:nvPr>
        </p:nvSpPr>
        <p:spPr>
          <a:xfrm>
            <a:off x="2422075" y="2648850"/>
            <a:ext cx="4299900" cy="156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 = open('archivo.txt')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finally: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f.close()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Archivos y excepciones</a:t>
            </a:r>
            <a:endParaRPr/>
          </a:p>
        </p:txBody>
      </p:sp>
      <p:sp>
        <p:nvSpPr>
          <p:cNvPr id="221" name="Google Shape;221;p28"/>
          <p:cNvSpPr txBox="1"/>
          <p:nvPr>
            <p:ph idx="4294967295" type="body"/>
          </p:nvPr>
        </p:nvSpPr>
        <p:spPr>
          <a:xfrm>
            <a:off x="2422075" y="2231575"/>
            <a:ext cx="4299900" cy="239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 = open('archivo.txt')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finally: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f.close()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Archivos y excepciones</a:t>
            </a:r>
            <a:endParaRPr/>
          </a:p>
        </p:txBody>
      </p:sp>
      <p:sp>
        <p:nvSpPr>
          <p:cNvPr id="227" name="Google Shape;227;p29"/>
          <p:cNvSpPr txBox="1"/>
          <p:nvPr>
            <p:ph idx="4294967295" type="body"/>
          </p:nvPr>
        </p:nvSpPr>
        <p:spPr>
          <a:xfrm>
            <a:off x="2830350" y="2113650"/>
            <a:ext cx="3483300" cy="1596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 = open('archivo.txt')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finally: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f.close()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9"/>
          <p:cNvSpPr txBox="1"/>
          <p:nvPr>
            <p:ph idx="4294967295" type="body"/>
          </p:nvPr>
        </p:nvSpPr>
        <p:spPr>
          <a:xfrm>
            <a:off x="1696350" y="4345225"/>
            <a:ext cx="5751300" cy="9066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open('archivo.txt')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Archivos y excepciones</a:t>
            </a:r>
            <a:endParaRPr/>
          </a:p>
        </p:txBody>
      </p:sp>
      <p:sp>
        <p:nvSpPr>
          <p:cNvPr id="234" name="Google Shape;234;p30"/>
          <p:cNvSpPr txBox="1"/>
          <p:nvPr>
            <p:ph idx="4294967295" type="body"/>
          </p:nvPr>
        </p:nvSpPr>
        <p:spPr>
          <a:xfrm>
            <a:off x="2113650" y="1543950"/>
            <a:ext cx="4916700" cy="243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 = open('archivo.txt')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finally: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f.close()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IOError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0"/>
          <p:cNvSpPr txBox="1"/>
          <p:nvPr>
            <p:ph idx="4294967295" type="body"/>
          </p:nvPr>
        </p:nvSpPr>
        <p:spPr>
          <a:xfrm>
            <a:off x="2177050" y="4466725"/>
            <a:ext cx="4789800" cy="157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open('archivo.txt')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  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IOError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Validaciones:</a:t>
            </a:r>
            <a:r>
              <a:rPr lang="en"/>
              <a:t> precondiciones</a:t>
            </a:r>
            <a:endParaRPr/>
          </a:p>
        </p:txBody>
      </p:sp>
      <p:sp>
        <p:nvSpPr>
          <p:cNvPr id="241" name="Google Shape;241;p31"/>
          <p:cNvSpPr txBox="1"/>
          <p:nvPr>
            <p:ph idx="4294967295" type="body"/>
          </p:nvPr>
        </p:nvSpPr>
        <p:spPr>
          <a:xfrm>
            <a:off x="2113650" y="2213550"/>
            <a:ext cx="4916700" cy="243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promedio(L):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sum(L) / len(L)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1"/>
          <p:cNvSpPr txBox="1"/>
          <p:nvPr>
            <p:ph idx="4294967295" type="body"/>
          </p:nvPr>
        </p:nvSpPr>
        <p:spPr>
          <a:xfrm>
            <a:off x="3498000" y="5298000"/>
            <a:ext cx="5646000" cy="15600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1, in &lt;module&gt;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2, in promedio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: division by zero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86" y="3381550"/>
            <a:ext cx="451850" cy="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Errores</a:t>
            </a:r>
            <a:r>
              <a:rPr lang="en"/>
              <a:t> de programación</a:t>
            </a:r>
            <a:endParaRPr/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2029050" y="1585486"/>
            <a:ext cx="50859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cuad(n)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 ** 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input(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"Ingrese un número"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print(n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"al cuadrado es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cuad(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835050" y="3745575"/>
            <a:ext cx="5492700" cy="7635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Error de </a:t>
            </a:r>
            <a:r>
              <a:rPr lang="en" sz="2400">
                <a:solidFill>
                  <a:schemeClr val="accent5"/>
                </a:solidFill>
              </a:rPr>
              <a:t>sintaxis </a:t>
            </a:r>
            <a:r>
              <a:rPr lang="en">
                <a:solidFill>
                  <a:schemeClr val="dk2"/>
                </a:solidFill>
              </a:rPr>
              <a:t>(en tiempo de compilación)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835050" y="4605550"/>
            <a:ext cx="5492700" cy="7635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Error de </a:t>
            </a:r>
            <a:r>
              <a:rPr lang="en" sz="2400">
                <a:solidFill>
                  <a:schemeClr val="accent5"/>
                </a:solidFill>
              </a:rPr>
              <a:t>ejecución </a:t>
            </a:r>
            <a:r>
              <a:rPr lang="en">
                <a:solidFill>
                  <a:schemeClr val="dk2"/>
                </a:solidFill>
              </a:rPr>
              <a:t>(ej: tipos)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835050" y="5465525"/>
            <a:ext cx="5492700" cy="7635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Error </a:t>
            </a:r>
            <a:r>
              <a:rPr lang="en" sz="2400">
                <a:solidFill>
                  <a:schemeClr val="accent5"/>
                </a:solidFill>
              </a:rPr>
              <a:t>semántico </a:t>
            </a:r>
            <a:r>
              <a:rPr lang="en">
                <a:solidFill>
                  <a:schemeClr val="dk2"/>
                </a:solidFill>
              </a:rPr>
              <a:t>(el resultado no es correcto)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7248075" y="4605550"/>
            <a:ext cx="1584300" cy="76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Excepción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495150" y="4835075"/>
            <a:ext cx="6834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600" y="-12"/>
            <a:ext cx="2181225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732975" y="4557950"/>
            <a:ext cx="5692800" cy="863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Validaciones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precondiciones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4294967295" type="body"/>
          </p:nvPr>
        </p:nvSpPr>
        <p:spPr>
          <a:xfrm>
            <a:off x="2113650" y="2213550"/>
            <a:ext cx="4916700" cy="243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promedio(L):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len(L)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sum(L) / len(L)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2"/>
          <p:cNvSpPr txBox="1"/>
          <p:nvPr>
            <p:ph idx="4294967295" type="body"/>
          </p:nvPr>
        </p:nvSpPr>
        <p:spPr>
          <a:xfrm>
            <a:off x="3498000" y="5298000"/>
            <a:ext cx="5646000" cy="15600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1, in &lt;module&gt;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2, in promedio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AssertionError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211" y="3223257"/>
            <a:ext cx="451850" cy="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Lanzar una excepción</a:t>
            </a:r>
            <a:endParaRPr/>
          </a:p>
        </p:txBody>
      </p:sp>
      <p:sp>
        <p:nvSpPr>
          <p:cNvPr id="257" name="Google Shape;257;p33"/>
          <p:cNvSpPr txBox="1"/>
          <p:nvPr>
            <p:ph idx="4294967295" type="body"/>
          </p:nvPr>
        </p:nvSpPr>
        <p:spPr>
          <a:xfrm>
            <a:off x="1566450" y="2503732"/>
            <a:ext cx="6011100" cy="6036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&lt;expresión&gt;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33"/>
          <p:cNvSpPr txBox="1"/>
          <p:nvPr>
            <p:ph idx="4294967295" type="body"/>
          </p:nvPr>
        </p:nvSpPr>
        <p:spPr>
          <a:xfrm>
            <a:off x="1052200" y="3646725"/>
            <a:ext cx="7039500" cy="60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Exception("Algo salió mal")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3"/>
          <p:cNvSpPr txBox="1"/>
          <p:nvPr>
            <p:ph idx="4294967295" type="body"/>
          </p:nvPr>
        </p:nvSpPr>
        <p:spPr>
          <a:xfrm>
            <a:off x="1052275" y="4180125"/>
            <a:ext cx="7039500" cy="60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ValueError("El número debe ser positivo")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3"/>
          <p:cNvSpPr txBox="1"/>
          <p:nvPr>
            <p:ph idx="4294967295" type="body"/>
          </p:nvPr>
        </p:nvSpPr>
        <p:spPr>
          <a:xfrm>
            <a:off x="1052275" y="4713525"/>
            <a:ext cx="7039500" cy="60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TypeError("El parámetro debe ser una lista")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566449" y="2159025"/>
            <a:ext cx="60111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Validaciones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precondiciones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 txBox="1"/>
          <p:nvPr>
            <p:ph idx="4294967295" type="body"/>
          </p:nvPr>
        </p:nvSpPr>
        <p:spPr>
          <a:xfrm>
            <a:off x="1095450" y="2213550"/>
            <a:ext cx="6953400" cy="243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promedio(L):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len(L)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("la lista no puede estar vacía")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sum(L) / len(L)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34"/>
          <p:cNvSpPr txBox="1"/>
          <p:nvPr>
            <p:ph idx="4294967295" type="body"/>
          </p:nvPr>
        </p:nvSpPr>
        <p:spPr>
          <a:xfrm>
            <a:off x="3498000" y="5298000"/>
            <a:ext cx="5646000" cy="15600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1, in &lt;module&gt;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3, in promedio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: ...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336" y="3429000"/>
            <a:ext cx="451850" cy="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Validaciones:</a:t>
            </a:r>
            <a:r>
              <a:rPr lang="en"/>
              <a:t> entrada del usuario</a:t>
            </a:r>
            <a:endParaRPr/>
          </a:p>
        </p:txBody>
      </p:sp>
      <p:sp>
        <p:nvSpPr>
          <p:cNvPr id="275" name="Google Shape;275;p35"/>
          <p:cNvSpPr txBox="1"/>
          <p:nvPr>
            <p:ph idx="4294967295" type="body"/>
          </p:nvPr>
        </p:nvSpPr>
        <p:spPr>
          <a:xfrm>
            <a:off x="2113650" y="2213550"/>
            <a:ext cx="4916700" cy="243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pedir_numero(mensaje):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float(input(mensaje))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Validaciones</a:t>
            </a:r>
            <a:r>
              <a:rPr lang="en">
                <a:solidFill>
                  <a:schemeClr val="accent5"/>
                </a:solidFill>
              </a:rPr>
              <a:t>:</a:t>
            </a:r>
            <a:r>
              <a:rPr lang="en"/>
              <a:t> entrada del usuario</a:t>
            </a:r>
            <a:endParaRPr/>
          </a:p>
        </p:txBody>
      </p:sp>
      <p:sp>
        <p:nvSpPr>
          <p:cNvPr id="281" name="Google Shape;281;p36"/>
          <p:cNvSpPr txBox="1"/>
          <p:nvPr>
            <p:ph idx="4294967295" type="body"/>
          </p:nvPr>
        </p:nvSpPr>
        <p:spPr>
          <a:xfrm>
            <a:off x="2113650" y="2213550"/>
            <a:ext cx="4916700" cy="243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pedir_numero(mensaje):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valor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input(mensaje)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try: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float(valor)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ValueError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idx="4294967295" type="body"/>
          </p:nvPr>
        </p:nvSpPr>
        <p:spPr>
          <a:xfrm>
            <a:off x="1024000" y="246500"/>
            <a:ext cx="7096200" cy="636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pedir_numero(...):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main():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cargar_partida():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pedir_movimiento(...):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mover_pieza(tablero):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mostrar_menu(...):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crear_tablero(...):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es_movimiento_valido(tablero, movimiento):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pedir_fila_columna(...):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comer_pieza(tablero):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guardar_partida():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25" y="49050"/>
            <a:ext cx="4237775" cy="4237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idx="4294967295" type="body"/>
          </p:nvPr>
        </p:nvSpPr>
        <p:spPr>
          <a:xfrm>
            <a:off x="1024000" y="246500"/>
            <a:ext cx="7096200" cy="636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pedir_numero(...): ...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pedir_fila_columna(...): ...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pedir_movimiento(...): ...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 mostrar_menu(...): ...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def crear_tablero(...): ...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def es_movimiento_valido(tablero, movimiento): ...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def mover_pieza(tablero): ...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def comer_pieza(tablero): ...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guardar_partida(): ...</a:t>
            </a:r>
            <a:endParaRPr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def cargar_partida(): ...</a:t>
            </a:r>
            <a:endParaRPr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main():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5735100" y="1187850"/>
            <a:ext cx="2598300" cy="50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Presentación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5735100" y="3725250"/>
            <a:ext cx="2598300" cy="50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Lógica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5735100" y="5130475"/>
            <a:ext cx="2598300" cy="501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Persistencia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5735100" y="5932500"/>
            <a:ext cx="2598300" cy="501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Aplicación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590898" y="3048550"/>
            <a:ext cx="2398800" cy="50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interaccion</a:t>
            </a: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3372588" y="3048550"/>
            <a:ext cx="2398800" cy="50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tablero.py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6154308" y="3048550"/>
            <a:ext cx="2398800" cy="501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persistencia.py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3372598" y="1471075"/>
            <a:ext cx="2398800" cy="501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main</a:t>
            </a: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40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modular</a:t>
            </a:r>
            <a:endParaRPr/>
          </a:p>
        </p:txBody>
      </p:sp>
      <p:cxnSp>
        <p:nvCxnSpPr>
          <p:cNvPr id="312" name="Google Shape;312;p40"/>
          <p:cNvCxnSpPr>
            <a:stCxn id="310" idx="2"/>
            <a:endCxn id="307" idx="0"/>
          </p:cNvCxnSpPr>
          <p:nvPr/>
        </p:nvCxnSpPr>
        <p:spPr>
          <a:xfrm rot="5400000">
            <a:off x="2642998" y="1119475"/>
            <a:ext cx="1076400" cy="2781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0"/>
          <p:cNvCxnSpPr>
            <a:stCxn id="310" idx="2"/>
            <a:endCxn id="308" idx="0"/>
          </p:cNvCxnSpPr>
          <p:nvPr/>
        </p:nvCxnSpPr>
        <p:spPr>
          <a:xfrm flipH="1" rot="-5400000">
            <a:off x="4034098" y="2509975"/>
            <a:ext cx="10764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0"/>
          <p:cNvCxnSpPr>
            <a:stCxn id="310" idx="2"/>
            <a:endCxn id="309" idx="0"/>
          </p:cNvCxnSpPr>
          <p:nvPr/>
        </p:nvCxnSpPr>
        <p:spPr>
          <a:xfrm flipH="1" rot="-5400000">
            <a:off x="5424598" y="1119475"/>
            <a:ext cx="1076400" cy="2781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/>
        </p:nvSpPr>
        <p:spPr>
          <a:xfrm>
            <a:off x="590898" y="2591350"/>
            <a:ext cx="2398800" cy="50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interaccion.py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3372588" y="4298875"/>
            <a:ext cx="2398800" cy="50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tablero.py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6154308" y="2591350"/>
            <a:ext cx="2398800" cy="501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persistencia.py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3372598" y="1013875"/>
            <a:ext cx="2398800" cy="501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main.py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1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en capas</a:t>
            </a:r>
            <a:endParaRPr/>
          </a:p>
        </p:txBody>
      </p:sp>
      <p:cxnSp>
        <p:nvCxnSpPr>
          <p:cNvPr id="324" name="Google Shape;324;p41"/>
          <p:cNvCxnSpPr>
            <a:stCxn id="322" idx="2"/>
            <a:endCxn id="319" idx="0"/>
          </p:cNvCxnSpPr>
          <p:nvPr/>
        </p:nvCxnSpPr>
        <p:spPr>
          <a:xfrm rot="5400000">
            <a:off x="2642998" y="662275"/>
            <a:ext cx="1076400" cy="2781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1"/>
          <p:cNvCxnSpPr>
            <a:stCxn id="322" idx="2"/>
            <a:endCxn id="326" idx="0"/>
          </p:cNvCxnSpPr>
          <p:nvPr/>
        </p:nvCxnSpPr>
        <p:spPr>
          <a:xfrm flipH="1" rot="-5400000">
            <a:off x="4034098" y="2052775"/>
            <a:ext cx="10764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1"/>
          <p:cNvCxnSpPr>
            <a:stCxn id="322" idx="2"/>
            <a:endCxn id="321" idx="0"/>
          </p:cNvCxnSpPr>
          <p:nvPr/>
        </p:nvCxnSpPr>
        <p:spPr>
          <a:xfrm flipH="1" rot="-5400000">
            <a:off x="5424598" y="662275"/>
            <a:ext cx="1076400" cy="2781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1"/>
          <p:cNvSpPr txBox="1"/>
          <p:nvPr/>
        </p:nvSpPr>
        <p:spPr>
          <a:xfrm>
            <a:off x="3372588" y="2591350"/>
            <a:ext cx="2398800" cy="50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reglas</a:t>
            </a: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590898" y="4298875"/>
            <a:ext cx="2398800" cy="50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gamelib</a:t>
            </a: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6154308" y="4298875"/>
            <a:ext cx="2398800" cy="501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db</a:t>
            </a: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0" name="Google Shape;330;p41"/>
          <p:cNvCxnSpPr/>
          <p:nvPr/>
        </p:nvCxnSpPr>
        <p:spPr>
          <a:xfrm>
            <a:off x="2371188" y="3103975"/>
            <a:ext cx="1596300" cy="118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1"/>
          <p:cNvCxnSpPr>
            <a:stCxn id="326" idx="2"/>
            <a:endCxn id="320" idx="0"/>
          </p:cNvCxnSpPr>
          <p:nvPr/>
        </p:nvCxnSpPr>
        <p:spPr>
          <a:xfrm>
            <a:off x="4571988" y="3092350"/>
            <a:ext cx="0" cy="120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1"/>
          <p:cNvCxnSpPr/>
          <p:nvPr/>
        </p:nvCxnSpPr>
        <p:spPr>
          <a:xfrm flipH="1">
            <a:off x="5195388" y="3103975"/>
            <a:ext cx="1605900" cy="117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1"/>
          <p:cNvCxnSpPr>
            <a:stCxn id="319" idx="2"/>
            <a:endCxn id="328" idx="0"/>
          </p:cNvCxnSpPr>
          <p:nvPr/>
        </p:nvCxnSpPr>
        <p:spPr>
          <a:xfrm>
            <a:off x="1790298" y="3092350"/>
            <a:ext cx="0" cy="120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41"/>
          <p:cNvCxnSpPr>
            <a:stCxn id="321" idx="2"/>
            <a:endCxn id="329" idx="0"/>
          </p:cNvCxnSpPr>
          <p:nvPr/>
        </p:nvCxnSpPr>
        <p:spPr>
          <a:xfrm>
            <a:off x="7353708" y="3092350"/>
            <a:ext cx="0" cy="120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27488" y="5832600"/>
            <a:ext cx="2398800" cy="501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math</a:t>
            </a: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6" name="Google Shape;336;p41"/>
          <p:cNvCxnSpPr>
            <a:stCxn id="328" idx="2"/>
          </p:cNvCxnSpPr>
          <p:nvPr/>
        </p:nvCxnSpPr>
        <p:spPr>
          <a:xfrm>
            <a:off x="1790298" y="4799875"/>
            <a:ext cx="762900" cy="99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1"/>
          <p:cNvCxnSpPr>
            <a:stCxn id="320" idx="2"/>
          </p:cNvCxnSpPr>
          <p:nvPr/>
        </p:nvCxnSpPr>
        <p:spPr>
          <a:xfrm flipH="1">
            <a:off x="4006788" y="4799875"/>
            <a:ext cx="565200" cy="9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Excepciones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233263" y="1645750"/>
            <a:ext cx="28596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f(x, y)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x / 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g(x, y)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f(x,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g(5, 0)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746700" y="4435800"/>
            <a:ext cx="5397300" cy="242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 sz="1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File "programa.py", line 7, in &lt;module&gt;</a:t>
            </a:r>
            <a:endParaRPr sz="1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z = g(5, 0)</a:t>
            </a:r>
            <a:endParaRPr sz="1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File "programa.py", line 5, in g</a:t>
            </a:r>
            <a:endParaRPr sz="1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return f(x, y)</a:t>
            </a:r>
            <a:endParaRPr sz="1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File "programa.py", line 2, in f</a:t>
            </a:r>
            <a:endParaRPr sz="1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return x / y</a:t>
            </a:r>
            <a:endParaRPr sz="1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ZeroDivisionError: division by zero</a:t>
            </a:r>
            <a:endParaRPr sz="1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006459" y="2015171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006459" y="2853371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006459" y="3386771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698" y="1976657"/>
            <a:ext cx="451850" cy="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/>
        </p:nvSpPr>
        <p:spPr>
          <a:xfrm>
            <a:off x="745500" y="0"/>
            <a:ext cx="28674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Linux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Diseño en capas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0" y="886576"/>
            <a:ext cx="7653000" cy="50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/>
          <p:nvPr/>
        </p:nvSpPr>
        <p:spPr>
          <a:xfrm>
            <a:off x="745500" y="6232025"/>
            <a:ext cx="4768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https://makelinux.github.io/kernel/map/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336" y="0"/>
            <a:ext cx="465724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3"/>
          <p:cNvSpPr txBox="1"/>
          <p:nvPr/>
        </p:nvSpPr>
        <p:spPr>
          <a:xfrm>
            <a:off x="241300" y="213450"/>
            <a:ext cx="28674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Android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Diseño en capas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583" y="0"/>
            <a:ext cx="55025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 txBox="1"/>
          <p:nvPr/>
        </p:nvSpPr>
        <p:spPr>
          <a:xfrm>
            <a:off x="241300" y="213450"/>
            <a:ext cx="28674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CryEngine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Diseño en capas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858" y="5311550"/>
            <a:ext cx="963234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450" y="1365021"/>
            <a:ext cx="624700" cy="115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excepciones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11700" y="1536625"/>
            <a:ext cx="3289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ArithmeticError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AssertionError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AttributeError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BaseException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BufferError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ChildProcessError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ConnectionAbortedError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ConnectionError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ConnectionRefusedError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ConnectionResetError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DeprecationWarning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EOFError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EnvironmentError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FileExistsError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FileNotFoundError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3435900" y="1536625"/>
            <a:ext cx="3289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FloatingPointError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IOError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IndentationError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InterruptedError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KeyError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KeyboardInterrupt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ModuleNotFoundError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NotImplementedError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PermissionError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RecursionError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ReferenceError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RuntimeError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StopIteration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6255300" y="1536625"/>
            <a:ext cx="3289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UnboundLocalError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UnicodeDecodeError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UnicodeEncodeError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UnicodeError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UnicodeTranslateError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UnicodeWarning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UserWarning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Warning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Excepciones</a:t>
            </a:r>
            <a:endParaRPr/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3995400" y="1892125"/>
            <a:ext cx="5044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"ingrese un número"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3995400" y="4492300"/>
            <a:ext cx="5044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"tareas.txt"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50316" y="1880503"/>
            <a:ext cx="328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Provocada por un bug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43500" y="4396100"/>
            <a:ext cx="349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Causa externa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(ej: el disco está dañado)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3995400" y="3149925"/>
            <a:ext cx="50442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len(L)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50316" y="3138303"/>
            <a:ext cx="328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Provocada intencionalmente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Propagación de</a:t>
            </a:r>
            <a:r>
              <a:rPr lang="en"/>
              <a:t> excepciones</a:t>
            </a:r>
            <a:endParaRPr/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1016025" y="1551225"/>
            <a:ext cx="4807800" cy="479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normalizar(x, y):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norma = (x ** 2 + y ** 2) ** 0.5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print("antes")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xn = x / norma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yn = y / norma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print("despues")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xn, yn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main():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x = float(input('x: '))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 = float(input('y: '))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print(normalizar(x, y))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print("listo")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6275625" y="1619550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Marco global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6275625" y="2610150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275625" y="3600750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normalizar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" name="Google Shape;116;p18"/>
          <p:cNvCxnSpPr>
            <a:stCxn id="113" idx="2"/>
            <a:endCxn id="114" idx="0"/>
          </p:cNvCxnSpPr>
          <p:nvPr/>
        </p:nvCxnSpPr>
        <p:spPr>
          <a:xfrm>
            <a:off x="7332375" y="2127450"/>
            <a:ext cx="0" cy="4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>
            <a:stCxn id="114" idx="2"/>
            <a:endCxn id="115" idx="0"/>
          </p:cNvCxnSpPr>
          <p:nvPr/>
        </p:nvCxnSpPr>
        <p:spPr>
          <a:xfrm>
            <a:off x="7332375" y="3118050"/>
            <a:ext cx="0" cy="4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358" y="3474550"/>
            <a:ext cx="963234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358" y="2482350"/>
            <a:ext cx="963234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358" y="1491750"/>
            <a:ext cx="963234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86" y="2685832"/>
            <a:ext cx="451850" cy="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186" y="4895632"/>
            <a:ext cx="451850" cy="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986" y="5733832"/>
            <a:ext cx="451850" cy="3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752921" y="5765804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057721" y="4927604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057721" y="2717804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3498000" y="5298000"/>
            <a:ext cx="5646000" cy="15600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1, in &lt;module&gt;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4, in main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File "&lt;stdin&gt;", line 4, in normalizar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ZeroDivisionError: float division by zero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</a:t>
            </a:r>
            <a:r>
              <a:rPr lang="en"/>
              <a:t> de excepciones</a:t>
            </a:r>
            <a:endParaRPr/>
          </a:p>
        </p:txBody>
      </p: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1016025" y="1311200"/>
            <a:ext cx="4807800" cy="52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normalizar(x, y):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norma = (x ** 2 + y ** 2) ** 0.5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print("antes")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xn = x / norma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yn = y / norma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print("despues")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xn, yn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main():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x = float(input('x: '))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 = float(input('y: '))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normalizar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(x, y))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print("Algo salió mal")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print("listo")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6275625" y="2703975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Marco global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6275625" y="3694575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275625" y="4685175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normalizar()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" name="Google Shape;137;p19"/>
          <p:cNvCxnSpPr>
            <a:stCxn id="134" idx="2"/>
            <a:endCxn id="135" idx="0"/>
          </p:cNvCxnSpPr>
          <p:nvPr/>
        </p:nvCxnSpPr>
        <p:spPr>
          <a:xfrm>
            <a:off x="7332375" y="3211875"/>
            <a:ext cx="0" cy="4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35" idx="2"/>
            <a:endCxn id="136" idx="0"/>
          </p:cNvCxnSpPr>
          <p:nvPr/>
        </p:nvCxnSpPr>
        <p:spPr>
          <a:xfrm>
            <a:off x="7332375" y="4202475"/>
            <a:ext cx="0" cy="4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358" y="4558975"/>
            <a:ext cx="963234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075" y="3368796"/>
            <a:ext cx="624700" cy="115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752921" y="6164946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313536" y="4784275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057721" y="2318661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11" y="2280132"/>
            <a:ext cx="451850" cy="3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1313536" y="5344889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1" y="4745757"/>
            <a:ext cx="451850" cy="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725" y="4942525"/>
            <a:ext cx="273651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excepciones</a:t>
            </a:r>
            <a:endParaRPr/>
          </a:p>
        </p:txBody>
      </p:sp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1016025" y="1311200"/>
            <a:ext cx="4807800" cy="52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normalizar(x, y):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norma = (x ** 2 + y ** 2) ** 0.5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print("antes")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xn = x / norma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yn = y / norma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print("despues")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xn, yn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main():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x = float(input('x: '))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 = float(input('y: '))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normalizar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(x, y))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print("listo")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print("Algo salió mal")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6275625" y="2703975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Marco global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75625" y="3694575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275625" y="4685175"/>
            <a:ext cx="2113500" cy="50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normalizar()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7" name="Google Shape;157;p20"/>
          <p:cNvCxnSpPr>
            <a:stCxn id="154" idx="2"/>
            <a:endCxn id="155" idx="0"/>
          </p:cNvCxnSpPr>
          <p:nvPr/>
        </p:nvCxnSpPr>
        <p:spPr>
          <a:xfrm>
            <a:off x="7332375" y="3211875"/>
            <a:ext cx="0" cy="4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>
            <a:stCxn id="155" idx="2"/>
            <a:endCxn id="156" idx="0"/>
          </p:cNvCxnSpPr>
          <p:nvPr/>
        </p:nvCxnSpPr>
        <p:spPr>
          <a:xfrm>
            <a:off x="7332375" y="4202475"/>
            <a:ext cx="0" cy="4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758" y="4558975"/>
            <a:ext cx="963234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3275" y="2378196"/>
            <a:ext cx="624700" cy="115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1057721" y="5613396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054093" y="4510318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057721" y="2318661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11" y="2280132"/>
            <a:ext cx="451850" cy="3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1054111" y="6166779"/>
            <a:ext cx="2268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758" y="3568375"/>
            <a:ext cx="963234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661" y="4471807"/>
            <a:ext cx="451850" cy="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61" y="5574882"/>
            <a:ext cx="451850" cy="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75" y="5785150"/>
            <a:ext cx="273651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excepciones</a:t>
            </a:r>
            <a:endParaRPr/>
          </a:p>
        </p:txBody>
      </p:sp>
      <p:sp>
        <p:nvSpPr>
          <p:cNvPr id="175" name="Google Shape;175;p21"/>
          <p:cNvSpPr txBox="1"/>
          <p:nvPr>
            <p:ph idx="4294967295" type="body"/>
          </p:nvPr>
        </p:nvSpPr>
        <p:spPr>
          <a:xfrm>
            <a:off x="2884725" y="2594425"/>
            <a:ext cx="3374700" cy="1669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&lt;instrucciones&gt;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instrucciones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884725" y="2249725"/>
            <a:ext cx="3374700" cy="34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