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Proxima Nova Extrabold"/>
      <p:bold r:id="rId26"/>
    </p:embeddedFont>
    <p:embeddedFont>
      <p:font typeface="Proxima Nova Semibold"/>
      <p:regular r:id="rId27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E361C3-FE8B-4B69-B65B-E37B4B50A557}">
  <a:tblStyle styleId="{58E361C3-FE8B-4B69-B65B-E37B4B50A5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Extrabold-bold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ProximaNovaSemibold-bold.fntdata"/><Relationship Id="rId27" Type="http://schemas.openxmlformats.org/officeDocument/2006/relationships/font" Target="fonts/ProximaNova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ea20ddf0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ea20dd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a45356eb_1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4a45356e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9ddbe33a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9ddbe3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a45356eb_1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4a45356e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a45356eb_1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a45356eb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a45356eb_1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a45356e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ea20ddf02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ea20ddf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a45356eb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a45356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a45356eb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a45356e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a45356eb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a45356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a45356e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a45356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a45356eb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a45356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5ea05b9f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5ea05b9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a45356eb_1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a45356e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a45356eb_1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4a45356e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mczielinski/bitcoin-historical-dat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CooperUnion/anime-recommendations-data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13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Procesamiento de archivos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138075" y="-5650"/>
            <a:ext cx="8652900" cy="686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import csv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apareo_anime():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 partir de los archivos anime.csv con los títulos, y ratings.csv con el voto 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cada usuario, imprime: "titulo - promedio - (cant. de votos)"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open('datasets/anime/anime.csv') as anime, open('datasets/anime/rating.csv') as rating: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csv_anime = csv.reader(anime)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csv_rating = csv.reader(rating)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saltear los encabezados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next(csv_anime)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next(csv_rating)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fila_anime = next(csv_anime, None)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fila_rating = next(csv_rating, None)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while fila_anime: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anime_id = fila_anime[0]</a:t>
            </a:r>
            <a:endParaRPr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anime_nombre = fila_anime[1]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cantidad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suma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while fila_rating and </a:t>
            </a:r>
            <a:r>
              <a:rPr lang="en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fila_rating[1] == anime_id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voto = int(fila_rating[2])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voto != -1: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cantidad +=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suma += voto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fila_rating = next(csv_rating, None)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cantidad &gt;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print(f"{anime_nombre}: {suma/cantidad:.2f} ({cantidad})")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print(f"{anime_nombre}: (no tiene votos)")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fila_anime = next(csv_anime, None)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2"/>
          <p:cNvSpPr txBox="1"/>
          <p:nvPr>
            <p:ph idx="4294967295" type="title"/>
          </p:nvPr>
        </p:nvSpPr>
        <p:spPr>
          <a:xfrm>
            <a:off x="4648700" y="3093000"/>
            <a:ext cx="2908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Apareo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idx="4294967295" type="ctrTitle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Bonus tracks</a:t>
            </a:r>
            <a:endParaRPr b="1" sz="4500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4294967295" type="title"/>
          </p:nvPr>
        </p:nvSpPr>
        <p:spPr>
          <a:xfrm>
            <a:off x="127600" y="2251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datos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6103" l="0" r="0" t="0"/>
          <a:stretch/>
        </p:blipFill>
        <p:spPr>
          <a:xfrm>
            <a:off x="311700" y="948150"/>
            <a:ext cx="8425601" cy="54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4294967295" type="title"/>
          </p:nvPr>
        </p:nvSpPr>
        <p:spPr>
          <a:xfrm>
            <a:off x="127600" y="2251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datos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498" y="868975"/>
            <a:ext cx="7035000" cy="5707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4294967295" type="title"/>
          </p:nvPr>
        </p:nvSpPr>
        <p:spPr>
          <a:xfrm>
            <a:off x="127600" y="2251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datos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11488" l="0" r="0" t="0"/>
          <a:stretch/>
        </p:blipFill>
        <p:spPr>
          <a:xfrm>
            <a:off x="152400" y="1628949"/>
            <a:ext cx="8709750" cy="49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250" y="988655"/>
            <a:ext cx="2182400" cy="103406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3182000" y="901075"/>
            <a:ext cx="2534400" cy="4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sqlite3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775" y="875425"/>
            <a:ext cx="516300" cy="5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311700" y="4184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estructurados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441113" y="118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{58E361C3-FE8B-4B69-B65B-E37B4B50A557}</a:tableStyleId>
              </a:tblPr>
              <a:tblGrid>
                <a:gridCol w="597125"/>
                <a:gridCol w="1246075"/>
                <a:gridCol w="1286375"/>
                <a:gridCol w="29413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Apellido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email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Zuckerberg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mark@facebook.com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Kaleigh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Paucek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alexys.parisian@example.org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Guiseppe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Ritchie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nienow.jakob@example.org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Gerardo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Kohler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arielle91@example.net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Tressie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Keebler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hosea.roob@example.net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Ethelyn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Marquardt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leola.hahn@example.com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Kaylee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Hirthe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clyde.toy@example.net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Dario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O'Kon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lang.rylee@example.org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Verona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Pacocha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wunsch.mervin@example.org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hoebe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Walsh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baumbach.torrey@example.net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" name="Google Shape;70;p14"/>
          <p:cNvSpPr/>
          <p:nvPr/>
        </p:nvSpPr>
        <p:spPr>
          <a:xfrm>
            <a:off x="7649650" y="2572900"/>
            <a:ext cx="1279500" cy="20913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778008" y="3464341"/>
            <a:ext cx="605700" cy="30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6896800" y="3023475"/>
            <a:ext cx="368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4294967295" type="title"/>
          </p:nvPr>
        </p:nvSpPr>
        <p:spPr>
          <a:xfrm>
            <a:off x="311700" y="215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estructurados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1034850" y="992125"/>
            <a:ext cx="2054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Formato binario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034850" y="1426900"/>
            <a:ext cx="2486700" cy="12840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0110101001000101010101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0111101001010101010010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0010010111010000101001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1101010100100100100100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0110010100101001001011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5204825" y="338555"/>
            <a:ext cx="2054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204825" y="803900"/>
            <a:ext cx="3494100" cy="24018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{"id":1,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"nombre":"Mark",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"apellido":"Zuckerberg",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"email":"mark@facebook.com"},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{"id":2,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"nombre":"Kaleigh",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"apellido":"Paucek",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"email":"parisian@example.org"}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261600" y="3281629"/>
            <a:ext cx="2054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XML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61600" y="3702375"/>
            <a:ext cx="3765300" cy="27885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&lt;users&gt;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&lt;user id="1"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	nombre="Mark"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	apellido="Zuckerberg"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	email="mark@facebook.com"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&lt;user id="2"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	nombre="Kaleigh"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	apellido="Paucek"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	email="parisian@example.org"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&lt;/users&gt;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335050" y="4001475"/>
            <a:ext cx="4727400" cy="24018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1,Mark,Zuckerberg,mark@facebook.com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2,Kaleigh,Paucek,alexys.parisian@example.org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3,Guiseppe,Ritchie,nienow.jakob@example.org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4,Gerardo,Kohler,arielle91@example.net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5,Tressie,Keebler,hosea.roob@example.net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6,Ethelyn,Marquardt,leola.hahn@example.com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7,Kaylee,Hirthe,clyde.toy@example.net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8,Dario,O'Kon,lang.rylee@example.org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9,Verona,Pacocha,wunsch.mervin@example.org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10,Phoebe,Walsh,baumbach.torrey@example.net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4335050" y="3563766"/>
            <a:ext cx="2054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CSV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117250" y="2154075"/>
            <a:ext cx="2486700" cy="82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pickle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struct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890100" y="3589425"/>
            <a:ext cx="2085600" cy="4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xml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279100" y="612500"/>
            <a:ext cx="2254200" cy="4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json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849475" y="3647949"/>
            <a:ext cx="2085600" cy="4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csv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700" y="2308125"/>
            <a:ext cx="516300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125" y="586850"/>
            <a:ext cx="516300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225" y="3563775"/>
            <a:ext cx="516300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775" y="3617029"/>
            <a:ext cx="516300" cy="5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25" y="1240696"/>
            <a:ext cx="1472875" cy="118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450" y="1201925"/>
            <a:ext cx="2169050" cy="12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2204600" y="1679250"/>
            <a:ext cx="1332000" cy="30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3547075" y="680175"/>
            <a:ext cx="1732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Memoria RAM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42800" y="680175"/>
            <a:ext cx="146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Procesador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403325" y="824850"/>
            <a:ext cx="1280100" cy="209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683471" y="824850"/>
            <a:ext cx="2269200" cy="2093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403275" y="266250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687246" y="266250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533300" y="947425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BA173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b="1"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187525" y="947425"/>
            <a:ext cx="1373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"hola"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" name="Google Shape;109;p16"/>
          <p:cNvCxnSpPr>
            <a:stCxn id="107" idx="3"/>
            <a:endCxn id="108" idx="1"/>
          </p:cNvCxnSpPr>
          <p:nvPr/>
        </p:nvCxnSpPr>
        <p:spPr>
          <a:xfrm>
            <a:off x="6525400" y="1187425"/>
            <a:ext cx="662100" cy="0"/>
          </a:xfrm>
          <a:prstGeom prst="straightConnector1">
            <a:avLst/>
          </a:prstGeom>
          <a:noFill/>
          <a:ln cap="flat" cmpd="sng" w="28575">
            <a:solidFill>
              <a:srgbClr val="35374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" name="Google Shape;110;p16"/>
          <p:cNvSpPr txBox="1"/>
          <p:nvPr/>
        </p:nvSpPr>
        <p:spPr>
          <a:xfrm>
            <a:off x="497100" y="2660375"/>
            <a:ext cx="2269200" cy="48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 = "Hola"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25" y="1240696"/>
            <a:ext cx="1472875" cy="118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450" y="1201925"/>
            <a:ext cx="2169050" cy="12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2204600" y="1679250"/>
            <a:ext cx="1332000" cy="30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547075" y="680175"/>
            <a:ext cx="1732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Memoria RAM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42800" y="680175"/>
            <a:ext cx="146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Procesador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403325" y="824850"/>
            <a:ext cx="1280100" cy="209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683471" y="824850"/>
            <a:ext cx="2269200" cy="2093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403275" y="266250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687246" y="266250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533300" y="947425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BA173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b="1"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021825" y="947425"/>
            <a:ext cx="19308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Ir al super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Hacer el TP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Cargar la SUBE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6" name="Google Shape;126;p17"/>
          <p:cNvCxnSpPr>
            <a:stCxn id="124" idx="3"/>
          </p:cNvCxnSpPr>
          <p:nvPr/>
        </p:nvCxnSpPr>
        <p:spPr>
          <a:xfrm>
            <a:off x="6525400" y="1187425"/>
            <a:ext cx="406200" cy="0"/>
          </a:xfrm>
          <a:prstGeom prst="straightConnector1">
            <a:avLst/>
          </a:prstGeom>
          <a:noFill/>
          <a:ln cap="flat" cmpd="sng" w="28575">
            <a:solidFill>
              <a:srgbClr val="35374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17"/>
          <p:cNvSpPr txBox="1"/>
          <p:nvPr/>
        </p:nvSpPr>
        <p:spPr>
          <a:xfrm>
            <a:off x="230150" y="2660375"/>
            <a:ext cx="4262100" cy="82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with open("tareas.txt") as f: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 = f.read()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175" y="4205725"/>
            <a:ext cx="1554500" cy="155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9" name="Google Shape;129;p17"/>
          <p:cNvSpPr txBox="1"/>
          <p:nvPr/>
        </p:nvSpPr>
        <p:spPr>
          <a:xfrm>
            <a:off x="3829425" y="5840325"/>
            <a:ext cx="20541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Dispositivo de almacenamiento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590950" y="4334546"/>
            <a:ext cx="2269200" cy="15789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Ir al super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Hacer el TP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Cargar la SUBE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581745" y="3907523"/>
            <a:ext cx="163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tareas.txt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7"/>
          <p:cNvSpPr/>
          <p:nvPr/>
        </p:nvSpPr>
        <p:spPr>
          <a:xfrm rot="-2280963">
            <a:off x="3216910" y="3104615"/>
            <a:ext cx="4007422" cy="3084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833800" y="3443375"/>
            <a:ext cx="146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39 bytes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665025" y="355050"/>
            <a:ext cx="146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1 GB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3170" y="2488400"/>
            <a:ext cx="1945029" cy="194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25" y="1240696"/>
            <a:ext cx="1472875" cy="118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450" y="1201925"/>
            <a:ext cx="2169050" cy="12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2204600" y="1679250"/>
            <a:ext cx="1332000" cy="30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547075" y="680175"/>
            <a:ext cx="1732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Memoria RAM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42800" y="680175"/>
            <a:ext cx="146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Procesador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403325" y="824850"/>
            <a:ext cx="1280100" cy="209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683471" y="824850"/>
            <a:ext cx="2269200" cy="2093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5403275" y="266250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687246" y="266250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30150" y="2660375"/>
            <a:ext cx="3083700" cy="82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with open("...") as f: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 = f.read()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6075" y="4399000"/>
            <a:ext cx="1554500" cy="155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1" name="Google Shape;151;p18"/>
          <p:cNvSpPr txBox="1"/>
          <p:nvPr/>
        </p:nvSpPr>
        <p:spPr>
          <a:xfrm>
            <a:off x="5016325" y="6033600"/>
            <a:ext cx="20541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Dispositivo de almacenamiento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552325" y="4157500"/>
            <a:ext cx="4727400" cy="26406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1,Mark,Zuckerberg,mark@facebook.com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2,Kaleigh,Paucek,alexys.parisian@example.org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3,Guiseppe,Ritchie,nienow.jakob@example.org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4,Gerardo,Kohler,arielle91@example.net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5,Tressie,Keebler,hosea.roob@example.net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6,Ethelyn,Marquardt,leola.hahn@example.com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7,Kaylee,Hirthe,clyde.toy@example.net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8,Dario,O'Kon,lang.rylee@example.org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9,Verona,Pacocha,wunsch.mervin@example.org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10,Phoebe,Walsh,baumbach.torrey@example.net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552325" y="3678925"/>
            <a:ext cx="36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usuarios-facebook.csv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8"/>
          <p:cNvSpPr/>
          <p:nvPr/>
        </p:nvSpPr>
        <p:spPr>
          <a:xfrm rot="-2280963">
            <a:off x="3216910" y="3104615"/>
            <a:ext cx="4007422" cy="3084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4833800" y="3443375"/>
            <a:ext cx="146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120</a:t>
            </a: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GB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3665025" y="355050"/>
            <a:ext cx="146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1 GB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0252" y="866622"/>
            <a:ext cx="2265600" cy="179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0" y="666100"/>
            <a:ext cx="9144000" cy="59433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Year,Month,Day,Hour,Minute,Open,High,Low,Close,Volume_(BTC),Volume_(Currency),Weighted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2011,12,31,4,52,4.39,4.39,4.39,4.39,0.45558087,2.0000000193,4.39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2011,12,31,4,53,4.39,4.39,4.39,4.39,0.45558087,2.0000000193,4.39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2011,12,31,4,54,4.39,4.39,4.39,4.39,0.45558087,2.0000000193,4.39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2011,12,31,4,55,4.39,4.39,4.39,4.39,0.45558087,2.0000000193,4.39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2011,12,31,4,56,4.39,4.39,4.39,4.39,0.45558087,2.0000000193,4.39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2011,12,31,4,57,4.39,4.39,4.39,4.39,0.45558087,2.0000000193,4.39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2011,12,31,4,58,4.39,4.39,4.39,4.39,0.45558087,2.0000000193,4.39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2011,12,31,4,59,4.39,4.39,4.39,4.39,0.45558087,2.0000000193,4.39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2011,12,31,5,0,4.39,4.39,4.39,4.39,0.45558087,2.0000000193,4.39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2011,12,31,5,1,4.39,4.39,4.39,4.39,0.45558087,2.0000000193,4.39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2011,12,31,5,2,4.39,4.39,4.39,4.39,0.45558087,2.0000000193,4.39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2011,12,31,5,3,4.39,4.39,4.39,4.39,0.45558087,2.0000000193,4.39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2011,12,31,5,4,4.39,4.39,4.39,4.39,0.45558087,2.0000000193,4.39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2011,12,31,5,5,4.39,4.39,4.39,4.39,0.45558087,2.0000000193,4.39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2011,12,31,5,6,4.39,4.39,4.39,4.39,0.45558087,2.0000000193,4.39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2011,12,31,5,7,4.39,4.39,4.39,4.39,0.45558087,2.0000000193,4.39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2011,12,31,5,8,4.39,4.39,4.39,4.39,0.45558087,2.0000000193,4.39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2011,12,31,5,9,4.39,4.39,4.39,4.39,0.45558087,2.0000000193,4.39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2011,12,31,5,10,4.39,4.39,4.39,4.39,0.45558087,2.0000000193,4.39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2011,12,31,5,11,4.39,4.39,4.39,4.39,0.45558087,2.0000000193,4.39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2011,12,31,5,12,4.39,4.39,4.39,4.39,0.45558087,2.0000000193,4.39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2011,12,31,5,13,4.39,4.39,4.39,4.39,0.45558087,2.0000000193,4.39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2011,12,31,5,14,4.39,4.39,4.39,4.39,0.45558087,2.0000000193,4.39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532425" y="1887100"/>
            <a:ext cx="3470400" cy="34152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python reporte_btc.py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 2011: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 2012: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 2013: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 2014: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 2015: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 2016: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 2017: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 2018: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93600" y="35125"/>
            <a:ext cx="2345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btc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.csv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273725" y="35125"/>
            <a:ext cx="6729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https://www.kaggle.com/mczielinski/bitcoin-historical-data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681200" y="-5650"/>
            <a:ext cx="7971900" cy="686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import csv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corte_control_btc():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A partir del archivo btc.csv, imprime totales y máximos por mes, año y global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with open('datasets/btc/btc.csv') as f: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r = csv.reader(f)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# saltear el encabezado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next(r)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fila = next(r, None)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total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total_max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while fila: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year = fila[0]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year_total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year_max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while fila and </a:t>
            </a:r>
            <a:r>
              <a:rPr lang="en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fila[0] == year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month = fila[1]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month_total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month_max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while fila and </a:t>
            </a:r>
            <a:r>
              <a:rPr lang="en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fila[0] == year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fila[1] == month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vol = float(fila[-3])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high = float(fila[6])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month_total += vol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month_max = max(month_max, high)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fila = next(r, None)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print(f'total {year}/{month}: {month_total:.2f}, max: {month_max:.2f}')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year_total += month_total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year_max = max(year_max, month_max)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print(f'total {year}: {year_total:.2f}, max: {year_max:.2f}')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total += year_total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total_max = max(total_max, year_max)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print(f'total: {total:.2f}, max: {total_max:.2f}')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0"/>
          <p:cNvSpPr txBox="1"/>
          <p:nvPr>
            <p:ph idx="4294967295" type="title"/>
          </p:nvPr>
        </p:nvSpPr>
        <p:spPr>
          <a:xfrm>
            <a:off x="4648700" y="3093000"/>
            <a:ext cx="2908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Corte de control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>
            <a:off x="0" y="666100"/>
            <a:ext cx="9144000" cy="25467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anime_id,name,genre,type,episodes,rating,members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1,Cowboy Bebop,"Action, Adventure, Comedy, Drama, Sci-Fi, Space",TV,26,8.82,486824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5,Cowboy Bebop: Tengoku no Tobira,"Action,Drama,Mystery,Sci-Fi,Space",Movie,1,8.40,137636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6,Trigun,"Action, Comedy, Sci-Fi",TV,26,8.32,283069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7,Witch Hunter Robin,"Action, Drama, Magic, Mystery, Police, Supernatural",TV,26,7.36,64905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8,Beet the Vandel Buster,"Adventure, Fantasy, Shounen, Supernatural",TV,52,7.06,9848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15,Eyeshield 21,"Action, Comedy, Shounen, Sports",TV,145,8.08,83648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16,Hachimitsu to Clover,"Comedy, Drama, Josei, Romance",TV,24,8.18,130646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17,Hungry Heart: Wild Striker,"Comedy, Shounen, Slice of Life, Sports",TV,52,7.74,13469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52400" y="3833950"/>
            <a:ext cx="2802600" cy="28353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user_id,anime_id,rating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13,1,-1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19,1,10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21,1,9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23,1,9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32,1,10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34,1,7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43,1,10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46,1,10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50,1,10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51,1,10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264400" y="3355375"/>
            <a:ext cx="36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.csv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789225" y="2954900"/>
            <a:ext cx="6354900" cy="3534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python reporte_anime.py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Cowboy Bebop: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Cowboy Bebop: Tengoku no Tobira: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Trigun: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Witch Hunter Robin: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Beet the Vandel Buster: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Eyeshield 21: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Hachimitsu to Clover: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Hungry Heart: Wild Striker: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Initial D Fourth Stage: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Monster: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93600" y="187525"/>
            <a:ext cx="2345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anime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.csv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2273725" y="35125"/>
            <a:ext cx="6729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https://www.kaggle.com/CooperUnion/anime-recommendations-database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